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56" r:id="rId1"/>
  </p:sldMasterIdLst>
  <p:notesMasterIdLst>
    <p:notesMasterId r:id="rId21"/>
  </p:notesMasterIdLst>
  <p:handoutMasterIdLst>
    <p:handoutMasterId r:id="rId22"/>
  </p:handoutMasterIdLst>
  <p:sldIdLst>
    <p:sldId id="261" r:id="rId2"/>
    <p:sldId id="263" r:id="rId3"/>
    <p:sldId id="265" r:id="rId4"/>
    <p:sldId id="266" r:id="rId5"/>
    <p:sldId id="267" r:id="rId6"/>
    <p:sldId id="268" r:id="rId7"/>
    <p:sldId id="269" r:id="rId8"/>
    <p:sldId id="271" r:id="rId9"/>
    <p:sldId id="272" r:id="rId10"/>
    <p:sldId id="281" r:id="rId11"/>
    <p:sldId id="275" r:id="rId12"/>
    <p:sldId id="273" r:id="rId13"/>
    <p:sldId id="280" r:id="rId14"/>
    <p:sldId id="283" r:id="rId15"/>
    <p:sldId id="284" r:id="rId16"/>
    <p:sldId id="285" r:id="rId17"/>
    <p:sldId id="282" r:id="rId18"/>
    <p:sldId id="277" r:id="rId19"/>
    <p:sldId id="25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5A4"/>
    <a:srgbClr val="F4B6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28" autoAdjust="0"/>
  </p:normalViewPr>
  <p:slideViewPr>
    <p:cSldViewPr>
      <p:cViewPr>
        <p:scale>
          <a:sx n="77" d="100"/>
          <a:sy n="77" d="100"/>
        </p:scale>
        <p:origin x="-1176" y="-4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35D1AB4-5C97-4EF4-B150-61744AEEB385}" type="datetimeFigureOut">
              <a:rPr lang="en-US" smtClean="0"/>
              <a:t>11/3/2016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24CF555-5986-4F18-A89D-67442F22D2B0}" type="slidenum">
              <a:rPr lang="en-US" smtClean="0"/>
              <a:t>‹#›</a:t>
            </a:fld>
            <a:endParaRPr lang="en-US"/>
          </a:p>
        </p:txBody>
      </p:sp>
    </p:spTree>
    <p:extLst>
      <p:ext uri="{BB962C8B-B14F-4D97-AF65-F5344CB8AC3E}">
        <p14:creationId xmlns:p14="http://schemas.microsoft.com/office/powerpoint/2010/main" val="3311373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978460-A47F-4993-BCCF-2EFA109C87B9}" type="datetimeFigureOut">
              <a:rPr lang="en-US" smtClean="0"/>
              <a:t>11/3/2016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DFCA24-CE98-4160-805A-7940BC769F50}" type="slidenum">
              <a:rPr lang="en-US" smtClean="0"/>
              <a:t>‹#›</a:t>
            </a:fld>
            <a:endParaRPr lang="en-US"/>
          </a:p>
        </p:txBody>
      </p:sp>
    </p:spTree>
    <p:extLst>
      <p:ext uri="{BB962C8B-B14F-4D97-AF65-F5344CB8AC3E}">
        <p14:creationId xmlns:p14="http://schemas.microsoft.com/office/powerpoint/2010/main" val="404794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1</a:t>
            </a:fld>
            <a:endParaRPr lang="en-US"/>
          </a:p>
        </p:txBody>
      </p:sp>
    </p:spTree>
    <p:extLst>
      <p:ext uri="{BB962C8B-B14F-4D97-AF65-F5344CB8AC3E}">
        <p14:creationId xmlns:p14="http://schemas.microsoft.com/office/powerpoint/2010/main" val="1440910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10</a:t>
            </a:fld>
            <a:endParaRPr lang="en-US"/>
          </a:p>
        </p:txBody>
      </p:sp>
    </p:spTree>
    <p:extLst>
      <p:ext uri="{BB962C8B-B14F-4D97-AF65-F5344CB8AC3E}">
        <p14:creationId xmlns:p14="http://schemas.microsoft.com/office/powerpoint/2010/main" val="25620225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11</a:t>
            </a:fld>
            <a:endParaRPr lang="en-US"/>
          </a:p>
        </p:txBody>
      </p:sp>
    </p:spTree>
    <p:extLst>
      <p:ext uri="{BB962C8B-B14F-4D97-AF65-F5344CB8AC3E}">
        <p14:creationId xmlns:p14="http://schemas.microsoft.com/office/powerpoint/2010/main" val="1605701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12</a:t>
            </a:fld>
            <a:endParaRPr lang="en-US"/>
          </a:p>
        </p:txBody>
      </p:sp>
    </p:spTree>
    <p:extLst>
      <p:ext uri="{BB962C8B-B14F-4D97-AF65-F5344CB8AC3E}">
        <p14:creationId xmlns:p14="http://schemas.microsoft.com/office/powerpoint/2010/main" val="2140995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18</a:t>
            </a:fld>
            <a:endParaRPr lang="en-US"/>
          </a:p>
        </p:txBody>
      </p:sp>
    </p:spTree>
    <p:extLst>
      <p:ext uri="{BB962C8B-B14F-4D97-AF65-F5344CB8AC3E}">
        <p14:creationId xmlns:p14="http://schemas.microsoft.com/office/powerpoint/2010/main" val="39573115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19</a:t>
            </a:fld>
            <a:endParaRPr lang="en-US"/>
          </a:p>
        </p:txBody>
      </p:sp>
    </p:spTree>
    <p:extLst>
      <p:ext uri="{BB962C8B-B14F-4D97-AF65-F5344CB8AC3E}">
        <p14:creationId xmlns:p14="http://schemas.microsoft.com/office/powerpoint/2010/main" val="3528831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2</a:t>
            </a:fld>
            <a:endParaRPr lang="en-US"/>
          </a:p>
        </p:txBody>
      </p:sp>
    </p:spTree>
    <p:extLst>
      <p:ext uri="{BB962C8B-B14F-4D97-AF65-F5344CB8AC3E}">
        <p14:creationId xmlns:p14="http://schemas.microsoft.com/office/powerpoint/2010/main" val="3135867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3</a:t>
            </a:fld>
            <a:endParaRPr lang="en-US"/>
          </a:p>
        </p:txBody>
      </p:sp>
    </p:spTree>
    <p:extLst>
      <p:ext uri="{BB962C8B-B14F-4D97-AF65-F5344CB8AC3E}">
        <p14:creationId xmlns:p14="http://schemas.microsoft.com/office/powerpoint/2010/main" val="1994109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4</a:t>
            </a:fld>
            <a:endParaRPr lang="en-US"/>
          </a:p>
        </p:txBody>
      </p:sp>
    </p:spTree>
    <p:extLst>
      <p:ext uri="{BB962C8B-B14F-4D97-AF65-F5344CB8AC3E}">
        <p14:creationId xmlns:p14="http://schemas.microsoft.com/office/powerpoint/2010/main" val="1643582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5</a:t>
            </a:fld>
            <a:endParaRPr lang="en-US"/>
          </a:p>
        </p:txBody>
      </p:sp>
    </p:spTree>
    <p:extLst>
      <p:ext uri="{BB962C8B-B14F-4D97-AF65-F5344CB8AC3E}">
        <p14:creationId xmlns:p14="http://schemas.microsoft.com/office/powerpoint/2010/main" val="2215217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6</a:t>
            </a:fld>
            <a:endParaRPr lang="en-US"/>
          </a:p>
        </p:txBody>
      </p:sp>
    </p:spTree>
    <p:extLst>
      <p:ext uri="{BB962C8B-B14F-4D97-AF65-F5344CB8AC3E}">
        <p14:creationId xmlns:p14="http://schemas.microsoft.com/office/powerpoint/2010/main" val="1637609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7</a:t>
            </a:fld>
            <a:endParaRPr lang="en-US"/>
          </a:p>
        </p:txBody>
      </p:sp>
    </p:spTree>
    <p:extLst>
      <p:ext uri="{BB962C8B-B14F-4D97-AF65-F5344CB8AC3E}">
        <p14:creationId xmlns:p14="http://schemas.microsoft.com/office/powerpoint/2010/main" val="2800757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8</a:t>
            </a:fld>
            <a:endParaRPr lang="en-US"/>
          </a:p>
        </p:txBody>
      </p:sp>
    </p:spTree>
    <p:extLst>
      <p:ext uri="{BB962C8B-B14F-4D97-AF65-F5344CB8AC3E}">
        <p14:creationId xmlns:p14="http://schemas.microsoft.com/office/powerpoint/2010/main" val="4238994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DFCA24-CE98-4160-805A-7940BC769F50}" type="slidenum">
              <a:rPr lang="en-US" smtClean="0"/>
              <a:t>9</a:t>
            </a:fld>
            <a:endParaRPr lang="en-US"/>
          </a:p>
        </p:txBody>
      </p:sp>
    </p:spTree>
    <p:extLst>
      <p:ext uri="{BB962C8B-B14F-4D97-AF65-F5344CB8AC3E}">
        <p14:creationId xmlns:p14="http://schemas.microsoft.com/office/powerpoint/2010/main" val="26157348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hasCustomPrompt="1"/>
          </p:nvPr>
        </p:nvSpPr>
        <p:spPr>
          <a:xfrm>
            <a:off x="1219200" y="2895600"/>
            <a:ext cx="6934200" cy="1752600"/>
          </a:xfrm>
        </p:spPr>
        <p:txBody>
          <a:bodyPr anchor="t" anchorCtr="0">
            <a:normAutofit/>
          </a:bodyPr>
          <a:lstStyle>
            <a:lvl1pPr algn="ctr">
              <a:defRPr sz="4000">
                <a:solidFill>
                  <a:schemeClr val="tx1"/>
                </a:solidFill>
              </a:defRPr>
            </a:lvl1pPr>
          </a:lstStyle>
          <a:p>
            <a:r>
              <a:rPr lang="en-US" dirty="0" smtClean="0"/>
              <a:t>Click to add Title</a:t>
            </a:r>
            <a:endParaRPr kumimoji="0" lang="en-US" dirty="0"/>
          </a:p>
        </p:txBody>
      </p:sp>
      <p:sp>
        <p:nvSpPr>
          <p:cNvPr id="9" name="Subtitle 8"/>
          <p:cNvSpPr>
            <a:spLocks noGrp="1"/>
          </p:cNvSpPr>
          <p:nvPr>
            <p:ph type="subTitle" idx="1" hasCustomPrompt="1"/>
          </p:nvPr>
        </p:nvSpPr>
        <p:spPr>
          <a:xfrm>
            <a:off x="1219200" y="4953000"/>
            <a:ext cx="6934200" cy="1143000"/>
          </a:xfrm>
        </p:spPr>
        <p:txBody>
          <a:bodyPr/>
          <a:lstStyle>
            <a:lvl1pPr marL="0" indent="0" algn="ct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add presenter(s) names, </a:t>
            </a:r>
            <a:br>
              <a:rPr lang="en-US" dirty="0" smtClean="0"/>
            </a:br>
            <a:r>
              <a:rPr lang="en-US" dirty="0" smtClean="0"/>
              <a:t>orgs., date or other information</a:t>
            </a:r>
            <a:endParaRPr lang="en-US" dirty="0"/>
          </a:p>
        </p:txBody>
      </p:sp>
      <p:pic>
        <p:nvPicPr>
          <p:cNvPr id="1026" name="Picture 2" descr="F:\doc\bsopiep\TEMPLATES &amp; LOGOS\NCLC Logomania\72dpi_transparent_png\72dpi_transparent_png\NCLC_fullcolor_nota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19200" y="4978778"/>
            <a:ext cx="881328" cy="1117222"/>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userDrawn="1"/>
        </p:nvSpPr>
        <p:spPr>
          <a:xfrm>
            <a:off x="914400" y="4876800"/>
            <a:ext cx="228600" cy="12954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userDrawn="1"/>
        </p:nvSpPr>
        <p:spPr>
          <a:xfrm>
            <a:off x="914400" y="4876800"/>
            <a:ext cx="7315200" cy="12954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p:nvPr userDrawn="1"/>
        </p:nvSpPr>
        <p:spPr>
          <a:xfrm>
            <a:off x="904875" y="2819400"/>
            <a:ext cx="238125" cy="1905001"/>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6" name="Rectangle 15"/>
          <p:cNvSpPr/>
          <p:nvPr userDrawn="1"/>
        </p:nvSpPr>
        <p:spPr>
          <a:xfrm>
            <a:off x="904875" y="2819400"/>
            <a:ext cx="7315200" cy="1905001"/>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TextBox 11"/>
          <p:cNvSpPr txBox="1"/>
          <p:nvPr userDrawn="1"/>
        </p:nvSpPr>
        <p:spPr>
          <a:xfrm>
            <a:off x="228600" y="6428601"/>
            <a:ext cx="8610600" cy="276999"/>
          </a:xfrm>
          <a:prstGeom prst="rect">
            <a:avLst/>
          </a:prstGeom>
          <a:noFill/>
        </p:spPr>
        <p:txBody>
          <a:bodyPr wrap="square" rtlCol="0">
            <a:spAutoFit/>
          </a:bodyPr>
          <a:lstStyle/>
          <a:p>
            <a:pPr algn="ctr"/>
            <a:r>
              <a:rPr lang="en-US" sz="1200" dirty="0" smtClean="0"/>
              <a:t>©National Consumer Law Center</a:t>
            </a:r>
            <a:endParaRPr lang="en-US" sz="1200"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add Title</a:t>
            </a:r>
            <a:endParaRPr kumimoji="0" lang="en-US" dirty="0"/>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85F62C-F9B8-4985-8E19-6A535DA9BDE1}" type="datetime1">
              <a:rPr lang="en-US" smtClean="0"/>
              <a:t>11/3/2016</a:t>
            </a:fld>
            <a:endParaRPr lang="en-US"/>
          </a:p>
        </p:txBody>
      </p:sp>
      <p:sp>
        <p:nvSpPr>
          <p:cNvPr id="5" name="Footer Placeholder 4"/>
          <p:cNvSpPr>
            <a:spLocks noGrp="1"/>
          </p:cNvSpPr>
          <p:nvPr>
            <p:ph type="ftr" sz="quarter" idx="11"/>
          </p:nvPr>
        </p:nvSpPr>
        <p:spPr/>
        <p:txBody>
          <a:bodyPr/>
          <a:lstStyle/>
          <a:p>
            <a:r>
              <a:rPr lang="en-US" smtClean="0"/>
              <a:t>John Howat – National Consumer Law Center - jhowat@nclc.org</a:t>
            </a:r>
            <a:endParaRPr lang="en-US"/>
          </a:p>
        </p:txBody>
      </p:sp>
      <p:sp>
        <p:nvSpPr>
          <p:cNvPr id="6" name="Slide Number Placeholder 5"/>
          <p:cNvSpPr>
            <a:spLocks noGrp="1"/>
          </p:cNvSpPr>
          <p:nvPr>
            <p:ph type="sldNum" sz="quarter" idx="12"/>
          </p:nvPr>
        </p:nvSpPr>
        <p:spPr/>
        <p:txBody>
          <a:bodyPr/>
          <a:lstStyle/>
          <a:p>
            <a:fld id="{A35FB88B-D769-4ED1-903B-2E4A65D7100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629400" y="274638"/>
            <a:ext cx="2057400" cy="5851525"/>
          </a:xfrm>
        </p:spPr>
        <p:txBody>
          <a:bodyPr vert="eaVert"/>
          <a:lstStyle/>
          <a:p>
            <a:r>
              <a:rPr lang="en-US" dirty="0" smtClean="0"/>
              <a:t>Click to add Title</a:t>
            </a:r>
            <a:endParaRPr kumimoji="0"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FFB6DD-C738-4092-9D97-D355FBF51675}" type="datetime1">
              <a:rPr lang="en-US" smtClean="0"/>
              <a:t>11/3/2016</a:t>
            </a:fld>
            <a:endParaRPr lang="en-US"/>
          </a:p>
        </p:txBody>
      </p:sp>
      <p:sp>
        <p:nvSpPr>
          <p:cNvPr id="5" name="Footer Placeholder 4"/>
          <p:cNvSpPr>
            <a:spLocks noGrp="1"/>
          </p:cNvSpPr>
          <p:nvPr>
            <p:ph type="ftr" sz="quarter" idx="11"/>
          </p:nvPr>
        </p:nvSpPr>
        <p:spPr/>
        <p:txBody>
          <a:bodyPr/>
          <a:lstStyle/>
          <a:p>
            <a:r>
              <a:rPr lang="en-US" smtClean="0"/>
              <a:t>John Howat – National Consumer Law Center - jhowat@nclc.org</a:t>
            </a:r>
            <a:endParaRPr lang="en-US"/>
          </a:p>
        </p:txBody>
      </p:sp>
      <p:sp>
        <p:nvSpPr>
          <p:cNvPr id="6" name="Slide Number Placeholder 5"/>
          <p:cNvSpPr>
            <a:spLocks noGrp="1"/>
          </p:cNvSpPr>
          <p:nvPr>
            <p:ph type="sldNum" sz="quarter" idx="12"/>
          </p:nvPr>
        </p:nvSpPr>
        <p:spPr/>
        <p:txBody>
          <a:bodyPr/>
          <a:lstStyle/>
          <a:p>
            <a:fld id="{A35FB88B-D769-4ED1-903B-2E4A65D71005}"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rgbClr val="0065A4"/>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rgbClr val="0065A4"/>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rgbClr val="0065A4"/>
            </a:solidFill>
            <a:prstDash val="solid"/>
            <a:round/>
            <a:headEnd type="none" w="med" len="med"/>
            <a:tailEnd type="none" w="med" len="med"/>
          </a:ln>
          <a:effectLst/>
        </p:spPr>
        <p:txBody>
          <a:bodyPr vert="horz" wrap="square" lIns="91440" tIns="45720" rIns="91440" bIns="45720" anchor="t" compatLnSpc="1"/>
          <a:lstStyle/>
          <a:p>
            <a:endParaRPr kumimoji="0" lang="en-US">
              <a:ln>
                <a:solidFill>
                  <a:srgbClr val="0065A4"/>
                </a:solidFill>
              </a:ln>
            </a:endParaRPr>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End Page">
    <p:spTree>
      <p:nvGrpSpPr>
        <p:cNvPr id="1" name=""/>
        <p:cNvGrpSpPr/>
        <p:nvPr/>
      </p:nvGrpSpPr>
      <p:grpSpPr>
        <a:xfrm>
          <a:off x="0" y="0"/>
          <a:ext cx="0" cy="0"/>
          <a:chOff x="0" y="0"/>
          <a:chExt cx="0" cy="0"/>
        </a:xfrm>
      </p:grpSpPr>
      <p:sp>
        <p:nvSpPr>
          <p:cNvPr id="10" name="Rectangle 9"/>
          <p:cNvSpPr/>
          <p:nvPr userDrawn="1"/>
        </p:nvSpPr>
        <p:spPr>
          <a:xfrm>
            <a:off x="0" y="-1"/>
            <a:ext cx="9144000" cy="4907281"/>
          </a:xfrm>
          <a:prstGeom prst="rect">
            <a:avLst/>
          </a:prstGeom>
          <a:solidFill>
            <a:srgbClr val="0065A4"/>
          </a:solidFill>
          <a:ln>
            <a:solidFill>
              <a:srgbClr val="0065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flipV="1">
            <a:off x="0" y="4907281"/>
            <a:ext cx="9144000" cy="45719"/>
          </a:xfrm>
          <a:prstGeom prst="rect">
            <a:avLst/>
          </a:prstGeom>
          <a:solidFill>
            <a:srgbClr val="F4B842"/>
          </a:solidFill>
          <a:ln>
            <a:solidFill>
              <a:srgbClr val="F4B84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2" descr="C:\Users\bsopiep\Dropbox\NCLC Work\Logomania\72dpi_transparent_png\72dpi_transparent_png\NCLC_fullcolor_nota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47819" y="5257800"/>
            <a:ext cx="1021885" cy="12954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userDrawn="1"/>
        </p:nvSpPr>
        <p:spPr>
          <a:xfrm>
            <a:off x="1600200" y="5228272"/>
            <a:ext cx="7239000" cy="140038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kern="1200" dirty="0" smtClean="0">
                <a:solidFill>
                  <a:schemeClr val="tx1"/>
                </a:solidFill>
                <a:effectLst/>
                <a:latin typeface="+mn-lt"/>
                <a:ea typeface="+mn-ea"/>
                <a:cs typeface="+mn-cs"/>
              </a:rPr>
              <a:t>Since 1969, the nonprofit </a:t>
            </a:r>
            <a:r>
              <a:rPr lang="en-US" sz="1700" b="1" kern="1200" dirty="0" smtClean="0">
                <a:solidFill>
                  <a:schemeClr val="tx1"/>
                </a:solidFill>
                <a:effectLst/>
                <a:latin typeface="+mn-lt"/>
                <a:ea typeface="+mn-ea"/>
                <a:cs typeface="+mn-cs"/>
              </a:rPr>
              <a:t>National Consumer Law Center® (NCLC®) </a:t>
            </a:r>
            <a:r>
              <a:rPr lang="en-US" sz="1700" kern="1200" dirty="0" smtClean="0">
                <a:solidFill>
                  <a:schemeClr val="tx1"/>
                </a:solidFill>
                <a:effectLst/>
                <a:latin typeface="+mn-lt"/>
                <a:ea typeface="+mn-ea"/>
                <a:cs typeface="+mn-cs"/>
              </a:rPr>
              <a:t>has worked for consumer justice and economic security for low-income and other disadvantaged people, including older adults, in the U.S. through its expertise in policy analysis and advocacy, publications, litigation,</a:t>
            </a:r>
            <a:r>
              <a:rPr lang="en-US" sz="1700" kern="1200" baseline="0" dirty="0" smtClean="0">
                <a:solidFill>
                  <a:schemeClr val="tx1"/>
                </a:solidFill>
                <a:effectLst/>
                <a:latin typeface="+mn-lt"/>
                <a:ea typeface="+mn-ea"/>
                <a:cs typeface="+mn-cs"/>
              </a:rPr>
              <a:t> </a:t>
            </a:r>
            <a:r>
              <a:rPr lang="en-US" sz="1700" kern="1200" dirty="0" smtClean="0">
                <a:solidFill>
                  <a:schemeClr val="tx1"/>
                </a:solidFill>
                <a:effectLst/>
                <a:latin typeface="+mn-lt"/>
                <a:ea typeface="+mn-ea"/>
                <a:cs typeface="+mn-cs"/>
              </a:rPr>
              <a:t>expert witness services, and training.</a:t>
            </a:r>
            <a:r>
              <a:rPr lang="en-US" sz="1700" kern="1200" baseline="0" dirty="0" smtClean="0">
                <a:solidFill>
                  <a:schemeClr val="tx1"/>
                </a:solidFill>
                <a:effectLst/>
                <a:latin typeface="+mn-lt"/>
                <a:ea typeface="+mn-ea"/>
                <a:cs typeface="+mn-cs"/>
              </a:rPr>
              <a:t> </a:t>
            </a:r>
            <a:r>
              <a:rPr lang="en-US" sz="1700" b="1" dirty="0" smtClean="0"/>
              <a:t>www.nclc.org</a:t>
            </a:r>
            <a:endParaRPr lang="en-US" sz="1700" b="1" dirty="0"/>
          </a:p>
        </p:txBody>
      </p:sp>
    </p:spTree>
    <p:extLst>
      <p:ext uri="{BB962C8B-B14F-4D97-AF65-F5344CB8AC3E}">
        <p14:creationId xmlns:p14="http://schemas.microsoft.com/office/powerpoint/2010/main" val="115101357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add Title</a:t>
            </a:r>
            <a:endParaRPr kumimoji="0" lang="en-US" dirty="0"/>
          </a:p>
        </p:txBody>
      </p:sp>
      <p:sp>
        <p:nvSpPr>
          <p:cNvPr id="4" name="Date Placeholder 3"/>
          <p:cNvSpPr>
            <a:spLocks noGrp="1"/>
          </p:cNvSpPr>
          <p:nvPr>
            <p:ph type="dt" sz="half" idx="10"/>
          </p:nvPr>
        </p:nvSpPr>
        <p:spPr/>
        <p:txBody>
          <a:bodyPr/>
          <a:lstStyle/>
          <a:p>
            <a:fld id="{67B53FBE-C29E-49AE-BDDA-500ABA5BA579}" type="datetime1">
              <a:rPr lang="en-US" smtClean="0"/>
              <a:t>11/3/2016</a:t>
            </a:fld>
            <a:endParaRPr lang="en-US"/>
          </a:p>
        </p:txBody>
      </p:sp>
      <p:sp>
        <p:nvSpPr>
          <p:cNvPr id="5" name="Footer Placeholder 4"/>
          <p:cNvSpPr>
            <a:spLocks noGrp="1"/>
          </p:cNvSpPr>
          <p:nvPr>
            <p:ph type="ftr" sz="quarter" idx="11"/>
          </p:nvPr>
        </p:nvSpPr>
        <p:spPr/>
        <p:txBody>
          <a:bodyPr/>
          <a:lstStyle/>
          <a:p>
            <a:r>
              <a:rPr lang="en-US" smtClean="0"/>
              <a:t>John Howat – National Consumer Law Center - jhowat@nclc.org</a:t>
            </a:r>
            <a:endParaRPr lang="en-US"/>
          </a:p>
        </p:txBody>
      </p:sp>
      <p:sp>
        <p:nvSpPr>
          <p:cNvPr id="6" name="Slide Number Placeholder 5"/>
          <p:cNvSpPr>
            <a:spLocks noGrp="1"/>
          </p:cNvSpPr>
          <p:nvPr>
            <p:ph type="sldNum" sz="quarter" idx="12"/>
          </p:nvPr>
        </p:nvSpPr>
        <p:spPr/>
        <p:txBody>
          <a:bodyPr/>
          <a:lstStyle/>
          <a:p>
            <a:fld id="{A35FB88B-D769-4ED1-903B-2E4A65D71005}"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19200" y="2895600"/>
            <a:ext cx="6858000" cy="1143000"/>
          </a:xfrm>
        </p:spPr>
        <p:txBody>
          <a:bodyPr anchor="t" anchorCtr="0">
            <a:normAutofit/>
          </a:bodyPr>
          <a:lstStyle>
            <a:lvl1pPr algn="ctr">
              <a:buNone/>
              <a:defRPr sz="4000" b="0" cap="none" baseline="0">
                <a:solidFill>
                  <a:schemeClr val="bg1"/>
                </a:solidFill>
              </a:defRPr>
            </a:lvl1pPr>
          </a:lstStyle>
          <a:p>
            <a:r>
              <a:rPr lang="en-US" dirty="0" smtClean="0"/>
              <a:t>Click to add Title</a:t>
            </a:r>
            <a:endParaRPr kumimoji="0" lang="en-US" dirty="0"/>
          </a:p>
        </p:txBody>
      </p:sp>
      <p:sp>
        <p:nvSpPr>
          <p:cNvPr id="4" name="Date Placeholder 3"/>
          <p:cNvSpPr>
            <a:spLocks noGrp="1"/>
          </p:cNvSpPr>
          <p:nvPr>
            <p:ph type="dt" sz="half" idx="10"/>
          </p:nvPr>
        </p:nvSpPr>
        <p:spPr>
          <a:xfrm>
            <a:off x="6400800" y="6355080"/>
            <a:ext cx="2286000" cy="365760"/>
          </a:xfrm>
        </p:spPr>
        <p:txBody>
          <a:bodyPr/>
          <a:lstStyle/>
          <a:p>
            <a:fld id="{405FE666-F096-4AFF-BA2A-71033F363A05}" type="datetime1">
              <a:rPr lang="en-US" smtClean="0"/>
              <a:t>11/3/2016</a:t>
            </a:fld>
            <a:endParaRPr lang="en-US"/>
          </a:p>
        </p:txBody>
      </p:sp>
      <p:sp>
        <p:nvSpPr>
          <p:cNvPr id="5" name="Footer Placeholder 4"/>
          <p:cNvSpPr>
            <a:spLocks noGrp="1"/>
          </p:cNvSpPr>
          <p:nvPr>
            <p:ph type="ftr" sz="quarter" idx="11"/>
          </p:nvPr>
        </p:nvSpPr>
        <p:spPr>
          <a:xfrm>
            <a:off x="2898648" y="6355080"/>
            <a:ext cx="3474720" cy="365760"/>
          </a:xfrm>
        </p:spPr>
        <p:txBody>
          <a:bodyPr/>
          <a:lstStyle/>
          <a:p>
            <a:r>
              <a:rPr lang="en-US" smtClean="0"/>
              <a:t>John Howat – National Consumer Law Center - jhowat@nclc.org</a:t>
            </a:r>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A35FB88B-D769-4ED1-903B-2E4A65D71005}" type="slidenum">
              <a:rPr lang="en-US" smtClean="0"/>
              <a:t>‹#›</a:t>
            </a:fld>
            <a:endParaRPr lang="en-US" dirty="0"/>
          </a:p>
        </p:txBody>
      </p:sp>
      <p:sp>
        <p:nvSpPr>
          <p:cNvPr id="7" name="Rectangle 6"/>
          <p:cNvSpPr/>
          <p:nvPr/>
        </p:nvSpPr>
        <p:spPr>
          <a:xfrm>
            <a:off x="914400" y="2819400"/>
            <a:ext cx="7315200" cy="1280160"/>
          </a:xfrm>
          <a:prstGeom prst="rect">
            <a:avLst/>
          </a:prstGeom>
          <a:noFill/>
          <a:ln w="6350" cap="rnd" cmpd="sng" algn="ctr">
            <a:solidFill>
              <a:srgbClr val="F4B64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
            <a:ext cx="8229600" cy="914400"/>
          </a:xfrm>
        </p:spPr>
        <p:txBody>
          <a:bodyPr/>
          <a:lstStyle/>
          <a:p>
            <a:r>
              <a:rPr lang="en-US" dirty="0" smtClean="0"/>
              <a:t>Click to add Title</a:t>
            </a:r>
            <a:endParaRPr kumimoji="0" lang="en-US" dirty="0"/>
          </a:p>
        </p:txBody>
      </p:sp>
      <p:sp>
        <p:nvSpPr>
          <p:cNvPr id="5" name="Date Placeholder 4"/>
          <p:cNvSpPr>
            <a:spLocks noGrp="1"/>
          </p:cNvSpPr>
          <p:nvPr>
            <p:ph type="dt" sz="half" idx="10"/>
          </p:nvPr>
        </p:nvSpPr>
        <p:spPr/>
        <p:txBody>
          <a:bodyPr/>
          <a:lstStyle/>
          <a:p>
            <a:fld id="{3112A23F-A2E8-4FF6-848A-6D5F72C20BFB}" type="datetime1">
              <a:rPr lang="en-US" smtClean="0"/>
              <a:t>11/3/2016</a:t>
            </a:fld>
            <a:endParaRPr lang="en-US"/>
          </a:p>
        </p:txBody>
      </p:sp>
      <p:sp>
        <p:nvSpPr>
          <p:cNvPr id="6" name="Footer Placeholder 5"/>
          <p:cNvSpPr>
            <a:spLocks noGrp="1"/>
          </p:cNvSpPr>
          <p:nvPr>
            <p:ph type="ftr" sz="quarter" idx="11"/>
          </p:nvPr>
        </p:nvSpPr>
        <p:spPr/>
        <p:txBody>
          <a:bodyPr/>
          <a:lstStyle/>
          <a:p>
            <a:r>
              <a:rPr lang="en-US" smtClean="0"/>
              <a:t>John Howat – National Consumer Law Center - jhowat@nclc.org</a:t>
            </a:r>
            <a:endParaRPr lang="en-US"/>
          </a:p>
        </p:txBody>
      </p:sp>
      <p:sp>
        <p:nvSpPr>
          <p:cNvPr id="7" name="Slide Number Placeholder 6"/>
          <p:cNvSpPr>
            <a:spLocks noGrp="1"/>
          </p:cNvSpPr>
          <p:nvPr>
            <p:ph type="sldNum" sz="quarter" idx="12"/>
          </p:nvPr>
        </p:nvSpPr>
        <p:spPr/>
        <p:txBody>
          <a:bodyPr/>
          <a:lstStyle/>
          <a:p>
            <a:fld id="{A35FB88B-D769-4ED1-903B-2E4A65D71005}"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
            <a:ext cx="8229600" cy="914400"/>
          </a:xfrm>
        </p:spPr>
        <p:txBody>
          <a:bodyPr anchor="ctr"/>
          <a:lstStyle>
            <a:lvl1pPr>
              <a:defRPr/>
            </a:lvl1pPr>
          </a:lstStyle>
          <a:p>
            <a:r>
              <a:rPr lang="en-US" dirty="0" smtClean="0"/>
              <a:t>Click to add Title</a:t>
            </a:r>
            <a:endParaRPr kumimoji="0" lang="en-US" dirty="0"/>
          </a:p>
        </p:txBody>
      </p:sp>
      <p:sp>
        <p:nvSpPr>
          <p:cNvPr id="3" name="Text Placeholder 2"/>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eaLnBrk="1" latinLnBrk="0" hangingPunct="1">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lang="en-US" dirty="0" smtClean="0"/>
              <a:t>Click to add Subtitle</a:t>
            </a:r>
            <a:endParaRPr kumimoji="0" lang="en-US" dirty="0" smtClean="0"/>
          </a:p>
        </p:txBody>
      </p:sp>
      <p:sp>
        <p:nvSpPr>
          <p:cNvPr id="4" name="Text Placeholder 3"/>
          <p:cNvSpPr>
            <a:spLocks noGrp="1"/>
          </p:cNvSpPr>
          <p:nvPr>
            <p:ph type="body" sz="half" idx="3" hasCustomPrompt="1"/>
          </p:nvPr>
        </p:nvSpPr>
        <p:spPr>
          <a:xfrm>
            <a:off x="4648200" y="1295400"/>
            <a:ext cx="4041775" cy="685800"/>
          </a:xfrm>
          <a:noFill/>
          <a:ln>
            <a:noFill/>
          </a:ln>
        </p:spPr>
        <p:txBody>
          <a:bodyPr lIns="91440" anchor="b" anchorCtr="0"/>
          <a:lstStyle>
            <a:lvl1pPr marL="0" indent="0" eaLnBrk="1" latinLnBrk="0" hangingPunct="1">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lang="en-US" dirty="0" smtClean="0"/>
              <a:t>Click to add Subtitle</a:t>
            </a:r>
            <a:endParaRPr kumimoji="0" lang="en-US" dirty="0" smtClean="0"/>
          </a:p>
        </p:txBody>
      </p:sp>
      <p:sp>
        <p:nvSpPr>
          <p:cNvPr id="7" name="Date Placeholder 6"/>
          <p:cNvSpPr>
            <a:spLocks noGrp="1"/>
          </p:cNvSpPr>
          <p:nvPr>
            <p:ph type="dt" sz="half" idx="10"/>
          </p:nvPr>
        </p:nvSpPr>
        <p:spPr/>
        <p:txBody>
          <a:bodyPr/>
          <a:lstStyle/>
          <a:p>
            <a:fld id="{7593A5F2-1AFA-402C-8F77-6D167FC94BA1}" type="datetime1">
              <a:rPr lang="en-US" smtClean="0"/>
              <a:t>11/3/2016</a:t>
            </a:fld>
            <a:endParaRPr lang="en-US"/>
          </a:p>
        </p:txBody>
      </p:sp>
      <p:sp>
        <p:nvSpPr>
          <p:cNvPr id="8" name="Footer Placeholder 7"/>
          <p:cNvSpPr>
            <a:spLocks noGrp="1"/>
          </p:cNvSpPr>
          <p:nvPr>
            <p:ph type="ftr" sz="quarter" idx="11"/>
          </p:nvPr>
        </p:nvSpPr>
        <p:spPr/>
        <p:txBody>
          <a:bodyPr/>
          <a:lstStyle/>
          <a:p>
            <a:r>
              <a:rPr lang="en-US" smtClean="0"/>
              <a:t>John Howat – National Consumer Law Center - jhowat@nclc.org</a:t>
            </a:r>
            <a:endParaRPr lang="en-US"/>
          </a:p>
        </p:txBody>
      </p:sp>
      <p:sp>
        <p:nvSpPr>
          <p:cNvPr id="9" name="Slide Number Placeholder 8"/>
          <p:cNvSpPr>
            <a:spLocks noGrp="1"/>
          </p:cNvSpPr>
          <p:nvPr>
            <p:ph type="sldNum" sz="quarter" idx="12"/>
          </p:nvPr>
        </p:nvSpPr>
        <p:spPr/>
        <p:txBody>
          <a:bodyPr/>
          <a:lstStyle/>
          <a:p>
            <a:fld id="{A35FB88B-D769-4ED1-903B-2E4A65D71005}"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
            <a:ext cx="8229600" cy="914400"/>
          </a:xfrm>
        </p:spPr>
        <p:txBody>
          <a:bodyPr/>
          <a:lstStyle/>
          <a:p>
            <a:r>
              <a:rPr lang="en-US" dirty="0" smtClean="0"/>
              <a:t>Click to add Title</a:t>
            </a:r>
            <a:endParaRPr kumimoji="0" lang="en-US" dirty="0"/>
          </a:p>
        </p:txBody>
      </p:sp>
      <p:sp>
        <p:nvSpPr>
          <p:cNvPr id="3" name="Date Placeholder 2"/>
          <p:cNvSpPr>
            <a:spLocks noGrp="1"/>
          </p:cNvSpPr>
          <p:nvPr>
            <p:ph type="dt" sz="half" idx="10"/>
          </p:nvPr>
        </p:nvSpPr>
        <p:spPr/>
        <p:txBody>
          <a:bodyPr/>
          <a:lstStyle/>
          <a:p>
            <a:fld id="{5853A7E1-2624-4BE0-8B7E-1DAB3C589E7D}" type="datetime1">
              <a:rPr lang="en-US" smtClean="0"/>
              <a:t>11/3/2016</a:t>
            </a:fld>
            <a:endParaRPr lang="en-US"/>
          </a:p>
        </p:txBody>
      </p:sp>
      <p:sp>
        <p:nvSpPr>
          <p:cNvPr id="4" name="Footer Placeholder 3"/>
          <p:cNvSpPr>
            <a:spLocks noGrp="1"/>
          </p:cNvSpPr>
          <p:nvPr>
            <p:ph type="ftr" sz="quarter" idx="11"/>
          </p:nvPr>
        </p:nvSpPr>
        <p:spPr/>
        <p:txBody>
          <a:bodyPr/>
          <a:lstStyle/>
          <a:p>
            <a:r>
              <a:rPr lang="en-US" smtClean="0"/>
              <a:t>John Howat – National Consumer Law Center - jhowat@nclc.org</a:t>
            </a:r>
            <a:endParaRPr lang="en-US"/>
          </a:p>
        </p:txBody>
      </p:sp>
      <p:sp>
        <p:nvSpPr>
          <p:cNvPr id="5" name="Slide Number Placeholder 4"/>
          <p:cNvSpPr>
            <a:spLocks noGrp="1"/>
          </p:cNvSpPr>
          <p:nvPr>
            <p:ph type="sldNum" sz="quarter" idx="12"/>
          </p:nvPr>
        </p:nvSpPr>
        <p:spPr/>
        <p:txBody>
          <a:bodyPr/>
          <a:lstStyle/>
          <a:p>
            <a:fld id="{A35FB88B-D769-4ED1-903B-2E4A65D71005}"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rgbClr val="0065A4"/>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9788EA-0321-4B4A-A248-9CB43220D056}" type="datetime1">
              <a:rPr lang="en-US" smtClean="0"/>
              <a:t>11/3/2016</a:t>
            </a:fld>
            <a:endParaRPr lang="en-US"/>
          </a:p>
        </p:txBody>
      </p:sp>
      <p:sp>
        <p:nvSpPr>
          <p:cNvPr id="3" name="Footer Placeholder 2"/>
          <p:cNvSpPr>
            <a:spLocks noGrp="1"/>
          </p:cNvSpPr>
          <p:nvPr>
            <p:ph type="ftr" sz="quarter" idx="11"/>
          </p:nvPr>
        </p:nvSpPr>
        <p:spPr/>
        <p:txBody>
          <a:bodyPr/>
          <a:lstStyle/>
          <a:p>
            <a:r>
              <a:rPr lang="en-US" smtClean="0"/>
              <a:t>John Howat – National Consumer Law Center - jhowat@nclc.org</a:t>
            </a:r>
            <a:endParaRPr lang="en-US"/>
          </a:p>
        </p:txBody>
      </p:sp>
      <p:sp>
        <p:nvSpPr>
          <p:cNvPr id="4" name="Slide Number Placeholder 3"/>
          <p:cNvSpPr>
            <a:spLocks noGrp="1"/>
          </p:cNvSpPr>
          <p:nvPr>
            <p:ph type="sldNum" sz="quarter" idx="12"/>
          </p:nvPr>
        </p:nvSpPr>
        <p:spPr/>
        <p:txBody>
          <a:bodyPr/>
          <a:lstStyle/>
          <a:p>
            <a:fld id="{A35FB88B-D769-4ED1-903B-2E4A65D71005}"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rgbClr val="0065A4"/>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rgbClr val="0065A4"/>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lang="en-US" dirty="0" smtClean="0"/>
              <a:t>Click to add Title</a:t>
            </a:r>
            <a:endParaRPr kumimoji="0" lang="en-US" dirty="0"/>
          </a:p>
        </p:txBody>
      </p:sp>
      <p:sp>
        <p:nvSpPr>
          <p:cNvPr id="3" name="Text Placeholder 2"/>
          <p:cNvSpPr>
            <a:spLocks noGrp="1"/>
          </p:cNvSpPr>
          <p:nvPr>
            <p:ph type="body" idx="2" hasCustomPrompt="1"/>
          </p:nvPr>
        </p:nvSpPr>
        <p:spPr>
          <a:xfrm>
            <a:off x="6324600" y="1219200"/>
            <a:ext cx="2514600" cy="4843463"/>
          </a:xfrm>
        </p:spPr>
        <p:txBody>
          <a:bodyPr/>
          <a:lstStyle>
            <a:lvl1pPr marL="0" indent="0" eaLnBrk="1" latinLnBrk="0" hangingPunct="1">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lang="en-US" dirty="0" smtClean="0"/>
              <a:t>Click to add Subtitle</a:t>
            </a:r>
            <a:endParaRPr kumimoji="0" lang="en-US" dirty="0" smtClean="0"/>
          </a:p>
        </p:txBody>
      </p:sp>
      <p:sp>
        <p:nvSpPr>
          <p:cNvPr id="5" name="Date Placeholder 4"/>
          <p:cNvSpPr>
            <a:spLocks noGrp="1"/>
          </p:cNvSpPr>
          <p:nvPr>
            <p:ph type="dt" sz="half" idx="10"/>
          </p:nvPr>
        </p:nvSpPr>
        <p:spPr/>
        <p:txBody>
          <a:bodyPr/>
          <a:lstStyle/>
          <a:p>
            <a:fld id="{418799EB-0253-47FE-BFA0-6342857BC285}" type="datetime1">
              <a:rPr lang="en-US" smtClean="0"/>
              <a:t>11/3/2016</a:t>
            </a:fld>
            <a:endParaRPr lang="en-US"/>
          </a:p>
        </p:txBody>
      </p:sp>
      <p:sp>
        <p:nvSpPr>
          <p:cNvPr id="6" name="Footer Placeholder 5"/>
          <p:cNvSpPr>
            <a:spLocks noGrp="1"/>
          </p:cNvSpPr>
          <p:nvPr>
            <p:ph type="ftr" sz="quarter" idx="11"/>
          </p:nvPr>
        </p:nvSpPr>
        <p:spPr/>
        <p:txBody>
          <a:bodyPr/>
          <a:lstStyle/>
          <a:p>
            <a:r>
              <a:rPr lang="en-US" smtClean="0"/>
              <a:t>John Howat – National Consumer Law Center - jhowat@nclc.org</a:t>
            </a:r>
            <a:endParaRPr lang="en-US"/>
          </a:p>
        </p:txBody>
      </p:sp>
      <p:sp>
        <p:nvSpPr>
          <p:cNvPr id="7" name="Slide Number Placeholder 6"/>
          <p:cNvSpPr>
            <a:spLocks noGrp="1"/>
          </p:cNvSpPr>
          <p:nvPr>
            <p:ph type="sldNum" sz="quarter" idx="12"/>
          </p:nvPr>
        </p:nvSpPr>
        <p:spPr/>
        <p:txBody>
          <a:bodyPr/>
          <a:lstStyle/>
          <a:p>
            <a:fld id="{A35FB88B-D769-4ED1-903B-2E4A65D71005}"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rgbClr val="0065A4"/>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rgbClr val="0065A4"/>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rgbClr val="0065A4"/>
          </a:solidFill>
          <a:ln w="25400" cap="rnd" cmpd="sng" algn="ctr">
            <a:solidFill>
              <a:srgbClr val="0065A4"/>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500856"/>
            <a:ext cx="8229600" cy="685800"/>
          </a:xfrm>
          <a:ln>
            <a:solidFill>
              <a:srgbClr val="F4B642"/>
            </a:solidFill>
          </a:ln>
        </p:spPr>
        <p:txBody>
          <a:bodyPr lIns="274320" anchor="ctr"/>
          <a:lstStyle>
            <a:lvl1pPr algn="r">
              <a:buNone/>
              <a:defRPr sz="2000" b="0">
                <a:solidFill>
                  <a:schemeClr val="tx1"/>
                </a:solidFill>
              </a:defRPr>
            </a:lvl1pPr>
          </a:lstStyle>
          <a:p>
            <a:r>
              <a:rPr lang="en-US" dirty="0" smtClean="0"/>
              <a:t>Click to add Title</a:t>
            </a:r>
            <a:endParaRPr kumimoji="0" lang="en-US" dirty="0"/>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hasCustomPrompt="1"/>
          </p:nvPr>
        </p:nvSpPr>
        <p:spPr>
          <a:xfrm>
            <a:off x="457200" y="1219200"/>
            <a:ext cx="8229600" cy="533400"/>
          </a:xfrm>
        </p:spPr>
        <p:txBody>
          <a:bodyPr anchor="ctr" anchorCtr="0"/>
          <a:lstStyle>
            <a:lvl1pPr marL="0" indent="0" algn="l" eaLnBrk="1" latinLnBrk="0" hangingPunct="1">
              <a:buFontTx/>
              <a:buNone/>
              <a:defRPr sz="1400"/>
            </a:lvl1pPr>
            <a:lvl2pPr>
              <a:defRPr sz="1200"/>
            </a:lvl2pPr>
            <a:lvl3pPr>
              <a:defRPr sz="1000"/>
            </a:lvl3pPr>
            <a:lvl4pPr>
              <a:defRPr sz="900"/>
            </a:lvl4pPr>
            <a:lvl5pPr>
              <a:defRPr sz="900"/>
            </a:lvl5pPr>
          </a:lstStyle>
          <a:p>
            <a:pPr lvl="0" eaLnBrk="1" latinLnBrk="0" hangingPunct="1"/>
            <a:r>
              <a:rPr lang="en-US" dirty="0" smtClean="0"/>
              <a:t>Click to add Subtitle</a:t>
            </a:r>
            <a:endParaRPr kumimoji="0" lang="en-US" dirty="0" smtClean="0"/>
          </a:p>
        </p:txBody>
      </p:sp>
      <p:sp>
        <p:nvSpPr>
          <p:cNvPr id="5" name="Date Placeholder 4"/>
          <p:cNvSpPr>
            <a:spLocks noGrp="1"/>
          </p:cNvSpPr>
          <p:nvPr>
            <p:ph type="dt" sz="half" idx="10"/>
          </p:nvPr>
        </p:nvSpPr>
        <p:spPr/>
        <p:txBody>
          <a:bodyPr/>
          <a:lstStyle/>
          <a:p>
            <a:fld id="{DEB5FD19-C854-4812-B5A7-213C232A6D94}" type="datetime1">
              <a:rPr lang="en-US" smtClean="0"/>
              <a:t>11/3/2016</a:t>
            </a:fld>
            <a:endParaRPr lang="en-US"/>
          </a:p>
        </p:txBody>
      </p:sp>
      <p:sp>
        <p:nvSpPr>
          <p:cNvPr id="6" name="Footer Placeholder 5"/>
          <p:cNvSpPr>
            <a:spLocks noGrp="1"/>
          </p:cNvSpPr>
          <p:nvPr>
            <p:ph type="ftr" sz="quarter" idx="11"/>
          </p:nvPr>
        </p:nvSpPr>
        <p:spPr/>
        <p:txBody>
          <a:bodyPr/>
          <a:lstStyle/>
          <a:p>
            <a:r>
              <a:rPr lang="en-US" smtClean="0"/>
              <a:t>John Howat – National Consumer Law Center - jhowat@nclc.org</a:t>
            </a:r>
            <a:endParaRPr lang="en-US"/>
          </a:p>
        </p:txBody>
      </p:sp>
      <p:sp>
        <p:nvSpPr>
          <p:cNvPr id="7" name="Slide Number Placeholder 6"/>
          <p:cNvSpPr>
            <a:spLocks noGrp="1"/>
          </p:cNvSpPr>
          <p:nvPr>
            <p:ph type="sldNum" sz="quarter" idx="12"/>
          </p:nvPr>
        </p:nvSpPr>
        <p:spPr/>
        <p:txBody>
          <a:bodyPr/>
          <a:lstStyle/>
          <a:p>
            <a:fld id="{A35FB88B-D769-4ED1-903B-2E4A65D71005}"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rgbClr val="F4B64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5A3C2FAE-1AE8-49AD-88B9-ED233EECE312}" type="datetime1">
              <a:rPr lang="en-US" smtClean="0"/>
              <a:t>11/3/2016</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smtClean="0"/>
              <a:t>John Howat – National Consumer Law Center - jhowat@nclc.org</a:t>
            </a:r>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A35FB88B-D769-4ED1-903B-2E4A65D71005}"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rgbClr val="0065A4"/>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rgbClr val="0065A4"/>
            </a:solidFill>
            <a:prstDash val="solid"/>
            <a:round/>
            <a:headEnd type="none" w="med" len="med"/>
            <a:tailEnd type="none" w="med" len="med"/>
          </a:ln>
          <a:effectLst/>
        </p:spPr>
        <p:txBody>
          <a:bodyPr vert="horz" wrap="square" lIns="91440" tIns="45720" rIns="91440" bIns="45720" anchor="t" compatLnSpc="1"/>
          <a:lstStyle/>
          <a:p>
            <a:endParaRPr kumimoji="0" lang="en-US">
              <a:ln w="9525">
                <a:solidFill>
                  <a:srgbClr val="0065A4"/>
                </a:solidFill>
                <a:prstDash val="solid"/>
              </a:ln>
            </a:endParaRPr>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rgbClr val="0065A4"/>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 id="2147484068" r:id="rId12"/>
  </p:sldLayoutIdLst>
  <p:timing>
    <p:tnLst>
      <p:par>
        <p:cTn id="1" dur="indefinite" restart="never" nodeType="tmRoot"/>
      </p:par>
    </p:tnLst>
  </p:timing>
  <p:hf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png"/><Relationship Id="rId7" Type="http://schemas.openxmlformats.org/officeDocument/2006/relationships/hyperlink" Target="http://maddoginthecity.files.wordpress.com/2007/04/warning-electricity-2.gif"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9.png"/><Relationship Id="rId7"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hyperlink" Target="http://maddoginthecity.files.wordpress.com/2007/04/warning-electricity-2.gi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819400"/>
            <a:ext cx="7124700" cy="1905000"/>
          </a:xfrm>
        </p:spPr>
        <p:txBody>
          <a:bodyPr anchor="ctr">
            <a:normAutofit/>
          </a:bodyPr>
          <a:lstStyle/>
          <a:p>
            <a:r>
              <a:rPr lang="en-US" dirty="0"/>
              <a:t>Prepaid Electric Utility </a:t>
            </a:r>
            <a:r>
              <a:rPr lang="en-US" dirty="0" smtClean="0"/>
              <a:t>Service and Low-Income Households</a:t>
            </a:r>
            <a:endParaRPr lang="en-US" dirty="0"/>
          </a:p>
        </p:txBody>
      </p:sp>
      <p:sp>
        <p:nvSpPr>
          <p:cNvPr id="3" name="Subtitle 2"/>
          <p:cNvSpPr>
            <a:spLocks noGrp="1"/>
          </p:cNvSpPr>
          <p:nvPr>
            <p:ph type="subTitle" idx="1"/>
          </p:nvPr>
        </p:nvSpPr>
        <p:spPr/>
        <p:txBody>
          <a:bodyPr>
            <a:normAutofit lnSpcReduction="10000"/>
          </a:bodyPr>
          <a:lstStyle/>
          <a:p>
            <a:pPr algn="r"/>
            <a:r>
              <a:rPr lang="en-US" dirty="0" smtClean="0"/>
              <a:t>John Howat – National Consumer Law Center</a:t>
            </a:r>
          </a:p>
          <a:p>
            <a:pPr algn="r"/>
            <a:r>
              <a:rPr lang="en-US" dirty="0" smtClean="0"/>
              <a:t>National Energy Assistance Directors Association</a:t>
            </a:r>
          </a:p>
          <a:p>
            <a:pPr algn="r"/>
            <a:r>
              <a:rPr lang="en-US" dirty="0" smtClean="0"/>
              <a:t>November 2016</a:t>
            </a:r>
          </a:p>
          <a:p>
            <a:endParaRPr lang="en-US" dirty="0" smtClean="0"/>
          </a:p>
        </p:txBody>
      </p:sp>
    </p:spTree>
    <p:extLst>
      <p:ext uri="{BB962C8B-B14F-4D97-AF65-F5344CB8AC3E}">
        <p14:creationId xmlns:p14="http://schemas.microsoft.com/office/powerpoint/2010/main" val="1928529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800" dirty="0"/>
              <a:t>National Association of State Utility Consumer Advocates 2011 Resolution </a:t>
            </a:r>
            <a:r>
              <a:rPr lang="en-US" sz="1800" dirty="0" smtClean="0"/>
              <a:t>Urging States </a:t>
            </a:r>
            <a:r>
              <a:rPr lang="en-US" sz="1800" dirty="0"/>
              <a:t>to </a:t>
            </a:r>
            <a:r>
              <a:rPr lang="en-US" sz="1800" dirty="0" smtClean="0"/>
              <a:t>Require Consumer Protections </a:t>
            </a:r>
            <a:r>
              <a:rPr lang="en-US" sz="1800" dirty="0"/>
              <a:t>as a </a:t>
            </a:r>
            <a:r>
              <a:rPr lang="en-US" sz="1800" dirty="0" smtClean="0"/>
              <a:t>Condition </a:t>
            </a:r>
            <a:r>
              <a:rPr lang="en-US" sz="1800" dirty="0"/>
              <a:t>for </a:t>
            </a:r>
            <a:r>
              <a:rPr lang="en-US" sz="1800" dirty="0" smtClean="0"/>
              <a:t>Approval </a:t>
            </a:r>
            <a:r>
              <a:rPr lang="en-US" sz="1800" dirty="0"/>
              <a:t>of </a:t>
            </a:r>
            <a:r>
              <a:rPr lang="en-US" sz="1800" dirty="0" smtClean="0"/>
              <a:t>Prepaid Service</a:t>
            </a:r>
            <a:endParaRPr lang="en-US" sz="1800" dirty="0"/>
          </a:p>
        </p:txBody>
      </p:sp>
      <p:sp>
        <p:nvSpPr>
          <p:cNvPr id="3" name="Slide Number Placeholder 2"/>
          <p:cNvSpPr>
            <a:spLocks noGrp="1"/>
          </p:cNvSpPr>
          <p:nvPr>
            <p:ph type="sldNum" sz="quarter" idx="12"/>
          </p:nvPr>
        </p:nvSpPr>
        <p:spPr/>
        <p:txBody>
          <a:bodyPr/>
          <a:lstStyle/>
          <a:p>
            <a:fld id="{A35FB88B-D769-4ED1-903B-2E4A65D71005}" type="slidenum">
              <a:rPr lang="en-US" smtClean="0"/>
              <a:t>10</a:t>
            </a:fld>
            <a:endParaRPr lang="en-US"/>
          </a:p>
        </p:txBody>
      </p:sp>
      <p:sp>
        <p:nvSpPr>
          <p:cNvPr id="4" name="Content Placeholder 3"/>
          <p:cNvSpPr>
            <a:spLocks noGrp="1"/>
          </p:cNvSpPr>
          <p:nvPr>
            <p:ph sz="quarter" idx="1"/>
          </p:nvPr>
        </p:nvSpPr>
        <p:spPr/>
        <p:txBody>
          <a:bodyPr>
            <a:normAutofit fontScale="85000" lnSpcReduction="20000"/>
          </a:bodyPr>
          <a:lstStyle/>
          <a:p>
            <a:pPr marL="0" indent="0">
              <a:buNone/>
            </a:pPr>
            <a:r>
              <a:rPr lang="en-US" i="1" dirty="0" smtClean="0"/>
              <a:t>“Experience </a:t>
            </a:r>
            <a:r>
              <a:rPr lang="en-US" i="1" dirty="0"/>
              <a:t>in the United States and United Kingdom demonstrates that prepaid metering and prepaid billing (1) is targeted toward and concentrated among customers with low or moderate incomes that are facing service disconnections for nonpayment, (2) results in more frequent service disconnections or interruptions, and (3) is delivered at a higher rate than traditional credit-based service</a:t>
            </a:r>
            <a:r>
              <a:rPr lang="en-US" i="1" dirty="0" smtClean="0"/>
              <a:t>.”</a:t>
            </a:r>
          </a:p>
          <a:p>
            <a:pPr marL="0" indent="0">
              <a:buNone/>
            </a:pPr>
            <a:endParaRPr lang="en-US" i="1" dirty="0" smtClean="0"/>
          </a:p>
          <a:p>
            <a:pPr marL="0" indent="0">
              <a:buNone/>
            </a:pPr>
            <a:r>
              <a:rPr lang="en-US" i="1" dirty="0" smtClean="0"/>
              <a:t>“Increased </a:t>
            </a:r>
            <a:r>
              <a:rPr lang="en-US" i="1" dirty="0"/>
              <a:t>service disconnections of vital gas and electric service that come with implementation of prepaid service and prepaid metering threaten the health and safety of customers, particularly those who are most vulnerable to the effects of a loss of service, including the elderly, disabled and low-income families, as detailed in a companion resolution encouraging state legislatures and state public utility commissions to institute programs to reduce the incidence of disconnection of residential gas and electric service based on nonpayment</a:t>
            </a:r>
            <a:r>
              <a:rPr lang="en-US" i="1" dirty="0" smtClean="0"/>
              <a:t>.”</a:t>
            </a:r>
            <a:endParaRPr lang="en-US" i="1" dirty="0"/>
          </a:p>
        </p:txBody>
      </p:sp>
      <p:sp>
        <p:nvSpPr>
          <p:cNvPr id="5" name="Footer Placeholder 4"/>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Tree>
    <p:extLst>
      <p:ext uri="{BB962C8B-B14F-4D97-AF65-F5344CB8AC3E}">
        <p14:creationId xmlns:p14="http://schemas.microsoft.com/office/powerpoint/2010/main" val="21724742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Energy </a:t>
            </a:r>
            <a:r>
              <a:rPr lang="en-US" dirty="0"/>
              <a:t>E</a:t>
            </a:r>
            <a:r>
              <a:rPr lang="en-US" dirty="0" smtClean="0"/>
              <a:t>fficiency </a:t>
            </a:r>
            <a:r>
              <a:rPr lang="en-US" dirty="0"/>
              <a:t>B</a:t>
            </a:r>
            <a:r>
              <a:rPr lang="en-US" dirty="0" smtClean="0"/>
              <a:t>enefit?</a:t>
            </a:r>
            <a:endParaRPr lang="en-US" dirty="0"/>
          </a:p>
        </p:txBody>
      </p:sp>
      <p:sp>
        <p:nvSpPr>
          <p:cNvPr id="3" name="Slide Number Placeholder 2"/>
          <p:cNvSpPr>
            <a:spLocks noGrp="1"/>
          </p:cNvSpPr>
          <p:nvPr>
            <p:ph type="sldNum" sz="quarter" idx="12"/>
          </p:nvPr>
        </p:nvSpPr>
        <p:spPr/>
        <p:txBody>
          <a:bodyPr/>
          <a:lstStyle/>
          <a:p>
            <a:fld id="{A35FB88B-D769-4ED1-903B-2E4A65D71005}" type="slidenum">
              <a:rPr lang="en-US" smtClean="0"/>
              <a:t>11</a:t>
            </a:fld>
            <a:endParaRPr lang="en-US"/>
          </a:p>
        </p:txBody>
      </p:sp>
      <p:sp>
        <p:nvSpPr>
          <p:cNvPr id="4" name="Content Placeholder 3"/>
          <p:cNvSpPr>
            <a:spLocks noGrp="1"/>
          </p:cNvSpPr>
          <p:nvPr>
            <p:ph sz="quarter" idx="1"/>
          </p:nvPr>
        </p:nvSpPr>
        <p:spPr/>
        <p:txBody>
          <a:bodyPr>
            <a:normAutofit lnSpcReduction="10000"/>
          </a:bodyPr>
          <a:lstStyle/>
          <a:p>
            <a:pPr marL="0" indent="0">
              <a:buNone/>
            </a:pPr>
            <a:r>
              <a:rPr lang="en-US" sz="1800" b="1" i="1" dirty="0" smtClean="0"/>
              <a:t>National </a:t>
            </a:r>
            <a:r>
              <a:rPr lang="en-US" sz="1800" b="1" i="1" dirty="0"/>
              <a:t>Geographic</a:t>
            </a:r>
            <a:r>
              <a:rPr lang="en-US" sz="1800" b="1" dirty="0" smtClean="0"/>
              <a:t>:</a:t>
            </a:r>
            <a:endParaRPr lang="en-US" sz="1800" b="1" dirty="0"/>
          </a:p>
          <a:p>
            <a:pPr marL="0" indent="0">
              <a:buNone/>
            </a:pPr>
            <a:r>
              <a:rPr lang="en-US" sz="1800" dirty="0" smtClean="0"/>
              <a:t>	Ralph </a:t>
            </a:r>
            <a:r>
              <a:rPr lang="en-US" sz="1800" dirty="0"/>
              <a:t>Cavanagh, co-director of the Natural Resources Defense Council's energy program, pointed to criteria developed by the National Association of State Utility Consumer Advocates (</a:t>
            </a:r>
            <a:r>
              <a:rPr lang="en-US" sz="1800" dirty="0" err="1"/>
              <a:t>NASUCA</a:t>
            </a:r>
            <a:r>
              <a:rPr lang="en-US" sz="1800" dirty="0"/>
              <a:t>) that he believes can help </a:t>
            </a:r>
            <a:r>
              <a:rPr lang="en-US" sz="1800" dirty="0" smtClean="0"/>
              <a:t>prevent prepaid service from becoming a “backstop for bill collection.”</a:t>
            </a:r>
          </a:p>
          <a:p>
            <a:pPr marL="0" indent="0">
              <a:buNone/>
            </a:pPr>
            <a:r>
              <a:rPr lang="en-US" sz="1800" dirty="0" smtClean="0"/>
              <a:t>	“This </a:t>
            </a:r>
            <a:r>
              <a:rPr lang="en-US" sz="1800" dirty="0"/>
              <a:t>is an issue of economic justice</a:t>
            </a:r>
            <a:r>
              <a:rPr lang="en-US" sz="1800" dirty="0" smtClean="0"/>
              <a:t>,” </a:t>
            </a:r>
            <a:r>
              <a:rPr lang="en-US" sz="1800" dirty="0"/>
              <a:t>said Jennifer Miller, the Sierra Club's senior campaign representative for energy efficiency. "When they end up saving energy, it's because of how difficult it is to pay. It's deprivation, not conservation. … Utilities are trying to justify easier billing arrangements for themselves under the guise of energy efficiency and conservation</a:t>
            </a:r>
            <a:r>
              <a:rPr lang="en-US" sz="1800" dirty="0" smtClean="0"/>
              <a:t>.”</a:t>
            </a:r>
          </a:p>
          <a:p>
            <a:pPr marL="0" indent="0">
              <a:buNone/>
            </a:pPr>
            <a:endParaRPr lang="en-US" sz="1400" dirty="0" smtClean="0"/>
          </a:p>
          <a:p>
            <a:pPr marL="0" indent="0">
              <a:buNone/>
            </a:pPr>
            <a:r>
              <a:rPr lang="en-US" sz="1800" b="1" i="1" dirty="0" smtClean="0"/>
              <a:t>Electricity Policy:</a:t>
            </a:r>
            <a:endParaRPr lang="en-US" sz="1800" b="1" i="1" dirty="0"/>
          </a:p>
          <a:p>
            <a:pPr marL="0" indent="0">
              <a:buNone/>
            </a:pPr>
            <a:r>
              <a:rPr lang="en-US" sz="1800" dirty="0" smtClean="0"/>
              <a:t>	Cavanagh stated, “…prepaid service is inappropriate for low-income and other vulnerable households, even though consumption reduction has been observed in prepaid service customers.” </a:t>
            </a:r>
          </a:p>
          <a:p>
            <a:pPr marL="0" indent="0">
              <a:buNone/>
            </a:pPr>
            <a:r>
              <a:rPr lang="en-US" sz="1800" dirty="0" smtClean="0"/>
              <a:t>	Cavanagh </a:t>
            </a:r>
            <a:r>
              <a:rPr lang="en-US" sz="1800" dirty="0"/>
              <a:t>said, "We do not want what is at least being presented as an energy efficiency approach to be hijacked for that purpose</a:t>
            </a:r>
            <a:r>
              <a:rPr lang="en-US" sz="1800" dirty="0" smtClean="0"/>
              <a:t>."</a:t>
            </a:r>
            <a:endParaRPr lang="en-US" dirty="0"/>
          </a:p>
        </p:txBody>
      </p:sp>
      <p:sp>
        <p:nvSpPr>
          <p:cNvPr id="5" name="Footer Placeholder 4"/>
          <p:cNvSpPr>
            <a:spLocks noGrp="1"/>
          </p:cNvSpPr>
          <p:nvPr>
            <p:ph type="ftr" sz="quarter" idx="11"/>
          </p:nvPr>
        </p:nvSpPr>
        <p:spPr>
          <a:xfrm>
            <a:off x="2898648" y="6356350"/>
            <a:ext cx="5788152" cy="425450"/>
          </a:xfrm>
        </p:spPr>
        <p:txBody>
          <a:bodyPr/>
          <a:lstStyle/>
          <a:p>
            <a:r>
              <a:rPr lang="en-US" dirty="0" smtClean="0"/>
              <a:t>John Howat – National Consumer Law Center - jhowat@nclc.org</a:t>
            </a:r>
            <a:endParaRPr lang="en-US" dirty="0"/>
          </a:p>
        </p:txBody>
      </p:sp>
    </p:spTree>
    <p:extLst>
      <p:ext uri="{BB962C8B-B14F-4D97-AF65-F5344CB8AC3E}">
        <p14:creationId xmlns:p14="http://schemas.microsoft.com/office/powerpoint/2010/main" val="24319154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Consumer Protections</a:t>
            </a:r>
            <a:endParaRPr lang="en-US" dirty="0"/>
          </a:p>
        </p:txBody>
      </p:sp>
      <p:sp>
        <p:nvSpPr>
          <p:cNvPr id="3" name="Slide Number Placeholder 2"/>
          <p:cNvSpPr>
            <a:spLocks noGrp="1"/>
          </p:cNvSpPr>
          <p:nvPr>
            <p:ph type="sldNum" sz="quarter" idx="12"/>
          </p:nvPr>
        </p:nvSpPr>
        <p:spPr/>
        <p:txBody>
          <a:bodyPr/>
          <a:lstStyle/>
          <a:p>
            <a:fld id="{A35FB88B-D769-4ED1-903B-2E4A65D71005}" type="slidenum">
              <a:rPr lang="en-US" smtClean="0"/>
              <a:t>12</a:t>
            </a:fld>
            <a:endParaRPr lang="en-US"/>
          </a:p>
        </p:txBody>
      </p:sp>
      <p:sp>
        <p:nvSpPr>
          <p:cNvPr id="4" name="Content Placeholder 3"/>
          <p:cNvSpPr>
            <a:spLocks noGrp="1"/>
          </p:cNvSpPr>
          <p:nvPr>
            <p:ph sz="quarter" idx="1"/>
          </p:nvPr>
        </p:nvSpPr>
        <p:spPr/>
        <p:txBody>
          <a:bodyPr>
            <a:normAutofit fontScale="62500" lnSpcReduction="20000"/>
          </a:bodyPr>
          <a:lstStyle/>
          <a:p>
            <a:r>
              <a:rPr lang="en-US" dirty="0" smtClean="0"/>
              <a:t>Secure notification of disconnection by mail</a:t>
            </a:r>
          </a:p>
          <a:p>
            <a:pPr lvl="1"/>
            <a:r>
              <a:rPr lang="en-US" b="1" i="1" cap="small" dirty="0" smtClean="0">
                <a:solidFill>
                  <a:srgbClr val="FF0000"/>
                </a:solidFill>
              </a:rPr>
              <a:t>Electronic notification of disconnection may supplement – but never supplant – notification by mail</a:t>
            </a:r>
          </a:p>
          <a:p>
            <a:pPr lvl="1"/>
            <a:r>
              <a:rPr lang="en-US" b="1" i="1" cap="small" dirty="0" smtClean="0">
                <a:solidFill>
                  <a:srgbClr val="FF0000"/>
                </a:solidFill>
              </a:rPr>
              <a:t>Customers having trouble affording electric service may also be struggling to maintain cell phone or internet service</a:t>
            </a:r>
          </a:p>
          <a:p>
            <a:r>
              <a:rPr lang="en-US" dirty="0" smtClean="0"/>
              <a:t>Combined rates and fees should result in total cost that is no higher than that borne by post-paying customers</a:t>
            </a:r>
          </a:p>
          <a:p>
            <a:r>
              <a:rPr lang="en-US" dirty="0" smtClean="0"/>
              <a:t>No third-party transaction fees</a:t>
            </a:r>
          </a:p>
          <a:p>
            <a:r>
              <a:rPr lang="en-US" dirty="0" smtClean="0"/>
              <a:t>Reasonable, affordable payment agreements should be available to all customers facing disconnection for nonpayment</a:t>
            </a:r>
          </a:p>
          <a:p>
            <a:r>
              <a:rPr lang="en-US" dirty="0" smtClean="0"/>
              <a:t>Meaningful deposit assistance should be made available as an alternative to prepaid service </a:t>
            </a:r>
          </a:p>
          <a:p>
            <a:r>
              <a:rPr lang="en-US" dirty="0" smtClean="0"/>
              <a:t>Prepaid rates should be lower than post-paid</a:t>
            </a:r>
          </a:p>
          <a:p>
            <a:pPr lvl="1"/>
            <a:r>
              <a:rPr lang="en-US" dirty="0" smtClean="0"/>
              <a:t>Short term capital requirements</a:t>
            </a:r>
          </a:p>
          <a:p>
            <a:pPr lvl="1"/>
            <a:r>
              <a:rPr lang="en-US" dirty="0" smtClean="0"/>
              <a:t>Cell phone experience</a:t>
            </a:r>
          </a:p>
          <a:p>
            <a:r>
              <a:rPr lang="en-US" dirty="0" smtClean="0"/>
              <a:t>Limitations on marketing to </a:t>
            </a:r>
            <a:r>
              <a:rPr lang="en-US" dirty="0"/>
              <a:t>customers facing disconnection for </a:t>
            </a:r>
            <a:r>
              <a:rPr lang="en-US" dirty="0" smtClean="0"/>
              <a:t>non-payment</a:t>
            </a:r>
          </a:p>
          <a:p>
            <a:r>
              <a:rPr lang="en-US" dirty="0" smtClean="0"/>
              <a:t>Limit participation to customers who </a:t>
            </a:r>
          </a:p>
          <a:p>
            <a:pPr lvl="1"/>
            <a:r>
              <a:rPr lang="en-US" dirty="0" smtClean="0"/>
              <a:t>Do not participate in </a:t>
            </a:r>
            <a:r>
              <a:rPr lang="en-US" dirty="0" err="1" smtClean="0"/>
              <a:t>LIHEAP</a:t>
            </a:r>
            <a:r>
              <a:rPr lang="en-US" dirty="0" smtClean="0"/>
              <a:t> or other means-tested energy assistance program </a:t>
            </a:r>
          </a:p>
          <a:p>
            <a:pPr lvl="1"/>
            <a:r>
              <a:rPr lang="en-US" dirty="0" smtClean="0"/>
              <a:t>Are not protected from disconnection for reasons of age, health, or disability status</a:t>
            </a:r>
            <a:endParaRPr lang="en-US" dirty="0"/>
          </a:p>
        </p:txBody>
      </p:sp>
      <p:sp>
        <p:nvSpPr>
          <p:cNvPr id="5" name="Footer Placeholder 4"/>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Tree>
    <p:extLst>
      <p:ext uri="{BB962C8B-B14F-4D97-AF65-F5344CB8AC3E}">
        <p14:creationId xmlns:p14="http://schemas.microsoft.com/office/powerpoint/2010/main" val="29806344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Iowa Utilities Board, In re Prepaid </a:t>
            </a:r>
            <a:r>
              <a:rPr lang="en-US" dirty="0" smtClean="0"/>
              <a:t>Meters</a:t>
            </a:r>
            <a:endParaRPr lang="en-US" dirty="0"/>
          </a:p>
        </p:txBody>
      </p:sp>
      <p:sp>
        <p:nvSpPr>
          <p:cNvPr id="3" name="Footer Placeholder 2"/>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
        <p:nvSpPr>
          <p:cNvPr id="4" name="Slide Number Placeholder 3"/>
          <p:cNvSpPr>
            <a:spLocks noGrp="1"/>
          </p:cNvSpPr>
          <p:nvPr>
            <p:ph type="sldNum" sz="quarter" idx="12"/>
          </p:nvPr>
        </p:nvSpPr>
        <p:spPr/>
        <p:txBody>
          <a:bodyPr/>
          <a:lstStyle/>
          <a:p>
            <a:fld id="{A35FB88B-D769-4ED1-903B-2E4A65D71005}" type="slidenum">
              <a:rPr lang="en-US" smtClean="0"/>
              <a:t>13</a:t>
            </a:fld>
            <a:endParaRPr lang="en-US"/>
          </a:p>
        </p:txBody>
      </p:sp>
      <p:sp>
        <p:nvSpPr>
          <p:cNvPr id="5" name="Content Placeholder 4"/>
          <p:cNvSpPr>
            <a:spLocks noGrp="1"/>
          </p:cNvSpPr>
          <p:nvPr>
            <p:ph sz="quarter" idx="1"/>
          </p:nvPr>
        </p:nvSpPr>
        <p:spPr/>
        <p:txBody>
          <a:bodyPr/>
          <a:lstStyle/>
          <a:p>
            <a:pPr marL="0" indent="0">
              <a:buNone/>
            </a:pPr>
            <a:r>
              <a:rPr lang="en-US" i="1" dirty="0" smtClean="0"/>
              <a:t>“</a:t>
            </a:r>
            <a:r>
              <a:rPr lang="en-US" i="1" dirty="0"/>
              <a:t>The winter moratorium and temperature protections were enacted to promote the public health and welfare.  The physical impact on a customer of disconnection is the same regardless of whether energy is paid for in advance or the bill is in arrears.  There is nothing about prepaid metering technology that mitigates the physical impact of a disconnection and no reason to exempt prepaid metering from the statutory winter moratorium</a:t>
            </a:r>
            <a:r>
              <a:rPr lang="en-US" i="1" dirty="0" smtClean="0"/>
              <a:t>.” (</a:t>
            </a:r>
            <a:r>
              <a:rPr lang="en-US" i="1" dirty="0"/>
              <a:t>Docket No. NOI-2011-0001 (Jan. 19, 2012)</a:t>
            </a:r>
          </a:p>
        </p:txBody>
      </p:sp>
    </p:spTree>
    <p:extLst>
      <p:ext uri="{BB962C8B-B14F-4D97-AF65-F5344CB8AC3E}">
        <p14:creationId xmlns:p14="http://schemas.microsoft.com/office/powerpoint/2010/main" val="3285232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Notification Issue</a:t>
            </a:r>
            <a:endParaRPr lang="en-US" dirty="0"/>
          </a:p>
        </p:txBody>
      </p:sp>
      <p:sp>
        <p:nvSpPr>
          <p:cNvPr id="3" name="Footer Placeholder 2"/>
          <p:cNvSpPr>
            <a:spLocks noGrp="1"/>
          </p:cNvSpPr>
          <p:nvPr>
            <p:ph type="ftr" sz="quarter" idx="11"/>
          </p:nvPr>
        </p:nvSpPr>
        <p:spPr/>
        <p:txBody>
          <a:bodyPr/>
          <a:lstStyle/>
          <a:p>
            <a:r>
              <a:rPr lang="en-US" smtClean="0"/>
              <a:t>John Howat – National Consumer Law Center - jhowat@nclc.org</a:t>
            </a:r>
            <a:endParaRPr lang="en-US"/>
          </a:p>
        </p:txBody>
      </p:sp>
      <p:sp>
        <p:nvSpPr>
          <p:cNvPr id="4" name="Slide Number Placeholder 3"/>
          <p:cNvSpPr>
            <a:spLocks noGrp="1"/>
          </p:cNvSpPr>
          <p:nvPr>
            <p:ph type="sldNum" sz="quarter" idx="12"/>
          </p:nvPr>
        </p:nvSpPr>
        <p:spPr/>
        <p:txBody>
          <a:bodyPr/>
          <a:lstStyle/>
          <a:p>
            <a:fld id="{A35FB88B-D769-4ED1-903B-2E4A65D71005}" type="slidenum">
              <a:rPr lang="en-US" smtClean="0"/>
              <a:t>14</a:t>
            </a:fld>
            <a:endParaRPr lang="en-US"/>
          </a:p>
        </p:txBody>
      </p:sp>
      <p:sp>
        <p:nvSpPr>
          <p:cNvPr id="5" name="Content Placeholder 4"/>
          <p:cNvSpPr>
            <a:spLocks noGrp="1"/>
          </p:cNvSpPr>
          <p:nvPr>
            <p:ph sz="quarter" idx="1"/>
          </p:nvPr>
        </p:nvSpPr>
        <p:spPr>
          <a:xfrm>
            <a:off x="457200" y="1219200"/>
            <a:ext cx="8229600" cy="4937760"/>
          </a:xfrm>
        </p:spPr>
        <p:txBody>
          <a:bodyPr>
            <a:normAutofit fontScale="92500" lnSpcReduction="10000"/>
          </a:bodyPr>
          <a:lstStyle/>
          <a:p>
            <a:r>
              <a:rPr lang="en-US" dirty="0"/>
              <a:t>N</a:t>
            </a:r>
            <a:r>
              <a:rPr lang="en-US" dirty="0" smtClean="0"/>
              <a:t>ew prepaid service offerings in the U.S. require doing away with paper billing and notification of account balance and pending disconnection notification by text message, email or landline phone.</a:t>
            </a:r>
          </a:p>
          <a:p>
            <a:r>
              <a:rPr lang="en-US" dirty="0" smtClean="0"/>
              <a:t>SRP in-home display played a critical role – now deemed by the industry to be obsolete. </a:t>
            </a:r>
          </a:p>
          <a:p>
            <a:pPr lvl="1"/>
            <a:r>
              <a:rPr lang="en-US" dirty="0" smtClean="0"/>
              <a:t>Cost-prohibitive but more secure that cell phone or broadband notification</a:t>
            </a:r>
          </a:p>
          <a:p>
            <a:r>
              <a:rPr lang="en-US" dirty="0" smtClean="0"/>
              <a:t>Findings of “Smartphone Use in 2015”</a:t>
            </a:r>
          </a:p>
          <a:p>
            <a:pPr lvl="1"/>
            <a:r>
              <a:rPr lang="en-US" dirty="0" smtClean="0"/>
              <a:t>Among 2014 “smartphone-dependent” Americans (smartphone sole means of broadband access):</a:t>
            </a:r>
          </a:p>
          <a:p>
            <a:pPr lvl="2"/>
            <a:r>
              <a:rPr lang="en-US" dirty="0" smtClean="0"/>
              <a:t>48% had to cancel or suspend service for suspend service due to financial constraints</a:t>
            </a:r>
          </a:p>
          <a:p>
            <a:pPr lvl="2"/>
            <a:r>
              <a:rPr lang="en-US" dirty="0" smtClean="0"/>
              <a:t>51% reach max data</a:t>
            </a:r>
            <a:endParaRPr lang="en-US" dirty="0"/>
          </a:p>
        </p:txBody>
      </p:sp>
    </p:spTree>
    <p:extLst>
      <p:ext uri="{BB962C8B-B14F-4D97-AF65-F5344CB8AC3E}">
        <p14:creationId xmlns:p14="http://schemas.microsoft.com/office/powerpoint/2010/main" val="3715919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California Public Utilities Commission </a:t>
            </a:r>
            <a:r>
              <a:rPr lang="en-US" dirty="0" smtClean="0"/>
              <a:t>Rejection </a:t>
            </a:r>
            <a:r>
              <a:rPr lang="en-US" dirty="0"/>
              <a:t>of </a:t>
            </a:r>
            <a:r>
              <a:rPr lang="en-US" dirty="0" err="1"/>
              <a:t>SDG&amp;E</a:t>
            </a:r>
            <a:r>
              <a:rPr lang="en-US" dirty="0"/>
              <a:t> </a:t>
            </a:r>
            <a:r>
              <a:rPr lang="en-US" dirty="0" smtClean="0"/>
              <a:t>Prepaid Service Proposal </a:t>
            </a:r>
            <a:endParaRPr lang="en-US" dirty="0"/>
          </a:p>
        </p:txBody>
      </p:sp>
      <p:sp>
        <p:nvSpPr>
          <p:cNvPr id="3" name="Footer Placeholder 2"/>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
        <p:nvSpPr>
          <p:cNvPr id="4" name="Slide Number Placeholder 3"/>
          <p:cNvSpPr>
            <a:spLocks noGrp="1"/>
          </p:cNvSpPr>
          <p:nvPr>
            <p:ph type="sldNum" sz="quarter" idx="12"/>
          </p:nvPr>
        </p:nvSpPr>
        <p:spPr/>
        <p:txBody>
          <a:bodyPr/>
          <a:lstStyle/>
          <a:p>
            <a:fld id="{A35FB88B-D769-4ED1-903B-2E4A65D71005}" type="slidenum">
              <a:rPr lang="en-US" smtClean="0"/>
              <a:t>15</a:t>
            </a:fld>
            <a:endParaRPr lang="en-US"/>
          </a:p>
        </p:txBody>
      </p:sp>
      <p:sp>
        <p:nvSpPr>
          <p:cNvPr id="5" name="Content Placeholder 4"/>
          <p:cNvSpPr>
            <a:spLocks noGrp="1"/>
          </p:cNvSpPr>
          <p:nvPr>
            <p:ph sz="quarter" idx="1"/>
          </p:nvPr>
        </p:nvSpPr>
        <p:spPr/>
        <p:txBody>
          <a:bodyPr/>
          <a:lstStyle/>
          <a:p>
            <a:pPr marL="0" indent="0">
              <a:buNone/>
            </a:pPr>
            <a:r>
              <a:rPr lang="en-US" sz="2800" i="1" dirty="0" smtClean="0"/>
              <a:t>“…</a:t>
            </a:r>
            <a:r>
              <a:rPr lang="en-US" sz="2800" i="1" dirty="0"/>
              <a:t>depending on the communications means chosen (e.g., text message, automated phone message, or e-mail), customers on the proposed Prepay Program might receive no advance notice of termination at all since customers who are behind on their electric bills may also (be) behind on their internet or phone bills. We find that such an outcome is unacceptable.”  (Decision 14-01-002</a:t>
            </a:r>
            <a:r>
              <a:rPr lang="en-US" sz="2800" i="1" dirty="0" smtClean="0"/>
              <a:t>)</a:t>
            </a:r>
            <a:endParaRPr lang="en-US" dirty="0"/>
          </a:p>
        </p:txBody>
      </p:sp>
    </p:spTree>
    <p:extLst>
      <p:ext uri="{BB962C8B-B14F-4D97-AF65-F5344CB8AC3E}">
        <p14:creationId xmlns:p14="http://schemas.microsoft.com/office/powerpoint/2010/main" val="3540132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New York Public Service Commission </a:t>
            </a:r>
            <a:r>
              <a:rPr lang="en-US" dirty="0" smtClean="0"/>
              <a:t>Affirmation </a:t>
            </a:r>
            <a:r>
              <a:rPr lang="en-US" dirty="0"/>
              <a:t>of the </a:t>
            </a:r>
            <a:r>
              <a:rPr lang="en-US" dirty="0" smtClean="0"/>
              <a:t>State’s “Last Knock Rule</a:t>
            </a:r>
            <a:r>
              <a:rPr lang="en-US" dirty="0"/>
              <a:t>.”</a:t>
            </a:r>
          </a:p>
        </p:txBody>
      </p:sp>
      <p:sp>
        <p:nvSpPr>
          <p:cNvPr id="3" name="Footer Placeholder 2"/>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
        <p:nvSpPr>
          <p:cNvPr id="4" name="Slide Number Placeholder 3"/>
          <p:cNvSpPr>
            <a:spLocks noGrp="1"/>
          </p:cNvSpPr>
          <p:nvPr>
            <p:ph type="sldNum" sz="quarter" idx="12"/>
          </p:nvPr>
        </p:nvSpPr>
        <p:spPr/>
        <p:txBody>
          <a:bodyPr/>
          <a:lstStyle/>
          <a:p>
            <a:fld id="{A35FB88B-D769-4ED1-903B-2E4A65D71005}" type="slidenum">
              <a:rPr lang="en-US" smtClean="0"/>
              <a:t>16</a:t>
            </a:fld>
            <a:endParaRPr lang="en-US"/>
          </a:p>
        </p:txBody>
      </p:sp>
      <p:sp>
        <p:nvSpPr>
          <p:cNvPr id="5" name="Content Placeholder 4"/>
          <p:cNvSpPr>
            <a:spLocks noGrp="1"/>
          </p:cNvSpPr>
          <p:nvPr>
            <p:ph sz="quarter" idx="1"/>
          </p:nvPr>
        </p:nvSpPr>
        <p:spPr/>
        <p:txBody>
          <a:bodyPr>
            <a:normAutofit/>
          </a:bodyPr>
          <a:lstStyle/>
          <a:p>
            <a:pPr marL="0" indent="0">
              <a:buNone/>
            </a:pPr>
            <a:r>
              <a:rPr lang="en-US" sz="2400" i="1" dirty="0" smtClean="0"/>
              <a:t>“… we </a:t>
            </a:r>
            <a:r>
              <a:rPr lang="en-US" sz="2400" i="1" dirty="0"/>
              <a:t>remind the companies that termination of service for nonpayment is subject to Home Energy Fair Practices Act (</a:t>
            </a:r>
            <a:r>
              <a:rPr lang="en-US" sz="2400" i="1" dirty="0" err="1"/>
              <a:t>HEFPA</a:t>
            </a:r>
            <a:r>
              <a:rPr lang="en-US" sz="2400" i="1" dirty="0"/>
              <a:t>) regardless of whether that disconnection is performed by physical (on site) or electronic (remote) service shut off. No utility may utilize AMI for remote disconnection of service for nonpayment unless it has taken all of the prerequisite steps required by </a:t>
            </a:r>
            <a:r>
              <a:rPr lang="en-US" sz="2400" i="1" dirty="0" err="1"/>
              <a:t>HEFPA</a:t>
            </a:r>
            <a:r>
              <a:rPr lang="en-US" sz="2400" i="1" dirty="0"/>
              <a:t>, including the requirement of 16 </a:t>
            </a:r>
            <a:r>
              <a:rPr lang="en-US" sz="2400" i="1" dirty="0" err="1"/>
              <a:t>NYCRR</a:t>
            </a:r>
            <a:r>
              <a:rPr lang="en-US" sz="2400" i="1" dirty="0"/>
              <a:t> §11.4(a)(7) that customers must be afforded the opportunity to make payment to utility personnel at the time of termination. This process requires a site visit, even where a remote device is utilized</a:t>
            </a:r>
            <a:r>
              <a:rPr lang="en-US" sz="2400" i="1" dirty="0" smtClean="0"/>
              <a:t>.” (Order in Cases </a:t>
            </a:r>
            <a:r>
              <a:rPr lang="en-US" sz="2400" i="1" dirty="0"/>
              <a:t>94-E-0952, et al</a:t>
            </a:r>
            <a:r>
              <a:rPr lang="en-US" sz="2400" i="1" dirty="0" smtClean="0"/>
              <a:t>.)</a:t>
            </a:r>
            <a:endParaRPr lang="en-US" sz="2400" i="1" dirty="0"/>
          </a:p>
        </p:txBody>
      </p:sp>
    </p:spTree>
    <p:extLst>
      <p:ext uri="{BB962C8B-B14F-4D97-AF65-F5344CB8AC3E}">
        <p14:creationId xmlns:p14="http://schemas.microsoft.com/office/powerpoint/2010/main" val="29882172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Recent Developments and Information</a:t>
            </a:r>
            <a:endParaRPr lang="en-US" dirty="0"/>
          </a:p>
        </p:txBody>
      </p:sp>
      <p:sp>
        <p:nvSpPr>
          <p:cNvPr id="3" name="Footer Placeholder 2"/>
          <p:cNvSpPr>
            <a:spLocks noGrp="1"/>
          </p:cNvSpPr>
          <p:nvPr>
            <p:ph type="ftr" sz="quarter" idx="11"/>
          </p:nvPr>
        </p:nvSpPr>
        <p:spPr/>
        <p:txBody>
          <a:bodyPr/>
          <a:lstStyle/>
          <a:p>
            <a:r>
              <a:rPr lang="en-US" smtClean="0"/>
              <a:t>John Howat – National Consumer Law Center - jhowat@nclc.org</a:t>
            </a:r>
            <a:endParaRPr lang="en-US"/>
          </a:p>
        </p:txBody>
      </p:sp>
      <p:sp>
        <p:nvSpPr>
          <p:cNvPr id="4" name="Slide Number Placeholder 3"/>
          <p:cNvSpPr>
            <a:spLocks noGrp="1"/>
          </p:cNvSpPr>
          <p:nvPr>
            <p:ph type="sldNum" sz="quarter" idx="12"/>
          </p:nvPr>
        </p:nvSpPr>
        <p:spPr/>
        <p:txBody>
          <a:bodyPr/>
          <a:lstStyle/>
          <a:p>
            <a:fld id="{A35FB88B-D769-4ED1-903B-2E4A65D71005}" type="slidenum">
              <a:rPr lang="en-US" smtClean="0"/>
              <a:t>17</a:t>
            </a:fld>
            <a:endParaRPr lang="en-US"/>
          </a:p>
        </p:txBody>
      </p:sp>
      <p:sp>
        <p:nvSpPr>
          <p:cNvPr id="5" name="Content Placeholder 4"/>
          <p:cNvSpPr>
            <a:spLocks noGrp="1"/>
          </p:cNvSpPr>
          <p:nvPr>
            <p:ph sz="quarter" idx="1"/>
          </p:nvPr>
        </p:nvSpPr>
        <p:spPr/>
        <p:txBody>
          <a:bodyPr/>
          <a:lstStyle/>
          <a:p>
            <a:r>
              <a:rPr lang="en-US" dirty="0" smtClean="0"/>
              <a:t>Rejections of proposals in California and North Carolina</a:t>
            </a:r>
          </a:p>
          <a:p>
            <a:pPr lvl="1"/>
            <a:r>
              <a:rPr lang="en-US" dirty="0" smtClean="0"/>
              <a:t>CA (San Diego Gas and Electric, subsequently, Southern California Edison)</a:t>
            </a:r>
          </a:p>
          <a:p>
            <a:pPr lvl="2"/>
            <a:r>
              <a:rPr lang="en-US" dirty="0" smtClean="0"/>
              <a:t>Lack of secure notification</a:t>
            </a:r>
          </a:p>
          <a:p>
            <a:pPr lvl="2"/>
            <a:r>
              <a:rPr lang="en-US" dirty="0" smtClean="0"/>
              <a:t>Unlawful deprivation of consumer protections</a:t>
            </a:r>
          </a:p>
          <a:p>
            <a:pPr lvl="1"/>
            <a:r>
              <a:rPr lang="en-US" dirty="0" smtClean="0"/>
              <a:t>NC (Progress Energy Carolinas)</a:t>
            </a:r>
          </a:p>
          <a:p>
            <a:pPr lvl="2"/>
            <a:r>
              <a:rPr lang="en-US" dirty="0" smtClean="0"/>
              <a:t>Filed as an energy efficiency program</a:t>
            </a:r>
          </a:p>
          <a:p>
            <a:pPr lvl="2"/>
            <a:r>
              <a:rPr lang="en-US" dirty="0" smtClean="0"/>
              <a:t>No demonstration that the proposed program constitutes cost-effective energy efficiency from utility system perspective</a:t>
            </a:r>
          </a:p>
          <a:p>
            <a:pPr lvl="2"/>
            <a:r>
              <a:rPr lang="en-US" dirty="0" smtClean="0"/>
              <a:t>Payment processing fees render the proposed program not cost-effective from a program participant’s perspective.</a:t>
            </a:r>
          </a:p>
          <a:p>
            <a:pPr lvl="1"/>
            <a:endParaRPr lang="en-US" dirty="0" smtClean="0"/>
          </a:p>
          <a:p>
            <a:pPr lvl="2"/>
            <a:endParaRPr lang="en-US" dirty="0"/>
          </a:p>
        </p:txBody>
      </p:sp>
    </p:spTree>
    <p:extLst>
      <p:ext uri="{BB962C8B-B14F-4D97-AF65-F5344CB8AC3E}">
        <p14:creationId xmlns:p14="http://schemas.microsoft.com/office/powerpoint/2010/main" val="3232029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Alternatives and Program Options that More Effectively Meet Policy Objectives</a:t>
            </a:r>
          </a:p>
        </p:txBody>
      </p:sp>
      <p:sp>
        <p:nvSpPr>
          <p:cNvPr id="3" name="Slide Number Placeholder 2"/>
          <p:cNvSpPr>
            <a:spLocks noGrp="1"/>
          </p:cNvSpPr>
          <p:nvPr>
            <p:ph type="sldNum" sz="quarter" idx="12"/>
          </p:nvPr>
        </p:nvSpPr>
        <p:spPr/>
        <p:txBody>
          <a:bodyPr/>
          <a:lstStyle/>
          <a:p>
            <a:fld id="{A35FB88B-D769-4ED1-903B-2E4A65D71005}" type="slidenum">
              <a:rPr lang="en-US" smtClean="0"/>
              <a:t>18</a:t>
            </a:fld>
            <a:endParaRPr lang="en-US"/>
          </a:p>
        </p:txBody>
      </p:sp>
      <p:sp>
        <p:nvSpPr>
          <p:cNvPr id="4" name="Content Placeholder 3"/>
          <p:cNvSpPr>
            <a:spLocks noGrp="1"/>
          </p:cNvSpPr>
          <p:nvPr>
            <p:ph sz="quarter" idx="1"/>
          </p:nvPr>
        </p:nvSpPr>
        <p:spPr/>
        <p:txBody>
          <a:bodyPr>
            <a:normAutofit fontScale="77500" lnSpcReduction="20000"/>
          </a:bodyPr>
          <a:lstStyle/>
          <a:p>
            <a:r>
              <a:rPr lang="en-US" dirty="0" smtClean="0"/>
              <a:t>Direct install, deep retrofit energy efficiency programs for low-income households</a:t>
            </a:r>
          </a:p>
          <a:p>
            <a:endParaRPr lang="en-US" dirty="0"/>
          </a:p>
          <a:p>
            <a:r>
              <a:rPr lang="en-US" dirty="0" smtClean="0"/>
              <a:t>Arrearage management programs</a:t>
            </a:r>
          </a:p>
          <a:p>
            <a:pPr marL="0" indent="0">
              <a:buNone/>
            </a:pPr>
            <a:endParaRPr lang="en-US" dirty="0" smtClean="0"/>
          </a:p>
          <a:p>
            <a:r>
              <a:rPr lang="en-US" dirty="0" smtClean="0"/>
              <a:t>Reasonable, affordable payment agreements</a:t>
            </a:r>
          </a:p>
          <a:p>
            <a:pPr marL="0" indent="0">
              <a:buNone/>
            </a:pPr>
            <a:endParaRPr lang="en-US" dirty="0" smtClean="0"/>
          </a:p>
          <a:p>
            <a:r>
              <a:rPr lang="en-US" dirty="0" smtClean="0"/>
              <a:t>Deposit assistance or regulation</a:t>
            </a:r>
          </a:p>
          <a:p>
            <a:pPr marL="0" indent="0">
              <a:buNone/>
            </a:pPr>
            <a:endParaRPr lang="en-US" dirty="0" smtClean="0"/>
          </a:p>
          <a:p>
            <a:r>
              <a:rPr lang="en-US" dirty="0" smtClean="0"/>
              <a:t>Informational benefits of AMI to all customers on an opt-in basis – but without the continual threat </a:t>
            </a:r>
            <a:r>
              <a:rPr lang="en-US" dirty="0"/>
              <a:t>of loss of essential home electricity </a:t>
            </a:r>
            <a:r>
              <a:rPr lang="en-US" dirty="0" smtClean="0"/>
              <a:t>service</a:t>
            </a:r>
          </a:p>
          <a:p>
            <a:pPr marL="0" indent="0">
              <a:buNone/>
            </a:pPr>
            <a:endParaRPr lang="en-US" dirty="0" smtClean="0"/>
          </a:p>
          <a:p>
            <a:r>
              <a:rPr lang="en-US" dirty="0" smtClean="0"/>
              <a:t>Low-income bill payment assistance programs</a:t>
            </a:r>
          </a:p>
          <a:p>
            <a:pPr lvl="1"/>
            <a:r>
              <a:rPr lang="en-US" dirty="0" smtClean="0">
                <a:solidFill>
                  <a:srgbClr val="00B050"/>
                </a:solidFill>
              </a:rPr>
              <a:t>LIHEAP and other bill payment assistance is the clearest gateway to energy efficiency program participation</a:t>
            </a:r>
            <a:endParaRPr lang="en-US" dirty="0">
              <a:solidFill>
                <a:srgbClr val="00B050"/>
              </a:solidFill>
            </a:endParaRPr>
          </a:p>
        </p:txBody>
      </p:sp>
      <p:sp>
        <p:nvSpPr>
          <p:cNvPr id="5" name="Footer Placeholder 4"/>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Tree>
    <p:extLst>
      <p:ext uri="{BB962C8B-B14F-4D97-AF65-F5344CB8AC3E}">
        <p14:creationId xmlns:p14="http://schemas.microsoft.com/office/powerpoint/2010/main" val="29189739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97949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Prepaid Electricity Service Defined</a:t>
            </a:r>
            <a:endParaRPr lang="en-US" dirty="0"/>
          </a:p>
        </p:txBody>
      </p:sp>
      <p:sp>
        <p:nvSpPr>
          <p:cNvPr id="3" name="Slide Number Placeholder 2"/>
          <p:cNvSpPr>
            <a:spLocks noGrp="1"/>
          </p:cNvSpPr>
          <p:nvPr>
            <p:ph type="sldNum" sz="quarter" idx="12"/>
          </p:nvPr>
        </p:nvSpPr>
        <p:spPr/>
        <p:txBody>
          <a:bodyPr/>
          <a:lstStyle/>
          <a:p>
            <a:fld id="{A35FB88B-D769-4ED1-903B-2E4A65D71005}" type="slidenum">
              <a:rPr lang="en-US" smtClean="0"/>
              <a:t>2</a:t>
            </a:fld>
            <a:endParaRPr lang="en-US"/>
          </a:p>
        </p:txBody>
      </p:sp>
      <p:sp>
        <p:nvSpPr>
          <p:cNvPr id="4" name="Content Placeholder 3"/>
          <p:cNvSpPr>
            <a:spLocks noGrp="1"/>
          </p:cNvSpPr>
          <p:nvPr>
            <p:ph sz="quarter" idx="1"/>
          </p:nvPr>
        </p:nvSpPr>
        <p:spPr/>
        <p:txBody>
          <a:bodyPr>
            <a:normAutofit fontScale="92500" lnSpcReduction="10000"/>
          </a:bodyPr>
          <a:lstStyle/>
          <a:p>
            <a:r>
              <a:rPr lang="en-US" dirty="0" smtClean="0"/>
              <a:t>Electricity service delivered through a</a:t>
            </a:r>
          </a:p>
          <a:p>
            <a:pPr lvl="1"/>
            <a:r>
              <a:rPr lang="en-US" dirty="0" smtClean="0"/>
              <a:t>prepayment meter (becoming obsolete) </a:t>
            </a:r>
          </a:p>
          <a:p>
            <a:pPr lvl="1"/>
            <a:r>
              <a:rPr lang="en-US" dirty="0" smtClean="0"/>
              <a:t>digital, “advanced” meter (“smart meter”)</a:t>
            </a:r>
          </a:p>
          <a:p>
            <a:pPr lvl="2"/>
            <a:r>
              <a:rPr lang="en-US" dirty="0"/>
              <a:t>r</a:t>
            </a:r>
            <a:r>
              <a:rPr lang="en-US" dirty="0" smtClean="0"/>
              <a:t>emote disconnection/reconnection capabilities</a:t>
            </a:r>
          </a:p>
          <a:p>
            <a:pPr lvl="2"/>
            <a:r>
              <a:rPr lang="en-US" dirty="0" smtClean="0"/>
              <a:t>two-way communication</a:t>
            </a:r>
          </a:p>
          <a:p>
            <a:pPr lvl="2"/>
            <a:r>
              <a:rPr lang="en-US" dirty="0"/>
              <a:t>c</a:t>
            </a:r>
            <a:r>
              <a:rPr lang="en-US" dirty="0" smtClean="0"/>
              <a:t>ompatibility with modular software to enable electronic communication of disconnection, consumption, expenditure and account balance information via mobile broadband devices</a:t>
            </a:r>
          </a:p>
          <a:p>
            <a:r>
              <a:rPr lang="en-US" dirty="0" smtClean="0"/>
              <a:t>Customer pays for service (and all or a portion of pre-program arrears) in advance of receiving service</a:t>
            </a:r>
          </a:p>
          <a:p>
            <a:r>
              <a:rPr lang="en-US" dirty="0" smtClean="0"/>
              <a:t>Customer is remotely disconnected soon upon depletion of account balance</a:t>
            </a:r>
          </a:p>
          <a:p>
            <a:pPr lvl="1"/>
            <a:r>
              <a:rPr lang="en-US" dirty="0" smtClean="0"/>
              <a:t>Extreme weather or other conditions may temporarily delay zero-balance disconnection </a:t>
            </a:r>
          </a:p>
        </p:txBody>
      </p:sp>
      <p:sp>
        <p:nvSpPr>
          <p:cNvPr id="5" name="Footer Placeholder 4"/>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Tree>
    <p:extLst>
      <p:ext uri="{BB962C8B-B14F-4D97-AF65-F5344CB8AC3E}">
        <p14:creationId xmlns:p14="http://schemas.microsoft.com/office/powerpoint/2010/main" val="2480726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of Technology</a:t>
            </a:r>
            <a:endParaRPr lang="en-US" dirty="0"/>
          </a:p>
        </p:txBody>
      </p:sp>
      <p:sp>
        <p:nvSpPr>
          <p:cNvPr id="3" name="Slide Number Placeholder 2"/>
          <p:cNvSpPr>
            <a:spLocks noGrp="1"/>
          </p:cNvSpPr>
          <p:nvPr>
            <p:ph type="sldNum" sz="quarter" idx="12"/>
          </p:nvPr>
        </p:nvSpPr>
        <p:spPr/>
        <p:txBody>
          <a:bodyPr/>
          <a:lstStyle/>
          <a:p>
            <a:fld id="{A35FB88B-D769-4ED1-903B-2E4A65D71005}" type="slidenum">
              <a:rPr lang="en-US" smtClean="0"/>
              <a:t>3</a:t>
            </a:fld>
            <a:endParaRPr lang="en-US"/>
          </a:p>
        </p:txBody>
      </p:sp>
      <p:sp>
        <p:nvSpPr>
          <p:cNvPr id="4" name="Content Placeholder 3"/>
          <p:cNvSpPr>
            <a:spLocks noGrp="1"/>
          </p:cNvSpPr>
          <p:nvPr>
            <p:ph sz="quarter" idx="1"/>
          </p:nvPr>
        </p:nvSpPr>
        <p:spPr/>
        <p:txBody>
          <a:bodyPr>
            <a:normAutofit lnSpcReduction="10000"/>
          </a:bodyPr>
          <a:lstStyle/>
          <a:p>
            <a:r>
              <a:rPr lang="en-US" dirty="0" smtClean="0"/>
              <a:t>Early technologies</a:t>
            </a:r>
          </a:p>
          <a:p>
            <a:pPr lvl="1"/>
            <a:r>
              <a:rPr lang="en-US" dirty="0" smtClean="0"/>
              <a:t>Meter engaged by inserting coins or tokens directly into the meter</a:t>
            </a:r>
          </a:p>
          <a:p>
            <a:pPr lvl="1"/>
            <a:r>
              <a:rPr lang="en-US" dirty="0" smtClean="0"/>
              <a:t>Widespread use in the UK</a:t>
            </a:r>
          </a:p>
          <a:p>
            <a:r>
              <a:rPr lang="en-US" dirty="0" smtClean="0"/>
              <a:t>Intermediate technology</a:t>
            </a:r>
          </a:p>
          <a:p>
            <a:pPr lvl="1"/>
            <a:r>
              <a:rPr lang="en-US" dirty="0" smtClean="0"/>
              <a:t>Meter engaged using “smartcard”</a:t>
            </a:r>
          </a:p>
          <a:p>
            <a:pPr lvl="1"/>
            <a:r>
              <a:rPr lang="en-US" dirty="0" smtClean="0"/>
              <a:t>Early Salt River Project</a:t>
            </a:r>
          </a:p>
          <a:p>
            <a:pPr lvl="1"/>
            <a:r>
              <a:rPr lang="en-US" dirty="0" smtClean="0"/>
              <a:t>Payment kiosks</a:t>
            </a:r>
          </a:p>
          <a:p>
            <a:pPr lvl="1"/>
            <a:r>
              <a:rPr lang="en-US" dirty="0" smtClean="0"/>
              <a:t>In-home display/activation</a:t>
            </a:r>
          </a:p>
        </p:txBody>
      </p:sp>
      <p:pic>
        <p:nvPicPr>
          <p:cNvPr id="1028" name="Picture 4"/>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bwMode="auto">
          <a:xfrm>
            <a:off x="4632325" y="1143000"/>
            <a:ext cx="4041775" cy="198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5" descr="meter52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96536" y="3276601"/>
            <a:ext cx="679998" cy="6544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2" name="Picture 6" descr="custinfouni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25135" y="5334001"/>
            <a:ext cx="611999" cy="509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7" descr="m-5211-p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43800" y="4791067"/>
            <a:ext cx="1052133" cy="1045631"/>
          </a:xfrm>
          <a:prstGeom prst="rect">
            <a:avLst/>
          </a:prstGeom>
          <a:noFill/>
          <a:extLst>
            <a:ext uri="{909E8E84-426E-40DD-AFC4-6F175D3DCCD1}">
              <a14:hiddenFill xmlns:a14="http://schemas.microsoft.com/office/drawing/2010/main">
                <a:solidFill>
                  <a:srgbClr val="FFFFFF"/>
                </a:solidFill>
              </a14:hiddenFill>
            </a:ext>
          </a:extLst>
        </p:spPr>
      </p:pic>
      <p:sp>
        <p:nvSpPr>
          <p:cNvPr id="14" name="Text Box 9"/>
          <p:cNvSpPr txBox="1">
            <a:spLocks noChangeArrowheads="1"/>
          </p:cNvSpPr>
          <p:nvPr/>
        </p:nvSpPr>
        <p:spPr bwMode="auto">
          <a:xfrm>
            <a:off x="7239000" y="3657601"/>
            <a:ext cx="1088828" cy="46166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1200" b="1" i="0" u="none" strike="noStrike" kern="0" cap="none" spc="0" normalizeH="0" noProof="0" dirty="0" smtClean="0">
                <a:ln>
                  <a:noFill/>
                </a:ln>
                <a:solidFill>
                  <a:srgbClr val="000000"/>
                </a:solidFill>
                <a:effectLst/>
                <a:uLnTx/>
                <a:uFillTx/>
              </a:rPr>
              <a:t>UTILITY COMPANY</a:t>
            </a:r>
            <a:endParaRPr kumimoji="0" lang="en-US" altLang="en-US" sz="2400" b="1" i="0" u="none" strike="noStrike" kern="0" cap="none" spc="0" normalizeH="0" baseline="0" noProof="0" dirty="0" smtClean="0">
              <a:ln>
                <a:noFill/>
              </a:ln>
              <a:solidFill>
                <a:srgbClr val="000000"/>
              </a:solidFill>
              <a:effectLst/>
              <a:uLnTx/>
              <a:uFillTx/>
            </a:endParaRPr>
          </a:p>
        </p:txBody>
      </p:sp>
      <p:sp>
        <p:nvSpPr>
          <p:cNvPr id="15" name="Line 19"/>
          <p:cNvSpPr>
            <a:spLocks noChangeShapeType="1"/>
          </p:cNvSpPr>
          <p:nvPr/>
        </p:nvSpPr>
        <p:spPr bwMode="auto">
          <a:xfrm flipH="1" flipV="1">
            <a:off x="5776534" y="3733800"/>
            <a:ext cx="1462466" cy="0"/>
          </a:xfrm>
          <a:prstGeom prst="line">
            <a:avLst/>
          </a:prstGeom>
          <a:noFill/>
          <a:ln w="9525">
            <a:solidFill>
              <a:srgbClr val="000000"/>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endParaRPr>
          </a:p>
        </p:txBody>
      </p:sp>
      <p:sp>
        <p:nvSpPr>
          <p:cNvPr id="16" name="Line 21"/>
          <p:cNvSpPr>
            <a:spLocks noChangeShapeType="1"/>
          </p:cNvSpPr>
          <p:nvPr/>
        </p:nvSpPr>
        <p:spPr bwMode="auto">
          <a:xfrm flipH="1">
            <a:off x="5937132" y="5576808"/>
            <a:ext cx="1606667" cy="11837"/>
          </a:xfrm>
          <a:prstGeom prst="line">
            <a:avLst/>
          </a:prstGeom>
          <a:noFill/>
          <a:ln w="9525">
            <a:solidFill>
              <a:srgbClr val="000000"/>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endParaRPr>
          </a:p>
        </p:txBody>
      </p:sp>
      <p:sp>
        <p:nvSpPr>
          <p:cNvPr id="17" name="Line 22"/>
          <p:cNvSpPr>
            <a:spLocks noChangeShapeType="1"/>
          </p:cNvSpPr>
          <p:nvPr/>
        </p:nvSpPr>
        <p:spPr bwMode="auto">
          <a:xfrm flipH="1" flipV="1">
            <a:off x="5631135" y="3931097"/>
            <a:ext cx="0" cy="1402903"/>
          </a:xfrm>
          <a:prstGeom prst="line">
            <a:avLst/>
          </a:prstGeom>
          <a:noFill/>
          <a:ln w="9525">
            <a:solidFill>
              <a:srgbClr val="000000"/>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endParaRPr>
          </a:p>
        </p:txBody>
      </p:sp>
      <p:pic>
        <p:nvPicPr>
          <p:cNvPr id="19" name="Picture 30" descr="warning-electricity-2">
            <a:hlinkClick r:id="rId7"/>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541070" y="3459567"/>
            <a:ext cx="272000" cy="243666"/>
          </a:xfrm>
          <a:prstGeom prst="rect">
            <a:avLst/>
          </a:prstGeom>
          <a:noFill/>
          <a:extLst>
            <a:ext uri="{909E8E84-426E-40DD-AFC4-6F175D3DCCD1}">
              <a14:hiddenFill xmlns:a14="http://schemas.microsoft.com/office/drawing/2010/main">
                <a:solidFill>
                  <a:srgbClr val="FFFFFF"/>
                </a:solidFill>
              </a14:hiddenFill>
            </a:ext>
          </a:extLst>
        </p:spPr>
      </p:pic>
      <p:sp>
        <p:nvSpPr>
          <p:cNvPr id="20" name="Line 21"/>
          <p:cNvSpPr>
            <a:spLocks noChangeShapeType="1"/>
          </p:cNvSpPr>
          <p:nvPr/>
        </p:nvSpPr>
        <p:spPr bwMode="auto">
          <a:xfrm flipH="1" flipV="1">
            <a:off x="7973306" y="4119265"/>
            <a:ext cx="0" cy="1062333"/>
          </a:xfrm>
          <a:prstGeom prst="line">
            <a:avLst/>
          </a:prstGeom>
          <a:noFill/>
          <a:ln w="9525">
            <a:solidFill>
              <a:srgbClr val="000000"/>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endParaRPr>
          </a:p>
        </p:txBody>
      </p:sp>
      <p:pic>
        <p:nvPicPr>
          <p:cNvPr id="1029"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16927" y="4466948"/>
            <a:ext cx="433387"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8132627" y="5836698"/>
            <a:ext cx="216695" cy="369332"/>
          </a:xfrm>
          <a:prstGeom prst="rect">
            <a:avLst/>
          </a:prstGeom>
          <a:noFill/>
        </p:spPr>
        <p:txBody>
          <a:bodyPr wrap="square" rtlCol="0">
            <a:spAutoFit/>
          </a:bodyPr>
          <a:lstStyle/>
          <a:p>
            <a:r>
              <a:rPr lang="en-US" dirty="0" smtClean="0"/>
              <a:t>1</a:t>
            </a:r>
            <a:endParaRPr lang="en-US" dirty="0"/>
          </a:p>
        </p:txBody>
      </p:sp>
      <p:sp>
        <p:nvSpPr>
          <p:cNvPr id="23" name="TextBox 22"/>
          <p:cNvSpPr txBox="1"/>
          <p:nvPr/>
        </p:nvSpPr>
        <p:spPr>
          <a:xfrm>
            <a:off x="5937134" y="5715000"/>
            <a:ext cx="375561" cy="369332"/>
          </a:xfrm>
          <a:prstGeom prst="rect">
            <a:avLst/>
          </a:prstGeom>
          <a:noFill/>
        </p:spPr>
        <p:txBody>
          <a:bodyPr wrap="square" rtlCol="0">
            <a:spAutoFit/>
          </a:bodyPr>
          <a:lstStyle/>
          <a:p>
            <a:r>
              <a:rPr lang="en-US" dirty="0"/>
              <a:t>2</a:t>
            </a:r>
          </a:p>
        </p:txBody>
      </p:sp>
      <p:sp>
        <p:nvSpPr>
          <p:cNvPr id="24" name="TextBox 23"/>
          <p:cNvSpPr txBox="1"/>
          <p:nvPr/>
        </p:nvSpPr>
        <p:spPr>
          <a:xfrm>
            <a:off x="5735891" y="3918194"/>
            <a:ext cx="216695" cy="369332"/>
          </a:xfrm>
          <a:prstGeom prst="rect">
            <a:avLst/>
          </a:prstGeom>
          <a:noFill/>
        </p:spPr>
        <p:txBody>
          <a:bodyPr wrap="square" rtlCol="0">
            <a:spAutoFit/>
          </a:bodyPr>
          <a:lstStyle/>
          <a:p>
            <a:r>
              <a:rPr lang="en-US" dirty="0" smtClean="0"/>
              <a:t>3</a:t>
            </a:r>
            <a:endParaRPr lang="en-US" dirty="0"/>
          </a:p>
        </p:txBody>
      </p:sp>
      <p:sp>
        <p:nvSpPr>
          <p:cNvPr id="5" name="Footer Placeholder 4"/>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Tree>
    <p:extLst>
      <p:ext uri="{BB962C8B-B14F-4D97-AF65-F5344CB8AC3E}">
        <p14:creationId xmlns:p14="http://schemas.microsoft.com/office/powerpoint/2010/main" val="39430582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Technology (cont.)</a:t>
            </a:r>
            <a:endParaRPr lang="en-US" dirty="0"/>
          </a:p>
        </p:txBody>
      </p:sp>
      <p:sp>
        <p:nvSpPr>
          <p:cNvPr id="3" name="Slide Number Placeholder 2"/>
          <p:cNvSpPr>
            <a:spLocks noGrp="1"/>
          </p:cNvSpPr>
          <p:nvPr>
            <p:ph type="sldNum" sz="quarter" idx="12"/>
          </p:nvPr>
        </p:nvSpPr>
        <p:spPr/>
        <p:txBody>
          <a:bodyPr/>
          <a:lstStyle/>
          <a:p>
            <a:fld id="{A35FB88B-D769-4ED1-903B-2E4A65D71005}" type="slidenum">
              <a:rPr lang="en-US" smtClean="0"/>
              <a:t>4</a:t>
            </a:fld>
            <a:endParaRPr lang="en-US"/>
          </a:p>
        </p:txBody>
      </p:sp>
      <p:sp>
        <p:nvSpPr>
          <p:cNvPr id="7" name="Content Placeholder 6"/>
          <p:cNvSpPr>
            <a:spLocks noGrp="1"/>
          </p:cNvSpPr>
          <p:nvPr>
            <p:ph sz="quarter" idx="1"/>
          </p:nvPr>
        </p:nvSpPr>
        <p:spPr/>
        <p:txBody>
          <a:bodyPr>
            <a:normAutofit lnSpcReduction="10000"/>
          </a:bodyPr>
          <a:lstStyle/>
          <a:p>
            <a:r>
              <a:rPr lang="en-US" dirty="0" smtClean="0"/>
              <a:t>Current technology</a:t>
            </a:r>
          </a:p>
          <a:p>
            <a:pPr lvl="1"/>
            <a:r>
              <a:rPr lang="en-US" dirty="0" smtClean="0"/>
              <a:t>Advanced metering infrastructure + broadband communication module</a:t>
            </a:r>
          </a:p>
          <a:p>
            <a:pPr lvl="2"/>
            <a:r>
              <a:rPr lang="en-US" dirty="0" smtClean="0"/>
              <a:t>2-way communication enables utility tracking of usage in real time</a:t>
            </a:r>
          </a:p>
          <a:p>
            <a:pPr lvl="2"/>
            <a:r>
              <a:rPr lang="en-US" dirty="0" smtClean="0"/>
              <a:t>Remote disconnection and reconnection</a:t>
            </a:r>
          </a:p>
          <a:p>
            <a:pPr lvl="2"/>
            <a:r>
              <a:rPr lang="en-US" dirty="0" smtClean="0"/>
              <a:t>Modular software enabling account balance and disconnection notifications via customers’ broadband devices </a:t>
            </a:r>
            <a:endParaRPr lang="en-US" dirty="0"/>
          </a:p>
        </p:txBody>
      </p:sp>
      <p:pic>
        <p:nvPicPr>
          <p:cNvPr id="2050" name="Picture 2"/>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bwMode="auto">
          <a:xfrm>
            <a:off x="4495800" y="2089132"/>
            <a:ext cx="850986" cy="9143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Footer Placeholder 1"/>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
        <p:nvSpPr>
          <p:cNvPr id="8" name="Text Box 9"/>
          <p:cNvSpPr txBox="1">
            <a:spLocks noChangeArrowheads="1"/>
          </p:cNvSpPr>
          <p:nvPr/>
        </p:nvSpPr>
        <p:spPr bwMode="auto">
          <a:xfrm>
            <a:off x="7315200" y="2346065"/>
            <a:ext cx="1371600" cy="46166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ctr" defTabSz="914400" eaLnBrk="1" fontAlgn="base" latinLnBrk="0" hangingPunct="1">
              <a:lnSpc>
                <a:spcPct val="100000"/>
              </a:lnSpc>
              <a:spcBef>
                <a:spcPct val="50000"/>
              </a:spcBef>
              <a:spcAft>
                <a:spcPct val="0"/>
              </a:spcAft>
              <a:buClrTx/>
              <a:buSzTx/>
              <a:buFontTx/>
              <a:buNone/>
              <a:tabLst/>
              <a:defRPr/>
            </a:pPr>
            <a:r>
              <a:rPr kumimoji="0" lang="en-US" altLang="en-US" sz="1200" b="1" i="0" u="none" strike="noStrike" kern="0" cap="none" spc="0" normalizeH="0" noProof="0" dirty="0" smtClean="0">
                <a:ln>
                  <a:noFill/>
                </a:ln>
                <a:solidFill>
                  <a:srgbClr val="000000"/>
                </a:solidFill>
                <a:effectLst/>
                <a:uLnTx/>
                <a:uFillTx/>
              </a:rPr>
              <a:t>UTILITY COMPANY</a:t>
            </a:r>
            <a:endParaRPr kumimoji="0" lang="en-US" altLang="en-US" sz="2400" b="1" i="0" u="none" strike="noStrike" kern="0" cap="none" spc="0" normalizeH="0" baseline="0" noProof="0" dirty="0" smtClean="0">
              <a:ln>
                <a:noFill/>
              </a:ln>
              <a:solidFill>
                <a:srgbClr val="000000"/>
              </a:solidFill>
              <a:effectLst/>
              <a:uLnTx/>
              <a:uFillTx/>
            </a:endParaRPr>
          </a:p>
        </p:txBody>
      </p:sp>
      <p:sp>
        <p:nvSpPr>
          <p:cNvPr id="9" name="Line 19"/>
          <p:cNvSpPr>
            <a:spLocks noChangeShapeType="1"/>
          </p:cNvSpPr>
          <p:nvPr/>
        </p:nvSpPr>
        <p:spPr bwMode="auto">
          <a:xfrm flipH="1" flipV="1">
            <a:off x="5334000" y="2514600"/>
            <a:ext cx="1981200" cy="0"/>
          </a:xfrm>
          <a:prstGeom prst="line">
            <a:avLst/>
          </a:prstGeom>
          <a:noFill/>
          <a:ln w="9525">
            <a:solidFill>
              <a:srgbClr val="000000"/>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endParaRPr>
          </a:p>
        </p:txBody>
      </p:sp>
      <p:pic>
        <p:nvPicPr>
          <p:cNvPr id="10" name="Picture 30" descr="warning-electricity-2">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15262" y="2216885"/>
            <a:ext cx="247273" cy="22151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descr="http://thumbs.dreamstime.com/t/generic-smartphone-20259105.jpg"/>
          <p:cNvPicPr/>
          <p:nvPr/>
        </p:nvPicPr>
        <p:blipFill>
          <a:blip r:embed="rId6">
            <a:extLst>
              <a:ext uri="{28A0092B-C50C-407E-A947-70E740481C1C}">
                <a14:useLocalDpi xmlns:a14="http://schemas.microsoft.com/office/drawing/2010/main" val="0"/>
              </a:ext>
            </a:extLst>
          </a:blip>
          <a:srcRect/>
          <a:stretch>
            <a:fillRect/>
          </a:stretch>
        </p:blipFill>
        <p:spPr bwMode="auto">
          <a:xfrm>
            <a:off x="4601383" y="5118475"/>
            <a:ext cx="737235" cy="927735"/>
          </a:xfrm>
          <a:prstGeom prst="rect">
            <a:avLst/>
          </a:prstGeom>
          <a:noFill/>
          <a:ln>
            <a:noFill/>
          </a:ln>
        </p:spPr>
      </p:pic>
      <p:sp>
        <p:nvSpPr>
          <p:cNvPr id="14" name="Line 19"/>
          <p:cNvSpPr>
            <a:spLocks noChangeShapeType="1"/>
          </p:cNvSpPr>
          <p:nvPr/>
        </p:nvSpPr>
        <p:spPr bwMode="auto">
          <a:xfrm flipH="1">
            <a:off x="5181600" y="2807729"/>
            <a:ext cx="2286000" cy="2310745"/>
          </a:xfrm>
          <a:prstGeom prst="line">
            <a:avLst/>
          </a:prstGeom>
          <a:noFill/>
          <a:ln w="9525">
            <a:solidFill>
              <a:srgbClr val="000000"/>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endParaRPr>
          </a:p>
        </p:txBody>
      </p:sp>
      <p:sp>
        <p:nvSpPr>
          <p:cNvPr id="15" name="Line 19"/>
          <p:cNvSpPr>
            <a:spLocks noChangeShapeType="1"/>
          </p:cNvSpPr>
          <p:nvPr/>
        </p:nvSpPr>
        <p:spPr bwMode="auto">
          <a:xfrm>
            <a:off x="5309235" y="2667000"/>
            <a:ext cx="2005965" cy="0"/>
          </a:xfrm>
          <a:prstGeom prst="line">
            <a:avLst/>
          </a:prstGeom>
          <a:noFill/>
          <a:ln w="9525">
            <a:solidFill>
              <a:srgbClr val="000000"/>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endParaRPr>
          </a:p>
        </p:txBody>
      </p:sp>
      <p:pic>
        <p:nvPicPr>
          <p:cNvPr id="1028" name="Picture 4" descr="http://2015uhb-banners.s3.amazonaws.com/4steps/blogpost/ThinkstockPhotos-504402113.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84975" y="4818472"/>
            <a:ext cx="1901825" cy="1267091"/>
          </a:xfrm>
          <a:prstGeom prst="rect">
            <a:avLst/>
          </a:prstGeom>
          <a:noFill/>
          <a:extLst>
            <a:ext uri="{909E8E84-426E-40DD-AFC4-6F175D3DCCD1}">
              <a14:hiddenFill xmlns:a14="http://schemas.microsoft.com/office/drawing/2010/main">
                <a:solidFill>
                  <a:srgbClr val="FFFFFF"/>
                </a:solidFill>
              </a14:hiddenFill>
            </a:ext>
          </a:extLst>
        </p:spPr>
      </p:pic>
      <p:sp>
        <p:nvSpPr>
          <p:cNvPr id="19" name="Line 19"/>
          <p:cNvSpPr>
            <a:spLocks noChangeShapeType="1"/>
          </p:cNvSpPr>
          <p:nvPr/>
        </p:nvSpPr>
        <p:spPr bwMode="auto">
          <a:xfrm flipH="1" flipV="1">
            <a:off x="8001000" y="2807730"/>
            <a:ext cx="0" cy="2010742"/>
          </a:xfrm>
          <a:prstGeom prst="line">
            <a:avLst/>
          </a:prstGeom>
          <a:noFill/>
          <a:ln w="9525">
            <a:solidFill>
              <a:srgbClr val="000000"/>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endParaRPr>
          </a:p>
        </p:txBody>
      </p:sp>
      <p:pic>
        <p:nvPicPr>
          <p:cNvPr id="2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72400" y="4114801"/>
            <a:ext cx="338804"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TextBox 16"/>
          <p:cNvSpPr txBox="1"/>
          <p:nvPr/>
        </p:nvSpPr>
        <p:spPr>
          <a:xfrm>
            <a:off x="6629400" y="4142601"/>
            <a:ext cx="1371600" cy="276999"/>
          </a:xfrm>
          <a:prstGeom prst="rect">
            <a:avLst/>
          </a:prstGeom>
          <a:noFill/>
        </p:spPr>
        <p:txBody>
          <a:bodyPr wrap="square" rtlCol="0">
            <a:spAutoFit/>
          </a:bodyPr>
          <a:lstStyle/>
          <a:p>
            <a:r>
              <a:rPr lang="en-US" sz="1200" dirty="0" smtClean="0"/>
              <a:t>Transaction fee?</a:t>
            </a:r>
            <a:endParaRPr lang="en-US" sz="1200" dirty="0"/>
          </a:p>
        </p:txBody>
      </p:sp>
      <p:pic>
        <p:nvPicPr>
          <p:cNvPr id="23"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22209" y="3276600"/>
            <a:ext cx="607391" cy="683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Line 19"/>
          <p:cNvSpPr>
            <a:spLocks noChangeShapeType="1"/>
          </p:cNvSpPr>
          <p:nvPr/>
        </p:nvSpPr>
        <p:spPr bwMode="auto">
          <a:xfrm>
            <a:off x="5181600" y="5566178"/>
            <a:ext cx="1603375" cy="0"/>
          </a:xfrm>
          <a:prstGeom prst="line">
            <a:avLst/>
          </a:prstGeom>
          <a:noFill/>
          <a:ln w="9525">
            <a:solidFill>
              <a:srgbClr val="000000"/>
            </a:solidFill>
            <a:round/>
            <a:headEnd/>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smtClean="0">
              <a:ln>
                <a:noFill/>
              </a:ln>
              <a:solidFill>
                <a:srgbClr val="000000"/>
              </a:solidFill>
              <a:effectLst/>
              <a:uLnTx/>
              <a:uFillTx/>
            </a:endParaRPr>
          </a:p>
        </p:txBody>
      </p:sp>
      <p:sp>
        <p:nvSpPr>
          <p:cNvPr id="18" name="TextBox 17"/>
          <p:cNvSpPr txBox="1"/>
          <p:nvPr/>
        </p:nvSpPr>
        <p:spPr>
          <a:xfrm rot="18876185">
            <a:off x="5185334" y="3762929"/>
            <a:ext cx="2155956" cy="276999"/>
          </a:xfrm>
          <a:prstGeom prst="rect">
            <a:avLst/>
          </a:prstGeom>
          <a:noFill/>
        </p:spPr>
        <p:txBody>
          <a:bodyPr wrap="square" rtlCol="0">
            <a:spAutoFit/>
          </a:bodyPr>
          <a:lstStyle/>
          <a:p>
            <a:r>
              <a:rPr lang="en-US" sz="1200" dirty="0" smtClean="0"/>
              <a:t>Text or email messages</a:t>
            </a:r>
            <a:endParaRPr lang="en-US" sz="1200" dirty="0"/>
          </a:p>
        </p:txBody>
      </p:sp>
      <p:sp>
        <p:nvSpPr>
          <p:cNvPr id="21" name="TextBox 20"/>
          <p:cNvSpPr txBox="1"/>
          <p:nvPr/>
        </p:nvSpPr>
        <p:spPr>
          <a:xfrm>
            <a:off x="4343400" y="1447800"/>
            <a:ext cx="4343400" cy="523220"/>
          </a:xfrm>
          <a:prstGeom prst="rect">
            <a:avLst/>
          </a:prstGeom>
          <a:noFill/>
        </p:spPr>
        <p:txBody>
          <a:bodyPr wrap="square" rtlCol="0">
            <a:spAutoFit/>
          </a:bodyPr>
          <a:lstStyle/>
          <a:p>
            <a:pPr algn="ctr"/>
            <a:r>
              <a:rPr lang="en-US" sz="1400" b="1" i="1" dirty="0" smtClean="0"/>
              <a:t>Prepayments made online, by phone or at kiosk Often with 3</a:t>
            </a:r>
            <a:r>
              <a:rPr lang="en-US" sz="1400" b="1" i="1" baseline="30000" dirty="0" smtClean="0"/>
              <a:t>rd</a:t>
            </a:r>
            <a:r>
              <a:rPr lang="en-US" sz="1400" b="1" i="1" dirty="0" smtClean="0"/>
              <a:t> party transaction fee</a:t>
            </a:r>
            <a:endParaRPr lang="en-US" sz="1400" b="1" i="1" dirty="0"/>
          </a:p>
        </p:txBody>
      </p:sp>
    </p:spTree>
    <p:extLst>
      <p:ext uri="{BB962C8B-B14F-4D97-AF65-F5344CB8AC3E}">
        <p14:creationId xmlns:p14="http://schemas.microsoft.com/office/powerpoint/2010/main" val="23714363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Prepaid Electric Service in the U.S.</a:t>
            </a:r>
            <a:endParaRPr lang="en-US" dirty="0"/>
          </a:p>
        </p:txBody>
      </p:sp>
      <p:sp>
        <p:nvSpPr>
          <p:cNvPr id="3" name="Slide Number Placeholder 2"/>
          <p:cNvSpPr>
            <a:spLocks noGrp="1"/>
          </p:cNvSpPr>
          <p:nvPr>
            <p:ph type="sldNum" sz="quarter" idx="12"/>
          </p:nvPr>
        </p:nvSpPr>
        <p:spPr/>
        <p:txBody>
          <a:bodyPr/>
          <a:lstStyle/>
          <a:p>
            <a:fld id="{A35FB88B-D769-4ED1-903B-2E4A65D71005}" type="slidenum">
              <a:rPr lang="en-US" smtClean="0"/>
              <a:t>5</a:t>
            </a:fld>
            <a:endParaRPr lang="en-US"/>
          </a:p>
        </p:txBody>
      </p:sp>
      <p:sp>
        <p:nvSpPr>
          <p:cNvPr id="7" name="Content Placeholder 6"/>
          <p:cNvSpPr>
            <a:spLocks noGrp="1"/>
          </p:cNvSpPr>
          <p:nvPr>
            <p:ph sz="quarter" idx="1"/>
          </p:nvPr>
        </p:nvSpPr>
        <p:spPr/>
        <p:txBody>
          <a:bodyPr>
            <a:normAutofit fontScale="77500" lnSpcReduction="20000"/>
          </a:bodyPr>
          <a:lstStyle/>
          <a:p>
            <a:r>
              <a:rPr lang="en-US" dirty="0" smtClean="0"/>
              <a:t>In 2012 at least 55 utilities in 20 states operated prepaid service programs. The number of programs has since increased.</a:t>
            </a:r>
          </a:p>
          <a:p>
            <a:r>
              <a:rPr lang="en-US" dirty="0" smtClean="0"/>
              <a:t>Heavily concentrated among </a:t>
            </a:r>
          </a:p>
          <a:p>
            <a:pPr lvl="1"/>
            <a:r>
              <a:rPr lang="en-US" dirty="0" smtClean="0"/>
              <a:t>Electric co-ops</a:t>
            </a:r>
          </a:p>
          <a:p>
            <a:pPr lvl="1"/>
            <a:r>
              <a:rPr lang="en-US" dirty="0"/>
              <a:t>M</a:t>
            </a:r>
            <a:r>
              <a:rPr lang="en-US" dirty="0" smtClean="0"/>
              <a:t>unicipal utilities</a:t>
            </a:r>
          </a:p>
          <a:p>
            <a:pPr lvl="1"/>
            <a:r>
              <a:rPr lang="en-US" dirty="0"/>
              <a:t>R</a:t>
            </a:r>
            <a:r>
              <a:rPr lang="en-US" dirty="0" smtClean="0"/>
              <a:t>etail electric providers (Texas)</a:t>
            </a:r>
          </a:p>
          <a:p>
            <a:pPr lvl="1"/>
            <a:r>
              <a:rPr lang="en-US" dirty="0"/>
              <a:t>P</a:t>
            </a:r>
            <a:r>
              <a:rPr lang="en-US" dirty="0" smtClean="0"/>
              <a:t>ublic utility districts</a:t>
            </a:r>
          </a:p>
          <a:p>
            <a:pPr lvl="1"/>
            <a:r>
              <a:rPr lang="en-US" dirty="0" smtClean="0"/>
              <a:t>States and service territories with relatively weak regulatory consumer protections</a:t>
            </a:r>
          </a:p>
          <a:p>
            <a:r>
              <a:rPr lang="en-US" dirty="0" smtClean="0"/>
              <a:t>Vast majority of programs not subject to state regulatory oversight</a:t>
            </a:r>
          </a:p>
          <a:p>
            <a:r>
              <a:rPr lang="en-US" dirty="0" smtClean="0"/>
              <a:t>Concentrated in LMI</a:t>
            </a:r>
          </a:p>
          <a:p>
            <a:r>
              <a:rPr lang="en-US" dirty="0" smtClean="0"/>
              <a:t>High rates of service disconnection (e.g., 1 disconnection per month per customer, Salt River Project)</a:t>
            </a:r>
          </a:p>
          <a:p>
            <a:r>
              <a:rPr lang="en-US" dirty="0" smtClean="0"/>
              <a:t>Added monthly service and 3</a:t>
            </a:r>
            <a:r>
              <a:rPr lang="en-US" baseline="30000" dirty="0" smtClean="0"/>
              <a:t>rd</a:t>
            </a:r>
            <a:r>
              <a:rPr lang="en-US" dirty="0" smtClean="0"/>
              <a:t> party transaction fees (e.g., $7 monthly Prepaid Service Fee, Central Georgia EMC; $2.95 Payment Transaction Fee, First Choice Power)</a:t>
            </a:r>
          </a:p>
          <a:p>
            <a:r>
              <a:rPr lang="en-US" dirty="0" smtClean="0"/>
              <a:t>Rates higher or same as post-pay</a:t>
            </a:r>
            <a:endParaRPr lang="en-US" dirty="0"/>
          </a:p>
        </p:txBody>
      </p:sp>
      <p:sp>
        <p:nvSpPr>
          <p:cNvPr id="2" name="Footer Placeholder 1"/>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Tree>
    <p:extLst>
      <p:ext uri="{BB962C8B-B14F-4D97-AF65-F5344CB8AC3E}">
        <p14:creationId xmlns:p14="http://schemas.microsoft.com/office/powerpoint/2010/main" val="16897336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Experience (cont.)</a:t>
            </a:r>
            <a:endParaRPr lang="en-US" dirty="0"/>
          </a:p>
        </p:txBody>
      </p:sp>
      <p:sp>
        <p:nvSpPr>
          <p:cNvPr id="3" name="Slide Number Placeholder 2"/>
          <p:cNvSpPr>
            <a:spLocks noGrp="1"/>
          </p:cNvSpPr>
          <p:nvPr>
            <p:ph type="sldNum" sz="quarter" idx="12"/>
          </p:nvPr>
        </p:nvSpPr>
        <p:spPr/>
        <p:txBody>
          <a:bodyPr/>
          <a:lstStyle/>
          <a:p>
            <a:fld id="{A35FB88B-D769-4ED1-903B-2E4A65D71005}" type="slidenum">
              <a:rPr lang="en-US" smtClean="0"/>
              <a:t>6</a:t>
            </a:fld>
            <a:endParaRPr lang="en-US"/>
          </a:p>
        </p:txBody>
      </p:sp>
      <p:sp>
        <p:nvSpPr>
          <p:cNvPr id="4" name="Content Placeholder 3"/>
          <p:cNvSpPr>
            <a:spLocks noGrp="1"/>
          </p:cNvSpPr>
          <p:nvPr>
            <p:ph sz="quarter" idx="1"/>
          </p:nvPr>
        </p:nvSpPr>
        <p:spPr/>
        <p:txBody>
          <a:bodyPr>
            <a:normAutofit lnSpcReduction="10000"/>
          </a:bodyPr>
          <a:lstStyle/>
          <a:p>
            <a:r>
              <a:rPr lang="en-US" sz="2400" dirty="0" smtClean="0"/>
              <a:t>Mature programs</a:t>
            </a:r>
          </a:p>
          <a:p>
            <a:pPr lvl="1"/>
            <a:r>
              <a:rPr lang="en-US" sz="2000" dirty="0" smtClean="0"/>
              <a:t>Arizona</a:t>
            </a:r>
          </a:p>
          <a:p>
            <a:pPr lvl="2"/>
            <a:r>
              <a:rPr lang="en-US" sz="1800" dirty="0" smtClean="0"/>
              <a:t>Salt River Project</a:t>
            </a:r>
          </a:p>
          <a:p>
            <a:pPr lvl="1"/>
            <a:r>
              <a:rPr lang="en-US" sz="2000" dirty="0" smtClean="0"/>
              <a:t>Texas</a:t>
            </a:r>
          </a:p>
          <a:p>
            <a:pPr lvl="2"/>
            <a:r>
              <a:rPr lang="en-US" sz="1800" dirty="0" smtClean="0"/>
              <a:t>Retail Electric Providers</a:t>
            </a:r>
          </a:p>
          <a:p>
            <a:pPr lvl="1"/>
            <a:r>
              <a:rPr lang="en-US" sz="2000" dirty="0" smtClean="0"/>
              <a:t>Oklahoma</a:t>
            </a:r>
          </a:p>
          <a:p>
            <a:pPr lvl="2"/>
            <a:r>
              <a:rPr lang="en-US" sz="1800" dirty="0" smtClean="0"/>
              <a:t>Oklahoma Electric Cooperative</a:t>
            </a:r>
          </a:p>
          <a:p>
            <a:pPr lvl="1"/>
            <a:r>
              <a:rPr lang="en-US" sz="2000" dirty="0" smtClean="0"/>
              <a:t>Small- and medium-sized co-ops, mostly in the southeast and southwest</a:t>
            </a:r>
            <a:endParaRPr lang="en-US" sz="2000" dirty="0"/>
          </a:p>
          <a:p>
            <a:r>
              <a:rPr lang="en-US" sz="2400" dirty="0" smtClean="0"/>
              <a:t>Newer IOU programs and pilots</a:t>
            </a:r>
          </a:p>
          <a:p>
            <a:pPr lvl="1"/>
            <a:r>
              <a:rPr lang="en-US" sz="2000" dirty="0" smtClean="0"/>
              <a:t>Arizona Public Service – recently suspended</a:t>
            </a:r>
          </a:p>
          <a:p>
            <a:pPr lvl="1"/>
            <a:r>
              <a:rPr lang="en-US" sz="2000" dirty="0" smtClean="0"/>
              <a:t>Westar</a:t>
            </a:r>
          </a:p>
          <a:p>
            <a:pPr lvl="1"/>
            <a:r>
              <a:rPr lang="en-US" sz="2000" dirty="0" smtClean="0"/>
              <a:t>NV Energy</a:t>
            </a:r>
          </a:p>
          <a:p>
            <a:pPr lvl="1"/>
            <a:r>
              <a:rPr lang="en-US" sz="2000" dirty="0" smtClean="0"/>
              <a:t>Proposals forthcoming in the Midwest and Eastern Seaboard</a:t>
            </a:r>
          </a:p>
        </p:txBody>
      </p:sp>
      <p:sp>
        <p:nvSpPr>
          <p:cNvPr id="5" name="Footer Placeholder 4"/>
          <p:cNvSpPr>
            <a:spLocks noGrp="1"/>
          </p:cNvSpPr>
          <p:nvPr>
            <p:ph type="ftr" sz="quarter" idx="11"/>
          </p:nvPr>
        </p:nvSpPr>
        <p:spPr>
          <a:xfrm>
            <a:off x="2898648" y="6356350"/>
            <a:ext cx="5788152" cy="365760"/>
          </a:xfrm>
        </p:spPr>
        <p:txBody>
          <a:bodyPr/>
          <a:lstStyle/>
          <a:p>
            <a:r>
              <a:rPr lang="en-US" dirty="0"/>
              <a:t>John Howat – National Consumer Law Center - jhowat@nclc.org</a:t>
            </a:r>
          </a:p>
        </p:txBody>
      </p:sp>
    </p:spTree>
    <p:extLst>
      <p:ext uri="{BB962C8B-B14F-4D97-AF65-F5344CB8AC3E}">
        <p14:creationId xmlns:p14="http://schemas.microsoft.com/office/powerpoint/2010/main" val="20658995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Salt River Project</a:t>
            </a:r>
            <a:endParaRPr lang="en-US" dirty="0"/>
          </a:p>
        </p:txBody>
      </p:sp>
      <p:sp>
        <p:nvSpPr>
          <p:cNvPr id="3" name="Slide Number Placeholder 2"/>
          <p:cNvSpPr>
            <a:spLocks noGrp="1"/>
          </p:cNvSpPr>
          <p:nvPr>
            <p:ph type="sldNum" sz="quarter" idx="12"/>
          </p:nvPr>
        </p:nvSpPr>
        <p:spPr/>
        <p:txBody>
          <a:bodyPr/>
          <a:lstStyle/>
          <a:p>
            <a:fld id="{A35FB88B-D769-4ED1-903B-2E4A65D71005}" type="slidenum">
              <a:rPr lang="en-US" smtClean="0"/>
              <a:t>7</a:t>
            </a:fld>
            <a:endParaRPr lang="en-US"/>
          </a:p>
        </p:txBody>
      </p:sp>
      <p:sp>
        <p:nvSpPr>
          <p:cNvPr id="4" name="Content Placeholder 3"/>
          <p:cNvSpPr>
            <a:spLocks noGrp="1"/>
          </p:cNvSpPr>
          <p:nvPr>
            <p:ph sz="quarter" idx="1"/>
          </p:nvPr>
        </p:nvSpPr>
        <p:spPr/>
        <p:txBody>
          <a:bodyPr/>
          <a:lstStyle/>
          <a:p>
            <a:r>
              <a:rPr lang="en-US" dirty="0" smtClean="0"/>
              <a:t>Largest prepaid service program in the U.S.</a:t>
            </a:r>
          </a:p>
          <a:p>
            <a:r>
              <a:rPr lang="en-US" dirty="0" smtClean="0"/>
              <a:t>First initiated in 1993</a:t>
            </a:r>
          </a:p>
          <a:p>
            <a:r>
              <a:rPr lang="en-US" dirty="0" smtClean="0"/>
              <a:t>Over 152,000 customers currently enrolled in prepaid service program</a:t>
            </a:r>
          </a:p>
          <a:p>
            <a:r>
              <a:rPr lang="en-US" dirty="0" smtClean="0"/>
              <a:t>Participation heavily concentrated among lower-income, Latino customers</a:t>
            </a:r>
          </a:p>
          <a:p>
            <a:r>
              <a:rPr lang="en-US" dirty="0" smtClean="0"/>
              <a:t>Average disconnection rate of once/month</a:t>
            </a:r>
          </a:p>
          <a:p>
            <a:r>
              <a:rPr lang="en-US" dirty="0" smtClean="0"/>
              <a:t>Average payment frequency of 7 payments/</a:t>
            </a:r>
            <a:r>
              <a:rPr lang="en-US" dirty="0" err="1" smtClean="0"/>
              <a:t>mo</a:t>
            </a:r>
            <a:r>
              <a:rPr lang="en-US" dirty="0" smtClean="0"/>
              <a:t> in peak, summer months</a:t>
            </a:r>
          </a:p>
          <a:p>
            <a:endParaRPr lang="en-US" dirty="0" smtClean="0"/>
          </a:p>
          <a:p>
            <a:endParaRPr lang="en-US" dirty="0"/>
          </a:p>
        </p:txBody>
      </p:sp>
      <p:sp>
        <p:nvSpPr>
          <p:cNvPr id="5" name="Footer Placeholder 4"/>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Tree>
    <p:extLst>
      <p:ext uri="{BB962C8B-B14F-4D97-AF65-F5344CB8AC3E}">
        <p14:creationId xmlns:p14="http://schemas.microsoft.com/office/powerpoint/2010/main" val="2770435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chorCtr="0">
            <a:normAutofit/>
          </a:bodyPr>
          <a:lstStyle/>
          <a:p>
            <a:r>
              <a:rPr lang="en-US" sz="2800" dirty="0" smtClean="0"/>
              <a:t>Stated Objectives and Benefits of Prepaid </a:t>
            </a:r>
            <a:r>
              <a:rPr lang="en-US" sz="2800" dirty="0"/>
              <a:t>S</a:t>
            </a:r>
            <a:r>
              <a:rPr lang="en-US" sz="2800" dirty="0" smtClean="0"/>
              <a:t>ervice</a:t>
            </a:r>
            <a:endParaRPr lang="en-US" sz="2800" dirty="0"/>
          </a:p>
        </p:txBody>
      </p:sp>
      <p:sp>
        <p:nvSpPr>
          <p:cNvPr id="3" name="Slide Number Placeholder 2"/>
          <p:cNvSpPr>
            <a:spLocks noGrp="1"/>
          </p:cNvSpPr>
          <p:nvPr>
            <p:ph type="sldNum" sz="quarter" idx="12"/>
          </p:nvPr>
        </p:nvSpPr>
        <p:spPr/>
        <p:txBody>
          <a:bodyPr/>
          <a:lstStyle/>
          <a:p>
            <a:fld id="{A35FB88B-D769-4ED1-903B-2E4A65D71005}" type="slidenum">
              <a:rPr lang="en-US" smtClean="0"/>
              <a:t>8</a:t>
            </a:fld>
            <a:endParaRPr lang="en-US"/>
          </a:p>
        </p:txBody>
      </p:sp>
      <p:sp>
        <p:nvSpPr>
          <p:cNvPr id="4" name="Content Placeholder 3"/>
          <p:cNvSpPr>
            <a:spLocks noGrp="1"/>
          </p:cNvSpPr>
          <p:nvPr>
            <p:ph sz="quarter" idx="1"/>
          </p:nvPr>
        </p:nvSpPr>
        <p:spPr/>
        <p:txBody>
          <a:bodyPr>
            <a:normAutofit/>
          </a:bodyPr>
          <a:lstStyle/>
          <a:p>
            <a:r>
              <a:rPr lang="en-US" dirty="0" smtClean="0"/>
              <a:t>Customer</a:t>
            </a:r>
          </a:p>
          <a:p>
            <a:pPr lvl="1"/>
            <a:r>
              <a:rPr lang="en-US" dirty="0" smtClean="0"/>
              <a:t>No deposit</a:t>
            </a:r>
          </a:p>
          <a:p>
            <a:pPr lvl="1"/>
            <a:r>
              <a:rPr lang="en-US" dirty="0" smtClean="0"/>
              <a:t>No late payment fees</a:t>
            </a:r>
          </a:p>
          <a:p>
            <a:pPr lvl="1"/>
            <a:r>
              <a:rPr lang="en-US" dirty="0" smtClean="0"/>
              <a:t>Informational benefits</a:t>
            </a:r>
          </a:p>
          <a:p>
            <a:pPr lvl="1"/>
            <a:r>
              <a:rPr lang="en-US" dirty="0" smtClean="0"/>
              <a:t>Energy conservation/efficiency</a:t>
            </a:r>
          </a:p>
          <a:p>
            <a:r>
              <a:rPr lang="en-US" dirty="0" smtClean="0"/>
              <a:t>Utility</a:t>
            </a:r>
          </a:p>
          <a:p>
            <a:pPr lvl="1"/>
            <a:r>
              <a:rPr lang="en-US" dirty="0" smtClean="0"/>
              <a:t>Reduced arrearages</a:t>
            </a:r>
          </a:p>
          <a:p>
            <a:pPr lvl="1"/>
            <a:r>
              <a:rPr lang="en-US" dirty="0" smtClean="0"/>
              <a:t>Reduced uncollectible account write-offs</a:t>
            </a:r>
          </a:p>
          <a:p>
            <a:pPr lvl="1"/>
            <a:r>
              <a:rPr lang="en-US" dirty="0" smtClean="0"/>
              <a:t>Reduced short-term capital requirements</a:t>
            </a:r>
          </a:p>
          <a:p>
            <a:pPr lvl="1"/>
            <a:r>
              <a:rPr lang="en-US" dirty="0" smtClean="0"/>
              <a:t>Customer service rep savings</a:t>
            </a:r>
            <a:endParaRPr lang="en-US" dirty="0"/>
          </a:p>
          <a:p>
            <a:pPr lvl="1"/>
            <a:r>
              <a:rPr lang="en-US" dirty="0"/>
              <a:t>Disconnection is an effective collection </a:t>
            </a:r>
            <a:r>
              <a:rPr lang="en-US" dirty="0" smtClean="0"/>
              <a:t>tool</a:t>
            </a:r>
          </a:p>
          <a:p>
            <a:pPr lvl="1"/>
            <a:endParaRPr lang="en-US" dirty="0" smtClean="0"/>
          </a:p>
          <a:p>
            <a:endParaRPr lang="en-US" dirty="0"/>
          </a:p>
        </p:txBody>
      </p:sp>
      <p:sp>
        <p:nvSpPr>
          <p:cNvPr id="5" name="Footer Placeholder 4"/>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Tree>
    <p:extLst>
      <p:ext uri="{BB962C8B-B14F-4D97-AF65-F5344CB8AC3E}">
        <p14:creationId xmlns:p14="http://schemas.microsoft.com/office/powerpoint/2010/main" val="2375698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Consumer Advocate </a:t>
            </a:r>
            <a:r>
              <a:rPr lang="en-US" dirty="0"/>
              <a:t>C</a:t>
            </a:r>
            <a:r>
              <a:rPr lang="en-US" dirty="0" smtClean="0"/>
              <a:t>oncerns</a:t>
            </a:r>
            <a:endParaRPr lang="en-US" dirty="0"/>
          </a:p>
        </p:txBody>
      </p:sp>
      <p:sp>
        <p:nvSpPr>
          <p:cNvPr id="3" name="Slide Number Placeholder 2"/>
          <p:cNvSpPr>
            <a:spLocks noGrp="1"/>
          </p:cNvSpPr>
          <p:nvPr>
            <p:ph type="sldNum" sz="quarter" idx="12"/>
          </p:nvPr>
        </p:nvSpPr>
        <p:spPr/>
        <p:txBody>
          <a:bodyPr/>
          <a:lstStyle/>
          <a:p>
            <a:fld id="{A35FB88B-D769-4ED1-903B-2E4A65D71005}" type="slidenum">
              <a:rPr lang="en-US" smtClean="0"/>
              <a:t>9</a:t>
            </a:fld>
            <a:endParaRPr lang="en-US"/>
          </a:p>
        </p:txBody>
      </p:sp>
      <p:sp>
        <p:nvSpPr>
          <p:cNvPr id="4" name="Content Placeholder 3"/>
          <p:cNvSpPr>
            <a:spLocks noGrp="1"/>
          </p:cNvSpPr>
          <p:nvPr>
            <p:ph sz="quarter" idx="1"/>
          </p:nvPr>
        </p:nvSpPr>
        <p:spPr/>
        <p:txBody>
          <a:bodyPr>
            <a:normAutofit fontScale="70000" lnSpcReduction="20000"/>
          </a:bodyPr>
          <a:lstStyle/>
          <a:p>
            <a:r>
              <a:rPr lang="en-US" dirty="0" smtClean="0"/>
              <a:t>Punitive approach to addressing utility affordability problems</a:t>
            </a:r>
          </a:p>
          <a:p>
            <a:r>
              <a:rPr lang="en-US" dirty="0" smtClean="0"/>
              <a:t>Second-class service featuring degradation of consumer protection structure</a:t>
            </a:r>
          </a:p>
          <a:p>
            <a:r>
              <a:rPr lang="en-US" dirty="0" smtClean="0"/>
              <a:t>Preys upon low-income utility customers unable to afford deposits and ongoing service</a:t>
            </a:r>
          </a:p>
          <a:p>
            <a:r>
              <a:rPr lang="en-US" dirty="0" smtClean="0"/>
              <a:t>Higher rates for participants or cost shift to non-participants</a:t>
            </a:r>
          </a:p>
          <a:p>
            <a:pPr lvl="1"/>
            <a:r>
              <a:rPr lang="en-US" dirty="0" smtClean="0"/>
              <a:t>Compare to prepaid phone service</a:t>
            </a:r>
          </a:p>
          <a:p>
            <a:r>
              <a:rPr lang="en-US" dirty="0"/>
              <a:t>Hobson’s choice for </a:t>
            </a:r>
            <a:r>
              <a:rPr lang="en-US" dirty="0" smtClean="0"/>
              <a:t>financially struggling households</a:t>
            </a:r>
          </a:p>
          <a:p>
            <a:r>
              <a:rPr lang="en-US" dirty="0" smtClean="0"/>
              <a:t>Very high rates of service disconnection</a:t>
            </a:r>
          </a:p>
          <a:p>
            <a:r>
              <a:rPr lang="en-US" dirty="0" smtClean="0"/>
              <a:t>Health </a:t>
            </a:r>
            <a:r>
              <a:rPr lang="en-US" dirty="0"/>
              <a:t>and safety threat </a:t>
            </a:r>
            <a:r>
              <a:rPr lang="en-US" dirty="0" smtClean="0"/>
              <a:t>from insecure, </a:t>
            </a:r>
            <a:r>
              <a:rPr lang="en-US" dirty="0"/>
              <a:t>electronic </a:t>
            </a:r>
            <a:r>
              <a:rPr lang="en-US" dirty="0" smtClean="0"/>
              <a:t>notification of service disconnection</a:t>
            </a:r>
          </a:p>
          <a:p>
            <a:r>
              <a:rPr lang="en-US" dirty="0" smtClean="0"/>
              <a:t>Expense of frequent payment transaction fees </a:t>
            </a:r>
          </a:p>
          <a:p>
            <a:r>
              <a:rPr lang="en-US" dirty="0" smtClean="0"/>
              <a:t>Inconvenience of frequent payments</a:t>
            </a:r>
          </a:p>
          <a:p>
            <a:r>
              <a:rPr lang="en-US" dirty="0" smtClean="0"/>
              <a:t>Reduction or elimination of utility </a:t>
            </a:r>
            <a:r>
              <a:rPr lang="en-US" dirty="0"/>
              <a:t>incentives to negotiate effective, reasonable payment </a:t>
            </a:r>
            <a:r>
              <a:rPr lang="en-US" dirty="0" smtClean="0"/>
              <a:t>agreements</a:t>
            </a:r>
          </a:p>
          <a:p>
            <a:r>
              <a:rPr lang="en-US" dirty="0" smtClean="0"/>
              <a:t>Reduction or elimination of utility incentives </a:t>
            </a:r>
            <a:r>
              <a:rPr lang="en-US" dirty="0"/>
              <a:t>to implement effective bill payment assistance and arrearage management programs</a:t>
            </a:r>
            <a:endParaRPr lang="en-US" dirty="0" smtClean="0"/>
          </a:p>
        </p:txBody>
      </p:sp>
      <p:sp>
        <p:nvSpPr>
          <p:cNvPr id="5" name="Footer Placeholder 4"/>
          <p:cNvSpPr>
            <a:spLocks noGrp="1"/>
          </p:cNvSpPr>
          <p:nvPr>
            <p:ph type="ftr" sz="quarter" idx="11"/>
          </p:nvPr>
        </p:nvSpPr>
        <p:spPr>
          <a:xfrm>
            <a:off x="2898648" y="6356350"/>
            <a:ext cx="5788152" cy="365760"/>
          </a:xfrm>
        </p:spPr>
        <p:txBody>
          <a:bodyPr/>
          <a:lstStyle/>
          <a:p>
            <a:r>
              <a:rPr lang="en-US" dirty="0" smtClean="0"/>
              <a:t>John Howat – National Consumer Law Center - jhowat@nclc.org</a:t>
            </a:r>
            <a:endParaRPr lang="en-US" dirty="0"/>
          </a:p>
        </p:txBody>
      </p:sp>
    </p:spTree>
    <p:extLst>
      <p:ext uri="{BB962C8B-B14F-4D97-AF65-F5344CB8AC3E}">
        <p14:creationId xmlns:p14="http://schemas.microsoft.com/office/powerpoint/2010/main" val="28345647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tion1">
  <a:themeElements>
    <a:clrScheme name="Custom 1">
      <a:dk1>
        <a:sysClr val="windowText" lastClr="000000"/>
      </a:dk1>
      <a:lt1>
        <a:sysClr val="window" lastClr="FFFFFF"/>
      </a:lt1>
      <a:dk2>
        <a:srgbClr val="1F497D"/>
      </a:dk2>
      <a:lt2>
        <a:srgbClr val="EEECE1"/>
      </a:lt2>
      <a:accent1>
        <a:srgbClr val="0065A4"/>
      </a:accent1>
      <a:accent2>
        <a:srgbClr val="F4B642"/>
      </a:accent2>
      <a:accent3>
        <a:srgbClr val="4F81BD"/>
      </a:accent3>
      <a:accent4>
        <a:srgbClr val="F9DDA5"/>
      </a:accent4>
      <a:accent5>
        <a:srgbClr val="79C8E9"/>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Option1</Template>
  <TotalTime>981</TotalTime>
  <Words>1600</Words>
  <Application>Microsoft Office PowerPoint</Application>
  <PresentationFormat>On-screen Show (4:3)</PresentationFormat>
  <Paragraphs>207</Paragraphs>
  <Slides>19</Slides>
  <Notes>14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Option1</vt:lpstr>
      <vt:lpstr>Prepaid Electric Utility Service and Low-Income Households</vt:lpstr>
      <vt:lpstr>Prepaid Electricity Service Defined</vt:lpstr>
      <vt:lpstr>Evolution of Technology</vt:lpstr>
      <vt:lpstr>Technology (cont.)</vt:lpstr>
      <vt:lpstr>Prepaid Electric Service in the U.S.</vt:lpstr>
      <vt:lpstr>U.S. Experience (cont.)</vt:lpstr>
      <vt:lpstr>Salt River Project</vt:lpstr>
      <vt:lpstr>Stated Objectives and Benefits of Prepaid Service</vt:lpstr>
      <vt:lpstr>Consumer Advocate Concerns</vt:lpstr>
      <vt:lpstr>National Association of State Utility Consumer Advocates 2011 Resolution Urging States to Require Consumer Protections as a Condition for Approval of Prepaid Service</vt:lpstr>
      <vt:lpstr>Energy Efficiency Benefit?</vt:lpstr>
      <vt:lpstr>Essential Consumer Protections</vt:lpstr>
      <vt:lpstr>Iowa Utilities Board, In re Prepaid Meters</vt:lpstr>
      <vt:lpstr>The Notification Issue</vt:lpstr>
      <vt:lpstr>California Public Utilities Commission Rejection of SDG&amp;E Prepaid Service Proposal </vt:lpstr>
      <vt:lpstr>New York Public Service Commission Affirmation of the State’s “Last Knock Rule.”</vt:lpstr>
      <vt:lpstr>Some Recent Developments and Information</vt:lpstr>
      <vt:lpstr>Alternatives and Program Options that More Effectively Meet Policy Objectives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Howat</dc:creator>
  <cp:lastModifiedBy>Sarah</cp:lastModifiedBy>
  <cp:revision>96</cp:revision>
  <cp:lastPrinted>2015-06-24T15:15:27Z</cp:lastPrinted>
  <dcterms:created xsi:type="dcterms:W3CDTF">2012-10-19T02:36:56Z</dcterms:created>
  <dcterms:modified xsi:type="dcterms:W3CDTF">2016-11-03T16:05:11Z</dcterms:modified>
</cp:coreProperties>
</file>