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256" r:id="rId2"/>
    <p:sldId id="278" r:id="rId3"/>
    <p:sldId id="281" r:id="rId4"/>
    <p:sldId id="283" r:id="rId5"/>
    <p:sldId id="28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8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7"/>
  </p:normalViewPr>
  <p:slideViewPr>
    <p:cSldViewPr snapToGrid="0" snapToObjects="1">
      <p:cViewPr varScale="1">
        <p:scale>
          <a:sx n="93" d="100"/>
          <a:sy n="93" d="100"/>
        </p:scale>
        <p:origin x="369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B8CBE2-6F30-4157-94AA-F820CED84EBD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9BF8441-2E7F-4C3D-A9B3-19C648E32F4A}">
      <dgm:prSet phldrT="[Text]"/>
      <dgm:spPr/>
      <dgm:t>
        <a:bodyPr/>
        <a:lstStyle/>
        <a:p>
          <a:r>
            <a:rPr lang="en-US" dirty="0"/>
            <a:t>2019</a:t>
          </a:r>
        </a:p>
      </dgm:t>
    </dgm:pt>
    <dgm:pt modelId="{BF8E4D6F-B22D-44F5-A718-36C9632AD3A3}" type="parTrans" cxnId="{37410DA0-FD8A-4BED-95AE-DDD17A60C226}">
      <dgm:prSet/>
      <dgm:spPr/>
      <dgm:t>
        <a:bodyPr/>
        <a:lstStyle/>
        <a:p>
          <a:endParaRPr lang="en-US"/>
        </a:p>
      </dgm:t>
    </dgm:pt>
    <dgm:pt modelId="{4953342B-E283-42B9-BB34-BD15F954E692}" type="sibTrans" cxnId="{37410DA0-FD8A-4BED-95AE-DDD17A60C226}">
      <dgm:prSet/>
      <dgm:spPr/>
      <dgm:t>
        <a:bodyPr/>
        <a:lstStyle/>
        <a:p>
          <a:endParaRPr lang="en-US"/>
        </a:p>
      </dgm:t>
    </dgm:pt>
    <dgm:pt modelId="{87B227E9-78C3-4758-8061-E1A01E7DBE57}">
      <dgm:prSet phldrT="[Text]"/>
      <dgm:spPr/>
      <dgm:t>
        <a:bodyPr/>
        <a:lstStyle/>
        <a:p>
          <a:r>
            <a:rPr lang="en-US" dirty="0"/>
            <a:t>$3.65B Regular Appropriation</a:t>
          </a:r>
        </a:p>
      </dgm:t>
    </dgm:pt>
    <dgm:pt modelId="{1A558D90-24EE-4CDC-8462-BD9D961739F6}" type="parTrans" cxnId="{01A25789-6CB6-4917-946D-F2D16CA499F3}">
      <dgm:prSet/>
      <dgm:spPr/>
      <dgm:t>
        <a:bodyPr/>
        <a:lstStyle/>
        <a:p>
          <a:endParaRPr lang="en-US"/>
        </a:p>
      </dgm:t>
    </dgm:pt>
    <dgm:pt modelId="{9421F69B-011E-4ED8-B408-AC2EA6087658}" type="sibTrans" cxnId="{01A25789-6CB6-4917-946D-F2D16CA499F3}">
      <dgm:prSet/>
      <dgm:spPr/>
      <dgm:t>
        <a:bodyPr/>
        <a:lstStyle/>
        <a:p>
          <a:endParaRPr lang="en-US"/>
        </a:p>
      </dgm:t>
    </dgm:pt>
    <dgm:pt modelId="{99DCB638-BE02-4A0D-8C09-11E2A4676CBF}">
      <dgm:prSet phldrT="[Text]"/>
      <dgm:spPr/>
      <dgm:t>
        <a:bodyPr/>
        <a:lstStyle/>
        <a:p>
          <a:r>
            <a:rPr lang="en-US" dirty="0"/>
            <a:t>2020</a:t>
          </a:r>
        </a:p>
      </dgm:t>
    </dgm:pt>
    <dgm:pt modelId="{A08CF8B2-F10A-4B32-AED4-B40B8719162F}" type="parTrans" cxnId="{96F12826-FA27-4BF2-B6B3-4934F42B0318}">
      <dgm:prSet/>
      <dgm:spPr/>
      <dgm:t>
        <a:bodyPr/>
        <a:lstStyle/>
        <a:p>
          <a:endParaRPr lang="en-US"/>
        </a:p>
      </dgm:t>
    </dgm:pt>
    <dgm:pt modelId="{AEE79271-5067-442B-9CAD-2CACB8CD43BE}" type="sibTrans" cxnId="{96F12826-FA27-4BF2-B6B3-4934F42B0318}">
      <dgm:prSet/>
      <dgm:spPr/>
      <dgm:t>
        <a:bodyPr/>
        <a:lstStyle/>
        <a:p>
          <a:endParaRPr lang="en-US"/>
        </a:p>
      </dgm:t>
    </dgm:pt>
    <dgm:pt modelId="{5FABCB4B-E0F8-44F5-BDAE-C4C6905B6B47}">
      <dgm:prSet phldrT="[Text]"/>
      <dgm:spPr/>
      <dgm:t>
        <a:bodyPr/>
        <a:lstStyle/>
        <a:p>
          <a:r>
            <a:rPr lang="en-US" dirty="0"/>
            <a:t>$3.73B Regular Appropriation</a:t>
          </a:r>
        </a:p>
      </dgm:t>
    </dgm:pt>
    <dgm:pt modelId="{64EA53FF-6CE7-4334-B462-B6176882F52D}" type="parTrans" cxnId="{D4C0F7FA-F50E-4ED0-914F-7F99B20EF515}">
      <dgm:prSet/>
      <dgm:spPr/>
      <dgm:t>
        <a:bodyPr/>
        <a:lstStyle/>
        <a:p>
          <a:endParaRPr lang="en-US"/>
        </a:p>
      </dgm:t>
    </dgm:pt>
    <dgm:pt modelId="{331AC497-0332-408A-BC04-16741BA11421}" type="sibTrans" cxnId="{D4C0F7FA-F50E-4ED0-914F-7F99B20EF515}">
      <dgm:prSet/>
      <dgm:spPr/>
      <dgm:t>
        <a:bodyPr/>
        <a:lstStyle/>
        <a:p>
          <a:endParaRPr lang="en-US"/>
        </a:p>
      </dgm:t>
    </dgm:pt>
    <dgm:pt modelId="{326308E3-41D4-4456-AE58-674EDE2E5B47}">
      <dgm:prSet phldrT="[Text]"/>
      <dgm:spPr/>
      <dgm:t>
        <a:bodyPr/>
        <a:lstStyle/>
        <a:p>
          <a:r>
            <a:rPr lang="en-US" dirty="0"/>
            <a:t>2021</a:t>
          </a:r>
        </a:p>
      </dgm:t>
    </dgm:pt>
    <dgm:pt modelId="{B6B4C920-B896-4238-9259-AC360CD79CF4}" type="parTrans" cxnId="{A23647ED-23C9-462A-9C20-A0481631D231}">
      <dgm:prSet/>
      <dgm:spPr/>
      <dgm:t>
        <a:bodyPr/>
        <a:lstStyle/>
        <a:p>
          <a:endParaRPr lang="en-US"/>
        </a:p>
      </dgm:t>
    </dgm:pt>
    <dgm:pt modelId="{CEC55BCA-0404-4E28-A28F-9A7A4122FEBB}" type="sibTrans" cxnId="{A23647ED-23C9-462A-9C20-A0481631D231}">
      <dgm:prSet/>
      <dgm:spPr/>
      <dgm:t>
        <a:bodyPr/>
        <a:lstStyle/>
        <a:p>
          <a:endParaRPr lang="en-US"/>
        </a:p>
      </dgm:t>
    </dgm:pt>
    <dgm:pt modelId="{AEA35BAC-842B-444D-934A-1C007E9EEB23}">
      <dgm:prSet phldrT="[Text]"/>
      <dgm:spPr/>
      <dgm:t>
        <a:bodyPr/>
        <a:lstStyle/>
        <a:p>
          <a:r>
            <a:rPr lang="en-US" dirty="0"/>
            <a:t>2022</a:t>
          </a:r>
        </a:p>
      </dgm:t>
    </dgm:pt>
    <dgm:pt modelId="{3B5F437A-0B79-4764-8A86-F68EF6545E02}" type="parTrans" cxnId="{51071334-0C2C-4F5C-A571-A195AC4F0110}">
      <dgm:prSet/>
      <dgm:spPr/>
      <dgm:t>
        <a:bodyPr/>
        <a:lstStyle/>
        <a:p>
          <a:endParaRPr lang="en-US"/>
        </a:p>
      </dgm:t>
    </dgm:pt>
    <dgm:pt modelId="{243C21EB-A8A8-4088-B369-6E39D574152B}" type="sibTrans" cxnId="{51071334-0C2C-4F5C-A571-A195AC4F0110}">
      <dgm:prSet/>
      <dgm:spPr/>
      <dgm:t>
        <a:bodyPr/>
        <a:lstStyle/>
        <a:p>
          <a:endParaRPr lang="en-US"/>
        </a:p>
      </dgm:t>
    </dgm:pt>
    <dgm:pt modelId="{3D1C4F04-F752-440D-8FAC-AAFB5376070B}">
      <dgm:prSet phldrT="[Text]"/>
      <dgm:spPr/>
      <dgm:t>
        <a:bodyPr/>
        <a:lstStyle/>
        <a:p>
          <a:r>
            <a:rPr lang="en-US" dirty="0"/>
            <a:t>2023</a:t>
          </a:r>
        </a:p>
      </dgm:t>
    </dgm:pt>
    <dgm:pt modelId="{A98C3C33-19C2-456A-ABFF-274CCF2B03B2}" type="parTrans" cxnId="{08199FCB-6980-4221-BED0-24EFCE8D06CA}">
      <dgm:prSet/>
      <dgm:spPr/>
      <dgm:t>
        <a:bodyPr/>
        <a:lstStyle/>
        <a:p>
          <a:endParaRPr lang="en-US"/>
        </a:p>
      </dgm:t>
    </dgm:pt>
    <dgm:pt modelId="{258FD34D-00EF-4728-9A0A-D458A4C6B145}" type="sibTrans" cxnId="{08199FCB-6980-4221-BED0-24EFCE8D06CA}">
      <dgm:prSet/>
      <dgm:spPr/>
      <dgm:t>
        <a:bodyPr/>
        <a:lstStyle/>
        <a:p>
          <a:endParaRPr lang="en-US"/>
        </a:p>
      </dgm:t>
    </dgm:pt>
    <dgm:pt modelId="{B7C3291A-0AAD-4FE8-86AF-8237D8147A3F}">
      <dgm:prSet phldrT="[Text]"/>
      <dgm:spPr/>
      <dgm:t>
        <a:bodyPr/>
        <a:lstStyle/>
        <a:p>
          <a:r>
            <a:rPr lang="en-US" dirty="0"/>
            <a:t>$3.75B Regular Appropriation</a:t>
          </a:r>
        </a:p>
      </dgm:t>
    </dgm:pt>
    <dgm:pt modelId="{3D9130EA-4A42-4486-A9A9-EB6426E208A6}" type="parTrans" cxnId="{2F7DD7A1-4A28-4067-BA6F-F6874B2A2F08}">
      <dgm:prSet/>
      <dgm:spPr/>
      <dgm:t>
        <a:bodyPr/>
        <a:lstStyle/>
        <a:p>
          <a:endParaRPr lang="en-US"/>
        </a:p>
      </dgm:t>
    </dgm:pt>
    <dgm:pt modelId="{B9346AF4-1A56-45ED-923D-00D2DF6A33B7}" type="sibTrans" cxnId="{2F7DD7A1-4A28-4067-BA6F-F6874B2A2F08}">
      <dgm:prSet/>
      <dgm:spPr/>
      <dgm:t>
        <a:bodyPr/>
        <a:lstStyle/>
        <a:p>
          <a:endParaRPr lang="en-US"/>
        </a:p>
      </dgm:t>
    </dgm:pt>
    <dgm:pt modelId="{9681C264-F6ED-4588-B1B8-01065F55B089}">
      <dgm:prSet phldrT="[Text]"/>
      <dgm:spPr/>
      <dgm:t>
        <a:bodyPr/>
        <a:lstStyle/>
        <a:p>
          <a:r>
            <a:rPr lang="en-US" dirty="0"/>
            <a:t>$900M CARES Act (Released May 2020)</a:t>
          </a:r>
        </a:p>
      </dgm:t>
    </dgm:pt>
    <dgm:pt modelId="{B0F44739-B4A7-4472-A4A1-C1512DB438A9}" type="parTrans" cxnId="{13E315E4-5171-4CE9-B905-ED3AF0091A2E}">
      <dgm:prSet/>
      <dgm:spPr/>
      <dgm:t>
        <a:bodyPr/>
        <a:lstStyle/>
        <a:p>
          <a:endParaRPr lang="en-US"/>
        </a:p>
      </dgm:t>
    </dgm:pt>
    <dgm:pt modelId="{01803AA9-DEBF-4002-8427-9E981117C595}" type="sibTrans" cxnId="{13E315E4-5171-4CE9-B905-ED3AF0091A2E}">
      <dgm:prSet/>
      <dgm:spPr/>
      <dgm:t>
        <a:bodyPr/>
        <a:lstStyle/>
        <a:p>
          <a:endParaRPr lang="en-US"/>
        </a:p>
      </dgm:t>
    </dgm:pt>
    <dgm:pt modelId="{716A65FD-0854-4247-AEBE-1D37D14B07E5}">
      <dgm:prSet phldrT="[Text]"/>
      <dgm:spPr/>
      <dgm:t>
        <a:bodyPr/>
        <a:lstStyle/>
        <a:p>
          <a:r>
            <a:rPr lang="en-US" dirty="0"/>
            <a:t>$4.5B ARP Act (Released May 2021)</a:t>
          </a:r>
        </a:p>
      </dgm:t>
    </dgm:pt>
    <dgm:pt modelId="{67173C54-4839-422E-BE1D-AD225B3EF95A}" type="parTrans" cxnId="{DAA19911-A067-46C6-8FA7-D96AC822FB02}">
      <dgm:prSet/>
      <dgm:spPr/>
      <dgm:t>
        <a:bodyPr/>
        <a:lstStyle/>
        <a:p>
          <a:endParaRPr lang="en-US"/>
        </a:p>
      </dgm:t>
    </dgm:pt>
    <dgm:pt modelId="{67B90EDE-201F-44D3-B0F9-7DD32CBCCE65}" type="sibTrans" cxnId="{DAA19911-A067-46C6-8FA7-D96AC822FB02}">
      <dgm:prSet/>
      <dgm:spPr/>
      <dgm:t>
        <a:bodyPr/>
        <a:lstStyle/>
        <a:p>
          <a:endParaRPr lang="en-US"/>
        </a:p>
      </dgm:t>
    </dgm:pt>
    <dgm:pt modelId="{19FCC0DD-0D49-4AA3-B1AA-6AA1EEF0912A}">
      <dgm:prSet phldrT="[Text]"/>
      <dgm:spPr/>
      <dgm:t>
        <a:bodyPr/>
        <a:lstStyle/>
        <a:p>
          <a:r>
            <a:rPr lang="en-US" dirty="0"/>
            <a:t>$3.8B Regular Appropriation</a:t>
          </a:r>
        </a:p>
      </dgm:t>
    </dgm:pt>
    <dgm:pt modelId="{5B0ADA88-93DE-48AD-8D2D-795B6377E2C9}" type="parTrans" cxnId="{DD30DC21-1D75-464F-9775-B14F88565086}">
      <dgm:prSet/>
      <dgm:spPr/>
      <dgm:t>
        <a:bodyPr/>
        <a:lstStyle/>
        <a:p>
          <a:endParaRPr lang="en-US"/>
        </a:p>
      </dgm:t>
    </dgm:pt>
    <dgm:pt modelId="{45F8BAE4-1B15-4D4A-9E0E-ACF7F1EB6BF4}" type="sibTrans" cxnId="{DD30DC21-1D75-464F-9775-B14F88565086}">
      <dgm:prSet/>
      <dgm:spPr/>
      <dgm:t>
        <a:bodyPr/>
        <a:lstStyle/>
        <a:p>
          <a:endParaRPr lang="en-US"/>
        </a:p>
      </dgm:t>
    </dgm:pt>
    <dgm:pt modelId="{F5BAE802-52F1-4E88-911D-6555A433F882}">
      <dgm:prSet phldrT="[Text]"/>
      <dgm:spPr/>
      <dgm:t>
        <a:bodyPr/>
        <a:lstStyle/>
        <a:p>
          <a:r>
            <a:rPr lang="en-US" dirty="0"/>
            <a:t>Continued Availability of $4.5B ARP funds</a:t>
          </a:r>
        </a:p>
      </dgm:t>
    </dgm:pt>
    <dgm:pt modelId="{1684346D-453B-4292-9E9C-D6C83DB0F369}" type="parTrans" cxnId="{91C55A4B-C033-4436-8F99-F6AFF7D7B052}">
      <dgm:prSet/>
      <dgm:spPr/>
      <dgm:t>
        <a:bodyPr/>
        <a:lstStyle/>
        <a:p>
          <a:endParaRPr lang="en-US"/>
        </a:p>
      </dgm:t>
    </dgm:pt>
    <dgm:pt modelId="{4F27CE70-4A71-4687-8371-30CFA08950CB}" type="sibTrans" cxnId="{91C55A4B-C033-4436-8F99-F6AFF7D7B052}">
      <dgm:prSet/>
      <dgm:spPr/>
      <dgm:t>
        <a:bodyPr/>
        <a:lstStyle/>
        <a:p>
          <a:endParaRPr lang="en-US"/>
        </a:p>
      </dgm:t>
    </dgm:pt>
    <dgm:pt modelId="{AD7D61C8-3570-4776-B5B5-7EBCC4CAFB6B}">
      <dgm:prSet phldrT="[Text]"/>
      <dgm:spPr/>
      <dgm:t>
        <a:bodyPr/>
        <a:lstStyle/>
        <a:p>
          <a:r>
            <a:rPr lang="en-US" dirty="0"/>
            <a:t>$4B Regular Appropriation</a:t>
          </a:r>
        </a:p>
      </dgm:t>
    </dgm:pt>
    <dgm:pt modelId="{97265492-F981-44FB-8EDA-64470CEC9C6C}" type="parTrans" cxnId="{241813D7-2FAB-4555-BCE4-430BE62E1DA5}">
      <dgm:prSet/>
      <dgm:spPr/>
      <dgm:t>
        <a:bodyPr/>
        <a:lstStyle/>
        <a:p>
          <a:endParaRPr lang="en-US"/>
        </a:p>
      </dgm:t>
    </dgm:pt>
    <dgm:pt modelId="{C69A6DE2-1FA8-41BD-A53C-EF8818CEA1DD}" type="sibTrans" cxnId="{241813D7-2FAB-4555-BCE4-430BE62E1DA5}">
      <dgm:prSet/>
      <dgm:spPr/>
      <dgm:t>
        <a:bodyPr/>
        <a:lstStyle/>
        <a:p>
          <a:endParaRPr lang="en-US"/>
        </a:p>
      </dgm:t>
    </dgm:pt>
    <dgm:pt modelId="{23B55E44-467A-4F3C-9D23-FE0DEBC22880}">
      <dgm:prSet phldrT="[Text]"/>
      <dgm:spPr/>
      <dgm:t>
        <a:bodyPr/>
        <a:lstStyle/>
        <a:p>
          <a:r>
            <a:rPr lang="en-US" dirty="0"/>
            <a:t>$100M in IIJA Funds</a:t>
          </a:r>
        </a:p>
      </dgm:t>
    </dgm:pt>
    <dgm:pt modelId="{F3F94807-8ECC-499D-9399-F7FA30B22832}" type="parTrans" cxnId="{545D67A8-87DC-469C-90F3-5E3B38161EC9}">
      <dgm:prSet/>
      <dgm:spPr/>
      <dgm:t>
        <a:bodyPr/>
        <a:lstStyle/>
        <a:p>
          <a:endParaRPr lang="en-US"/>
        </a:p>
      </dgm:t>
    </dgm:pt>
    <dgm:pt modelId="{5CA8258A-8523-4D40-B7C3-867DA4C4865C}" type="sibTrans" cxnId="{545D67A8-87DC-469C-90F3-5E3B38161EC9}">
      <dgm:prSet/>
      <dgm:spPr/>
      <dgm:t>
        <a:bodyPr/>
        <a:lstStyle/>
        <a:p>
          <a:endParaRPr lang="en-US"/>
        </a:p>
      </dgm:t>
    </dgm:pt>
    <dgm:pt modelId="{142A5977-9382-410C-A986-C2DA1E7D4533}">
      <dgm:prSet phldrT="[Text]"/>
      <dgm:spPr/>
      <dgm:t>
        <a:bodyPr/>
        <a:lstStyle/>
        <a:p>
          <a:r>
            <a:rPr lang="en-US" dirty="0"/>
            <a:t>$2B Emergency Supplemental</a:t>
          </a:r>
        </a:p>
      </dgm:t>
    </dgm:pt>
    <dgm:pt modelId="{F01BEABF-CC0A-42AD-B125-29A76953DF50}" type="parTrans" cxnId="{5387B74E-10FE-406D-85FA-92256A146FCA}">
      <dgm:prSet/>
      <dgm:spPr/>
      <dgm:t>
        <a:bodyPr/>
        <a:lstStyle/>
        <a:p>
          <a:endParaRPr lang="en-US"/>
        </a:p>
      </dgm:t>
    </dgm:pt>
    <dgm:pt modelId="{F7DB99DE-9D5E-4742-91B7-F6061BE10C45}" type="sibTrans" cxnId="{5387B74E-10FE-406D-85FA-92256A146FCA}">
      <dgm:prSet/>
      <dgm:spPr/>
      <dgm:t>
        <a:bodyPr/>
        <a:lstStyle/>
        <a:p>
          <a:endParaRPr lang="en-US"/>
        </a:p>
      </dgm:t>
    </dgm:pt>
    <dgm:pt modelId="{13B95A8F-4DE3-4A15-B539-23014EF51FB6}">
      <dgm:prSet phldrT="[Text]"/>
      <dgm:spPr/>
      <dgm:t>
        <a:bodyPr/>
        <a:lstStyle/>
        <a:p>
          <a:r>
            <a:rPr lang="en-US" dirty="0"/>
            <a:t>$100M in IIJA Funds</a:t>
          </a:r>
        </a:p>
      </dgm:t>
    </dgm:pt>
    <dgm:pt modelId="{29D1F96E-47A8-4362-8A97-53472F73092E}" type="parTrans" cxnId="{CF69C205-CF1A-4F5C-B0A2-A51C550E1F34}">
      <dgm:prSet/>
      <dgm:spPr/>
      <dgm:t>
        <a:bodyPr/>
        <a:lstStyle/>
        <a:p>
          <a:endParaRPr lang="en-US"/>
        </a:p>
      </dgm:t>
    </dgm:pt>
    <dgm:pt modelId="{650485FA-ACB5-4F07-B243-D585DF263227}" type="sibTrans" cxnId="{CF69C205-CF1A-4F5C-B0A2-A51C550E1F34}">
      <dgm:prSet/>
      <dgm:spPr/>
      <dgm:t>
        <a:bodyPr/>
        <a:lstStyle/>
        <a:p>
          <a:endParaRPr lang="en-US"/>
        </a:p>
      </dgm:t>
    </dgm:pt>
    <dgm:pt modelId="{33F2E864-5653-45C1-9296-3B6DE330A84F}" type="pres">
      <dgm:prSet presAssocID="{4AB8CBE2-6F30-4157-94AA-F820CED84EBD}" presName="Name0" presStyleCnt="0">
        <dgm:presLayoutVars>
          <dgm:dir/>
          <dgm:animLvl val="lvl"/>
          <dgm:resizeHandles val="exact"/>
        </dgm:presLayoutVars>
      </dgm:prSet>
      <dgm:spPr/>
    </dgm:pt>
    <dgm:pt modelId="{92B8DFC9-5637-4255-B4E5-61457866FFF2}" type="pres">
      <dgm:prSet presAssocID="{F9BF8441-2E7F-4C3D-A9B3-19C648E32F4A}" presName="composite" presStyleCnt="0"/>
      <dgm:spPr/>
    </dgm:pt>
    <dgm:pt modelId="{FAA317C7-E446-445D-849F-E0E6F0CBF12A}" type="pres">
      <dgm:prSet presAssocID="{F9BF8441-2E7F-4C3D-A9B3-19C648E32F4A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E7E475A4-A690-4512-9C58-15B8D9A546B5}" type="pres">
      <dgm:prSet presAssocID="{F9BF8441-2E7F-4C3D-A9B3-19C648E32F4A}" presName="desTx" presStyleLbl="alignAccFollowNode1" presStyleIdx="0" presStyleCnt="5">
        <dgm:presLayoutVars>
          <dgm:bulletEnabled val="1"/>
        </dgm:presLayoutVars>
      </dgm:prSet>
      <dgm:spPr/>
    </dgm:pt>
    <dgm:pt modelId="{0B740D8E-AADF-4DF0-A0FD-1B98DBA504E4}" type="pres">
      <dgm:prSet presAssocID="{4953342B-E283-42B9-BB34-BD15F954E692}" presName="space" presStyleCnt="0"/>
      <dgm:spPr/>
    </dgm:pt>
    <dgm:pt modelId="{0711F131-6A7C-4973-B4B8-D38224EB2BB6}" type="pres">
      <dgm:prSet presAssocID="{99DCB638-BE02-4A0D-8C09-11E2A4676CBF}" presName="composite" presStyleCnt="0"/>
      <dgm:spPr/>
    </dgm:pt>
    <dgm:pt modelId="{D67E8E94-F9E9-4687-B5D9-4193CAE04642}" type="pres">
      <dgm:prSet presAssocID="{99DCB638-BE02-4A0D-8C09-11E2A4676CBF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A69D80E4-F84B-40E2-8E44-70A5AE729E02}" type="pres">
      <dgm:prSet presAssocID="{99DCB638-BE02-4A0D-8C09-11E2A4676CBF}" presName="desTx" presStyleLbl="alignAccFollowNode1" presStyleIdx="1" presStyleCnt="5" custLinFactNeighborY="486">
        <dgm:presLayoutVars>
          <dgm:bulletEnabled val="1"/>
        </dgm:presLayoutVars>
      </dgm:prSet>
      <dgm:spPr/>
    </dgm:pt>
    <dgm:pt modelId="{D8C233CE-DC88-4208-9894-6011E989ED93}" type="pres">
      <dgm:prSet presAssocID="{AEE79271-5067-442B-9CAD-2CACB8CD43BE}" presName="space" presStyleCnt="0"/>
      <dgm:spPr/>
    </dgm:pt>
    <dgm:pt modelId="{9CC5D1AF-A19E-4C88-8C87-9A6EC9FDF011}" type="pres">
      <dgm:prSet presAssocID="{326308E3-41D4-4456-AE58-674EDE2E5B47}" presName="composite" presStyleCnt="0"/>
      <dgm:spPr/>
    </dgm:pt>
    <dgm:pt modelId="{263E2E46-4395-40CF-9978-DF394B7293AC}" type="pres">
      <dgm:prSet presAssocID="{326308E3-41D4-4456-AE58-674EDE2E5B47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381D6FEB-FECE-4784-8433-375CA6790318}" type="pres">
      <dgm:prSet presAssocID="{326308E3-41D4-4456-AE58-674EDE2E5B47}" presName="desTx" presStyleLbl="alignAccFollowNode1" presStyleIdx="2" presStyleCnt="5">
        <dgm:presLayoutVars>
          <dgm:bulletEnabled val="1"/>
        </dgm:presLayoutVars>
      </dgm:prSet>
      <dgm:spPr/>
    </dgm:pt>
    <dgm:pt modelId="{B9AB083B-97CE-48EF-8AF4-023C820BFF41}" type="pres">
      <dgm:prSet presAssocID="{CEC55BCA-0404-4E28-A28F-9A7A4122FEBB}" presName="space" presStyleCnt="0"/>
      <dgm:spPr/>
    </dgm:pt>
    <dgm:pt modelId="{86799323-9B7C-4C34-B4F0-4D72DA80AD0D}" type="pres">
      <dgm:prSet presAssocID="{AEA35BAC-842B-444D-934A-1C007E9EEB23}" presName="composite" presStyleCnt="0"/>
      <dgm:spPr/>
    </dgm:pt>
    <dgm:pt modelId="{1F2BA89E-610E-472A-807D-D28E6930E888}" type="pres">
      <dgm:prSet presAssocID="{AEA35BAC-842B-444D-934A-1C007E9EEB23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12E49697-E902-404E-90B9-4E0FA3FCC6AE}" type="pres">
      <dgm:prSet presAssocID="{AEA35BAC-842B-444D-934A-1C007E9EEB23}" presName="desTx" presStyleLbl="alignAccFollowNode1" presStyleIdx="3" presStyleCnt="5">
        <dgm:presLayoutVars>
          <dgm:bulletEnabled val="1"/>
        </dgm:presLayoutVars>
      </dgm:prSet>
      <dgm:spPr/>
    </dgm:pt>
    <dgm:pt modelId="{64804994-706D-47AA-99F3-6E0C70E8597C}" type="pres">
      <dgm:prSet presAssocID="{243C21EB-A8A8-4088-B369-6E39D574152B}" presName="space" presStyleCnt="0"/>
      <dgm:spPr/>
    </dgm:pt>
    <dgm:pt modelId="{376623DE-E8CA-4A95-B904-A0A55A8B82CF}" type="pres">
      <dgm:prSet presAssocID="{3D1C4F04-F752-440D-8FAC-AAFB5376070B}" presName="composite" presStyleCnt="0"/>
      <dgm:spPr/>
    </dgm:pt>
    <dgm:pt modelId="{33DC6BED-71F2-4336-8896-E73609D1AD8E}" type="pres">
      <dgm:prSet presAssocID="{3D1C4F04-F752-440D-8FAC-AAFB5376070B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2AB035D3-ADB8-47AE-9BB1-DD36FF77EF55}" type="pres">
      <dgm:prSet presAssocID="{3D1C4F04-F752-440D-8FAC-AAFB5376070B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CF69C205-CF1A-4F5C-B0A2-A51C550E1F34}" srcId="{3D1C4F04-F752-440D-8FAC-AAFB5376070B}" destId="{13B95A8F-4DE3-4A15-B539-23014EF51FB6}" srcOrd="2" destOrd="0" parTransId="{29D1F96E-47A8-4362-8A97-53472F73092E}" sibTransId="{650485FA-ACB5-4F07-B243-D585DF263227}"/>
    <dgm:cxn modelId="{DAA19911-A067-46C6-8FA7-D96AC822FB02}" srcId="{326308E3-41D4-4456-AE58-674EDE2E5B47}" destId="{716A65FD-0854-4247-AEBE-1D37D14B07E5}" srcOrd="2" destOrd="0" parTransId="{67173C54-4839-422E-BE1D-AD225B3EF95A}" sibTransId="{67B90EDE-201F-44D3-B0F9-7DD32CBCCE65}"/>
    <dgm:cxn modelId="{DD30DC21-1D75-464F-9775-B14F88565086}" srcId="{AEA35BAC-842B-444D-934A-1C007E9EEB23}" destId="{19FCC0DD-0D49-4AA3-B1AA-6AA1EEF0912A}" srcOrd="0" destOrd="0" parTransId="{5B0ADA88-93DE-48AD-8D2D-795B6377E2C9}" sibTransId="{45F8BAE4-1B15-4D4A-9E0E-ACF7F1EB6BF4}"/>
    <dgm:cxn modelId="{96F12826-FA27-4BF2-B6B3-4934F42B0318}" srcId="{4AB8CBE2-6F30-4157-94AA-F820CED84EBD}" destId="{99DCB638-BE02-4A0D-8C09-11E2A4676CBF}" srcOrd="1" destOrd="0" parTransId="{A08CF8B2-F10A-4B32-AED4-B40B8719162F}" sibTransId="{AEE79271-5067-442B-9CAD-2CACB8CD43BE}"/>
    <dgm:cxn modelId="{40A7F627-6EE7-492A-AC1A-5F917399D7FD}" type="presOf" srcId="{19FCC0DD-0D49-4AA3-B1AA-6AA1EEF0912A}" destId="{12E49697-E902-404E-90B9-4E0FA3FCC6AE}" srcOrd="0" destOrd="0" presId="urn:microsoft.com/office/officeart/2005/8/layout/hList1"/>
    <dgm:cxn modelId="{AF03BE33-9BF5-45D8-BF42-FDADA8333AA2}" type="presOf" srcId="{23B55E44-467A-4F3C-9D23-FE0DEBC22880}" destId="{12E49697-E902-404E-90B9-4E0FA3FCC6AE}" srcOrd="0" destOrd="2" presId="urn:microsoft.com/office/officeart/2005/8/layout/hList1"/>
    <dgm:cxn modelId="{51071334-0C2C-4F5C-A571-A195AC4F0110}" srcId="{4AB8CBE2-6F30-4157-94AA-F820CED84EBD}" destId="{AEA35BAC-842B-444D-934A-1C007E9EEB23}" srcOrd="3" destOrd="0" parTransId="{3B5F437A-0B79-4764-8A86-F68EF6545E02}" sibTransId="{243C21EB-A8A8-4088-B369-6E39D574152B}"/>
    <dgm:cxn modelId="{40E93B3C-C579-457C-B858-C21D3344A484}" type="presOf" srcId="{87B227E9-78C3-4758-8061-E1A01E7DBE57}" destId="{E7E475A4-A690-4512-9C58-15B8D9A546B5}" srcOrd="0" destOrd="0" presId="urn:microsoft.com/office/officeart/2005/8/layout/hList1"/>
    <dgm:cxn modelId="{D1930744-CC1D-493C-9E37-A70E71C96648}" type="presOf" srcId="{716A65FD-0854-4247-AEBE-1D37D14B07E5}" destId="{381D6FEB-FECE-4784-8433-375CA6790318}" srcOrd="0" destOrd="2" presId="urn:microsoft.com/office/officeart/2005/8/layout/hList1"/>
    <dgm:cxn modelId="{A6209969-DD79-490D-B56F-1C53FC9012CD}" type="presOf" srcId="{4AB8CBE2-6F30-4157-94AA-F820CED84EBD}" destId="{33F2E864-5653-45C1-9296-3B6DE330A84F}" srcOrd="0" destOrd="0" presId="urn:microsoft.com/office/officeart/2005/8/layout/hList1"/>
    <dgm:cxn modelId="{91C55A4B-C033-4436-8F99-F6AFF7D7B052}" srcId="{AEA35BAC-842B-444D-934A-1C007E9EEB23}" destId="{F5BAE802-52F1-4E88-911D-6555A433F882}" srcOrd="1" destOrd="0" parTransId="{1684346D-453B-4292-9E9C-D6C83DB0F369}" sibTransId="{4F27CE70-4A71-4687-8371-30CFA08950CB}"/>
    <dgm:cxn modelId="{0EB7744C-D076-425D-918D-7E645586FBB4}" type="presOf" srcId="{AD7D61C8-3570-4776-B5B5-7EBCC4CAFB6B}" destId="{2AB035D3-ADB8-47AE-9BB1-DD36FF77EF55}" srcOrd="0" destOrd="0" presId="urn:microsoft.com/office/officeart/2005/8/layout/hList1"/>
    <dgm:cxn modelId="{5387B74E-10FE-406D-85FA-92256A146FCA}" srcId="{3D1C4F04-F752-440D-8FAC-AAFB5376070B}" destId="{142A5977-9382-410C-A986-C2DA1E7D4533}" srcOrd="1" destOrd="0" parTransId="{F01BEABF-CC0A-42AD-B125-29A76953DF50}" sibTransId="{F7DB99DE-9D5E-4742-91B7-F6061BE10C45}"/>
    <dgm:cxn modelId="{4A544D4F-16B6-49DC-B0DC-E08AC3BEA48A}" type="presOf" srcId="{F9BF8441-2E7F-4C3D-A9B3-19C648E32F4A}" destId="{FAA317C7-E446-445D-849F-E0E6F0CBF12A}" srcOrd="0" destOrd="0" presId="urn:microsoft.com/office/officeart/2005/8/layout/hList1"/>
    <dgm:cxn modelId="{D2E5CD71-23CD-45B2-8591-6EAECE6FD8DA}" type="presOf" srcId="{326308E3-41D4-4456-AE58-674EDE2E5B47}" destId="{263E2E46-4395-40CF-9978-DF394B7293AC}" srcOrd="0" destOrd="0" presId="urn:microsoft.com/office/officeart/2005/8/layout/hList1"/>
    <dgm:cxn modelId="{AF2F6D55-B0A8-44A9-A6AA-BE22B85C3028}" type="presOf" srcId="{142A5977-9382-410C-A986-C2DA1E7D4533}" destId="{2AB035D3-ADB8-47AE-9BB1-DD36FF77EF55}" srcOrd="0" destOrd="1" presId="urn:microsoft.com/office/officeart/2005/8/layout/hList1"/>
    <dgm:cxn modelId="{DF12A675-9B1D-4E60-B547-D62627DF1FB1}" type="presOf" srcId="{F5BAE802-52F1-4E88-911D-6555A433F882}" destId="{12E49697-E902-404E-90B9-4E0FA3FCC6AE}" srcOrd="0" destOrd="1" presId="urn:microsoft.com/office/officeart/2005/8/layout/hList1"/>
    <dgm:cxn modelId="{8F2D5C58-98C3-49DB-9C08-EF3C536F5B8E}" type="presOf" srcId="{3D1C4F04-F752-440D-8FAC-AAFB5376070B}" destId="{33DC6BED-71F2-4336-8896-E73609D1AD8E}" srcOrd="0" destOrd="0" presId="urn:microsoft.com/office/officeart/2005/8/layout/hList1"/>
    <dgm:cxn modelId="{E41E6258-547D-4A05-AE67-A15D73378994}" type="presOf" srcId="{13B95A8F-4DE3-4A15-B539-23014EF51FB6}" destId="{2AB035D3-ADB8-47AE-9BB1-DD36FF77EF55}" srcOrd="0" destOrd="2" presId="urn:microsoft.com/office/officeart/2005/8/layout/hList1"/>
    <dgm:cxn modelId="{59B3E67D-1729-4751-9807-7E1194FB8E17}" type="presOf" srcId="{9681C264-F6ED-4588-B1B8-01065F55B089}" destId="{381D6FEB-FECE-4784-8433-375CA6790318}" srcOrd="0" destOrd="1" presId="urn:microsoft.com/office/officeart/2005/8/layout/hList1"/>
    <dgm:cxn modelId="{4E7DF67F-61D1-4F1F-B28A-BF59184BB5B4}" type="presOf" srcId="{AEA35BAC-842B-444D-934A-1C007E9EEB23}" destId="{1F2BA89E-610E-472A-807D-D28E6930E888}" srcOrd="0" destOrd="0" presId="urn:microsoft.com/office/officeart/2005/8/layout/hList1"/>
    <dgm:cxn modelId="{01A25789-6CB6-4917-946D-F2D16CA499F3}" srcId="{F9BF8441-2E7F-4C3D-A9B3-19C648E32F4A}" destId="{87B227E9-78C3-4758-8061-E1A01E7DBE57}" srcOrd="0" destOrd="0" parTransId="{1A558D90-24EE-4CDC-8462-BD9D961739F6}" sibTransId="{9421F69B-011E-4ED8-B408-AC2EA6087658}"/>
    <dgm:cxn modelId="{BBD7CE97-5315-4279-A03A-E9E7618824B7}" type="presOf" srcId="{99DCB638-BE02-4A0D-8C09-11E2A4676CBF}" destId="{D67E8E94-F9E9-4687-B5D9-4193CAE04642}" srcOrd="0" destOrd="0" presId="urn:microsoft.com/office/officeart/2005/8/layout/hList1"/>
    <dgm:cxn modelId="{37410DA0-FD8A-4BED-95AE-DDD17A60C226}" srcId="{4AB8CBE2-6F30-4157-94AA-F820CED84EBD}" destId="{F9BF8441-2E7F-4C3D-A9B3-19C648E32F4A}" srcOrd="0" destOrd="0" parTransId="{BF8E4D6F-B22D-44F5-A718-36C9632AD3A3}" sibTransId="{4953342B-E283-42B9-BB34-BD15F954E692}"/>
    <dgm:cxn modelId="{2F7DD7A1-4A28-4067-BA6F-F6874B2A2F08}" srcId="{326308E3-41D4-4456-AE58-674EDE2E5B47}" destId="{B7C3291A-0AAD-4FE8-86AF-8237D8147A3F}" srcOrd="0" destOrd="0" parTransId="{3D9130EA-4A42-4486-A9A9-EB6426E208A6}" sibTransId="{B9346AF4-1A56-45ED-923D-00D2DF6A33B7}"/>
    <dgm:cxn modelId="{545D67A8-87DC-469C-90F3-5E3B38161EC9}" srcId="{AEA35BAC-842B-444D-934A-1C007E9EEB23}" destId="{23B55E44-467A-4F3C-9D23-FE0DEBC22880}" srcOrd="2" destOrd="0" parTransId="{F3F94807-8ECC-499D-9399-F7FA30B22832}" sibTransId="{5CA8258A-8523-4D40-B7C3-867DA4C4865C}"/>
    <dgm:cxn modelId="{08199FCB-6980-4221-BED0-24EFCE8D06CA}" srcId="{4AB8CBE2-6F30-4157-94AA-F820CED84EBD}" destId="{3D1C4F04-F752-440D-8FAC-AAFB5376070B}" srcOrd="4" destOrd="0" parTransId="{A98C3C33-19C2-456A-ABFF-274CCF2B03B2}" sibTransId="{258FD34D-00EF-4728-9A0A-D458A4C6B145}"/>
    <dgm:cxn modelId="{C50F87D6-9C01-4F8B-8D95-65A35373B10F}" type="presOf" srcId="{5FABCB4B-E0F8-44F5-BDAE-C4C6905B6B47}" destId="{A69D80E4-F84B-40E2-8E44-70A5AE729E02}" srcOrd="0" destOrd="0" presId="urn:microsoft.com/office/officeart/2005/8/layout/hList1"/>
    <dgm:cxn modelId="{241813D7-2FAB-4555-BCE4-430BE62E1DA5}" srcId="{3D1C4F04-F752-440D-8FAC-AAFB5376070B}" destId="{AD7D61C8-3570-4776-B5B5-7EBCC4CAFB6B}" srcOrd="0" destOrd="0" parTransId="{97265492-F981-44FB-8EDA-64470CEC9C6C}" sibTransId="{C69A6DE2-1FA8-41BD-A53C-EF8818CEA1DD}"/>
    <dgm:cxn modelId="{13E315E4-5171-4CE9-B905-ED3AF0091A2E}" srcId="{326308E3-41D4-4456-AE58-674EDE2E5B47}" destId="{9681C264-F6ED-4588-B1B8-01065F55B089}" srcOrd="1" destOrd="0" parTransId="{B0F44739-B4A7-4472-A4A1-C1512DB438A9}" sibTransId="{01803AA9-DEBF-4002-8427-9E981117C595}"/>
    <dgm:cxn modelId="{A23647ED-23C9-462A-9C20-A0481631D231}" srcId="{4AB8CBE2-6F30-4157-94AA-F820CED84EBD}" destId="{326308E3-41D4-4456-AE58-674EDE2E5B47}" srcOrd="2" destOrd="0" parTransId="{B6B4C920-B896-4238-9259-AC360CD79CF4}" sibTransId="{CEC55BCA-0404-4E28-A28F-9A7A4122FEBB}"/>
    <dgm:cxn modelId="{28451FEF-1C5B-4C04-9994-AD8AE9ACE90B}" type="presOf" srcId="{B7C3291A-0AAD-4FE8-86AF-8237D8147A3F}" destId="{381D6FEB-FECE-4784-8433-375CA6790318}" srcOrd="0" destOrd="0" presId="urn:microsoft.com/office/officeart/2005/8/layout/hList1"/>
    <dgm:cxn modelId="{D4C0F7FA-F50E-4ED0-914F-7F99B20EF515}" srcId="{99DCB638-BE02-4A0D-8C09-11E2A4676CBF}" destId="{5FABCB4B-E0F8-44F5-BDAE-C4C6905B6B47}" srcOrd="0" destOrd="0" parTransId="{64EA53FF-6CE7-4334-B462-B6176882F52D}" sibTransId="{331AC497-0332-408A-BC04-16741BA11421}"/>
    <dgm:cxn modelId="{489BEDD1-BF10-476B-B5F0-0A8116BF41D1}" type="presParOf" srcId="{33F2E864-5653-45C1-9296-3B6DE330A84F}" destId="{92B8DFC9-5637-4255-B4E5-61457866FFF2}" srcOrd="0" destOrd="0" presId="urn:microsoft.com/office/officeart/2005/8/layout/hList1"/>
    <dgm:cxn modelId="{9A442460-83F9-4878-8DC9-4127125FBB28}" type="presParOf" srcId="{92B8DFC9-5637-4255-B4E5-61457866FFF2}" destId="{FAA317C7-E446-445D-849F-E0E6F0CBF12A}" srcOrd="0" destOrd="0" presId="urn:microsoft.com/office/officeart/2005/8/layout/hList1"/>
    <dgm:cxn modelId="{D51B80EE-7F73-4427-8859-89BE59E3C094}" type="presParOf" srcId="{92B8DFC9-5637-4255-B4E5-61457866FFF2}" destId="{E7E475A4-A690-4512-9C58-15B8D9A546B5}" srcOrd="1" destOrd="0" presId="urn:microsoft.com/office/officeart/2005/8/layout/hList1"/>
    <dgm:cxn modelId="{C96677D0-6132-42B2-A8C1-7DFD5FB01177}" type="presParOf" srcId="{33F2E864-5653-45C1-9296-3B6DE330A84F}" destId="{0B740D8E-AADF-4DF0-A0FD-1B98DBA504E4}" srcOrd="1" destOrd="0" presId="urn:microsoft.com/office/officeart/2005/8/layout/hList1"/>
    <dgm:cxn modelId="{77DB6470-1326-433D-B5AC-F8FFD81751D6}" type="presParOf" srcId="{33F2E864-5653-45C1-9296-3B6DE330A84F}" destId="{0711F131-6A7C-4973-B4B8-D38224EB2BB6}" srcOrd="2" destOrd="0" presId="urn:microsoft.com/office/officeart/2005/8/layout/hList1"/>
    <dgm:cxn modelId="{D555A3A3-3D66-4E2F-A5FD-C78C78DB3275}" type="presParOf" srcId="{0711F131-6A7C-4973-B4B8-D38224EB2BB6}" destId="{D67E8E94-F9E9-4687-B5D9-4193CAE04642}" srcOrd="0" destOrd="0" presId="urn:microsoft.com/office/officeart/2005/8/layout/hList1"/>
    <dgm:cxn modelId="{EA8BF4CC-C9B5-4622-81E0-39D31C0D324B}" type="presParOf" srcId="{0711F131-6A7C-4973-B4B8-D38224EB2BB6}" destId="{A69D80E4-F84B-40E2-8E44-70A5AE729E02}" srcOrd="1" destOrd="0" presId="urn:microsoft.com/office/officeart/2005/8/layout/hList1"/>
    <dgm:cxn modelId="{67D5B87D-F180-4153-A432-84D4C41D32A1}" type="presParOf" srcId="{33F2E864-5653-45C1-9296-3B6DE330A84F}" destId="{D8C233CE-DC88-4208-9894-6011E989ED93}" srcOrd="3" destOrd="0" presId="urn:microsoft.com/office/officeart/2005/8/layout/hList1"/>
    <dgm:cxn modelId="{5C1FF597-6116-47A0-9D56-2D87E366F196}" type="presParOf" srcId="{33F2E864-5653-45C1-9296-3B6DE330A84F}" destId="{9CC5D1AF-A19E-4C88-8C87-9A6EC9FDF011}" srcOrd="4" destOrd="0" presId="urn:microsoft.com/office/officeart/2005/8/layout/hList1"/>
    <dgm:cxn modelId="{3EA1DB72-338A-4369-936D-CFA3AEAA641C}" type="presParOf" srcId="{9CC5D1AF-A19E-4C88-8C87-9A6EC9FDF011}" destId="{263E2E46-4395-40CF-9978-DF394B7293AC}" srcOrd="0" destOrd="0" presId="urn:microsoft.com/office/officeart/2005/8/layout/hList1"/>
    <dgm:cxn modelId="{C528FD1E-BC25-4ECA-897B-476654AB9552}" type="presParOf" srcId="{9CC5D1AF-A19E-4C88-8C87-9A6EC9FDF011}" destId="{381D6FEB-FECE-4784-8433-375CA6790318}" srcOrd="1" destOrd="0" presId="urn:microsoft.com/office/officeart/2005/8/layout/hList1"/>
    <dgm:cxn modelId="{0F1EC387-433C-4B8C-AF7B-75C4A66121CD}" type="presParOf" srcId="{33F2E864-5653-45C1-9296-3B6DE330A84F}" destId="{B9AB083B-97CE-48EF-8AF4-023C820BFF41}" srcOrd="5" destOrd="0" presId="urn:microsoft.com/office/officeart/2005/8/layout/hList1"/>
    <dgm:cxn modelId="{8A981406-70E2-4F4F-8996-AA4CE7AF1B94}" type="presParOf" srcId="{33F2E864-5653-45C1-9296-3B6DE330A84F}" destId="{86799323-9B7C-4C34-B4F0-4D72DA80AD0D}" srcOrd="6" destOrd="0" presId="urn:microsoft.com/office/officeart/2005/8/layout/hList1"/>
    <dgm:cxn modelId="{F05CA961-0306-4203-8D20-27A6596D5DA0}" type="presParOf" srcId="{86799323-9B7C-4C34-B4F0-4D72DA80AD0D}" destId="{1F2BA89E-610E-472A-807D-D28E6930E888}" srcOrd="0" destOrd="0" presId="urn:microsoft.com/office/officeart/2005/8/layout/hList1"/>
    <dgm:cxn modelId="{66566759-49CD-46D4-9FE7-7F4EB79431AB}" type="presParOf" srcId="{86799323-9B7C-4C34-B4F0-4D72DA80AD0D}" destId="{12E49697-E902-404E-90B9-4E0FA3FCC6AE}" srcOrd="1" destOrd="0" presId="urn:microsoft.com/office/officeart/2005/8/layout/hList1"/>
    <dgm:cxn modelId="{4A82A031-EB97-4DBC-A741-F69019AACC94}" type="presParOf" srcId="{33F2E864-5653-45C1-9296-3B6DE330A84F}" destId="{64804994-706D-47AA-99F3-6E0C70E8597C}" srcOrd="7" destOrd="0" presId="urn:microsoft.com/office/officeart/2005/8/layout/hList1"/>
    <dgm:cxn modelId="{08CA6511-DD46-441D-B401-C0A6F069EE67}" type="presParOf" srcId="{33F2E864-5653-45C1-9296-3B6DE330A84F}" destId="{376623DE-E8CA-4A95-B904-A0A55A8B82CF}" srcOrd="8" destOrd="0" presId="urn:microsoft.com/office/officeart/2005/8/layout/hList1"/>
    <dgm:cxn modelId="{2503AE3C-2DC0-4B0C-97B4-347FF2A0C32C}" type="presParOf" srcId="{376623DE-E8CA-4A95-B904-A0A55A8B82CF}" destId="{33DC6BED-71F2-4336-8896-E73609D1AD8E}" srcOrd="0" destOrd="0" presId="urn:microsoft.com/office/officeart/2005/8/layout/hList1"/>
    <dgm:cxn modelId="{CA36DD30-DA43-45E1-A2B9-DBD53C5C1CB8}" type="presParOf" srcId="{376623DE-E8CA-4A95-B904-A0A55A8B82CF}" destId="{2AB035D3-ADB8-47AE-9BB1-DD36FF77EF5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317C7-E446-445D-849F-E0E6F0CBF12A}">
      <dsp:nvSpPr>
        <dsp:cNvPr id="0" name=""/>
        <dsp:cNvSpPr/>
      </dsp:nvSpPr>
      <dsp:spPr>
        <a:xfrm>
          <a:off x="5601" y="552955"/>
          <a:ext cx="2147365" cy="6336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2019</a:t>
          </a:r>
        </a:p>
      </dsp:txBody>
      <dsp:txXfrm>
        <a:off x="5601" y="552955"/>
        <a:ext cx="2147365" cy="633600"/>
      </dsp:txXfrm>
    </dsp:sp>
    <dsp:sp modelId="{E7E475A4-A690-4512-9C58-15B8D9A546B5}">
      <dsp:nvSpPr>
        <dsp:cNvPr id="0" name=""/>
        <dsp:cNvSpPr/>
      </dsp:nvSpPr>
      <dsp:spPr>
        <a:xfrm>
          <a:off x="5601" y="1186555"/>
          <a:ext cx="2147365" cy="317236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$3.65B Regular Appropriation</a:t>
          </a:r>
        </a:p>
      </dsp:txBody>
      <dsp:txXfrm>
        <a:off x="5601" y="1186555"/>
        <a:ext cx="2147365" cy="3172362"/>
      </dsp:txXfrm>
    </dsp:sp>
    <dsp:sp modelId="{D67E8E94-F9E9-4687-B5D9-4193CAE04642}">
      <dsp:nvSpPr>
        <dsp:cNvPr id="0" name=""/>
        <dsp:cNvSpPr/>
      </dsp:nvSpPr>
      <dsp:spPr>
        <a:xfrm>
          <a:off x="2453598" y="552955"/>
          <a:ext cx="2147365" cy="633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2020</a:t>
          </a:r>
        </a:p>
      </dsp:txBody>
      <dsp:txXfrm>
        <a:off x="2453598" y="552955"/>
        <a:ext cx="2147365" cy="633600"/>
      </dsp:txXfrm>
    </dsp:sp>
    <dsp:sp modelId="{A69D80E4-F84B-40E2-8E44-70A5AE729E02}">
      <dsp:nvSpPr>
        <dsp:cNvPr id="0" name=""/>
        <dsp:cNvSpPr/>
      </dsp:nvSpPr>
      <dsp:spPr>
        <a:xfrm>
          <a:off x="2453598" y="1201973"/>
          <a:ext cx="2147365" cy="317236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$3.73B Regular Appropriation</a:t>
          </a:r>
        </a:p>
      </dsp:txBody>
      <dsp:txXfrm>
        <a:off x="2453598" y="1201973"/>
        <a:ext cx="2147365" cy="3172362"/>
      </dsp:txXfrm>
    </dsp:sp>
    <dsp:sp modelId="{263E2E46-4395-40CF-9978-DF394B7293AC}">
      <dsp:nvSpPr>
        <dsp:cNvPr id="0" name=""/>
        <dsp:cNvSpPr/>
      </dsp:nvSpPr>
      <dsp:spPr>
        <a:xfrm>
          <a:off x="4901594" y="552955"/>
          <a:ext cx="2147365" cy="6336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2021</a:t>
          </a:r>
        </a:p>
      </dsp:txBody>
      <dsp:txXfrm>
        <a:off x="4901594" y="552955"/>
        <a:ext cx="2147365" cy="633600"/>
      </dsp:txXfrm>
    </dsp:sp>
    <dsp:sp modelId="{381D6FEB-FECE-4784-8433-375CA6790318}">
      <dsp:nvSpPr>
        <dsp:cNvPr id="0" name=""/>
        <dsp:cNvSpPr/>
      </dsp:nvSpPr>
      <dsp:spPr>
        <a:xfrm>
          <a:off x="4901594" y="1186555"/>
          <a:ext cx="2147365" cy="317236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$3.75B Regular Appropriation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$900M CARES Act (Released May 2020)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$4.5B ARP Act (Released May 2021)</a:t>
          </a:r>
        </a:p>
      </dsp:txBody>
      <dsp:txXfrm>
        <a:off x="4901594" y="1186555"/>
        <a:ext cx="2147365" cy="3172362"/>
      </dsp:txXfrm>
    </dsp:sp>
    <dsp:sp modelId="{1F2BA89E-610E-472A-807D-D28E6930E888}">
      <dsp:nvSpPr>
        <dsp:cNvPr id="0" name=""/>
        <dsp:cNvSpPr/>
      </dsp:nvSpPr>
      <dsp:spPr>
        <a:xfrm>
          <a:off x="7349591" y="552955"/>
          <a:ext cx="2147365" cy="6336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2022</a:t>
          </a:r>
        </a:p>
      </dsp:txBody>
      <dsp:txXfrm>
        <a:off x="7349591" y="552955"/>
        <a:ext cx="2147365" cy="633600"/>
      </dsp:txXfrm>
    </dsp:sp>
    <dsp:sp modelId="{12E49697-E902-404E-90B9-4E0FA3FCC6AE}">
      <dsp:nvSpPr>
        <dsp:cNvPr id="0" name=""/>
        <dsp:cNvSpPr/>
      </dsp:nvSpPr>
      <dsp:spPr>
        <a:xfrm>
          <a:off x="7349591" y="1186555"/>
          <a:ext cx="2147365" cy="317236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$3.8B Regular Appropriation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Continued Availability of $4.5B ARP funds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$100M in IIJA Funds</a:t>
          </a:r>
        </a:p>
      </dsp:txBody>
      <dsp:txXfrm>
        <a:off x="7349591" y="1186555"/>
        <a:ext cx="2147365" cy="3172362"/>
      </dsp:txXfrm>
    </dsp:sp>
    <dsp:sp modelId="{33DC6BED-71F2-4336-8896-E73609D1AD8E}">
      <dsp:nvSpPr>
        <dsp:cNvPr id="0" name=""/>
        <dsp:cNvSpPr/>
      </dsp:nvSpPr>
      <dsp:spPr>
        <a:xfrm>
          <a:off x="9797587" y="552955"/>
          <a:ext cx="2147365" cy="6336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2023</a:t>
          </a:r>
        </a:p>
      </dsp:txBody>
      <dsp:txXfrm>
        <a:off x="9797587" y="552955"/>
        <a:ext cx="2147365" cy="633600"/>
      </dsp:txXfrm>
    </dsp:sp>
    <dsp:sp modelId="{2AB035D3-ADB8-47AE-9BB1-DD36FF77EF55}">
      <dsp:nvSpPr>
        <dsp:cNvPr id="0" name=""/>
        <dsp:cNvSpPr/>
      </dsp:nvSpPr>
      <dsp:spPr>
        <a:xfrm>
          <a:off x="9797587" y="1186555"/>
          <a:ext cx="2147365" cy="3172362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$4B Regular Appropriation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$2B Emergency Supplemental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$100M in IIJA Funds</a:t>
          </a:r>
        </a:p>
      </dsp:txBody>
      <dsp:txXfrm>
        <a:off x="9797587" y="1186555"/>
        <a:ext cx="2147365" cy="31723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495C9-0C86-074F-A407-A9D776A1930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DB7BA-0DA5-D149-96A5-C503BE71D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1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826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8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5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3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60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9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0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02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4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83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8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2D4F1D0-2C95-B848-8000-28D7A24D1D48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E0B03D0-2F6E-5E44-B600-AE24D727EC8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411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wolfe@neada.or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lovejoy@neada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02D9F-F146-4A4D-A09A-60E430AB7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833" y="1588626"/>
            <a:ext cx="10822329" cy="2387600"/>
          </a:xfrm>
        </p:spPr>
        <p:txBody>
          <a:bodyPr>
            <a:normAutofit/>
          </a:bodyPr>
          <a:lstStyle/>
          <a:p>
            <a:r>
              <a:rPr lang="en-US" sz="4800" b="1" dirty="0"/>
              <a:t>Federal Budget &amp; LIHEAP Funding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59DE30-BD52-C34C-930C-4B540DC55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389119"/>
            <a:ext cx="9144000" cy="1513205"/>
          </a:xfrm>
        </p:spPr>
        <p:txBody>
          <a:bodyPr/>
          <a:lstStyle/>
          <a:p>
            <a:r>
              <a:rPr lang="en-US" b="1" dirty="0"/>
              <a:t>March 14, 2024</a:t>
            </a:r>
            <a:r>
              <a:rPr lang="en-US" dirty="0">
                <a:effectLst/>
              </a:rPr>
              <a:t> </a:t>
            </a:r>
          </a:p>
          <a:p>
            <a:r>
              <a:rPr lang="en-US" b="1" dirty="0"/>
              <a:t>National Energy Assistance Directors Association</a:t>
            </a:r>
          </a:p>
          <a:p>
            <a:endParaRPr lang="en-US" b="1" dirty="0"/>
          </a:p>
        </p:txBody>
      </p:sp>
      <p:pic>
        <p:nvPicPr>
          <p:cNvPr id="6" name="Picture 5" descr="A blue letter with white text&#10;&#10;Description automatically generated">
            <a:extLst>
              <a:ext uri="{FF2B5EF4-FFF2-40B4-BE49-F238E27FC236}">
                <a16:creationId xmlns:a16="http://schemas.microsoft.com/office/drawing/2014/main" id="{BE674FE8-12B1-D710-4E73-3F067532A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221" y="955676"/>
            <a:ext cx="7083552" cy="159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426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3B753D5-D60F-96DD-E8AF-A9F9C9B460FC}"/>
              </a:ext>
            </a:extLst>
          </p:cNvPr>
          <p:cNvSpPr/>
          <p:nvPr/>
        </p:nvSpPr>
        <p:spPr>
          <a:xfrm>
            <a:off x="0" y="626542"/>
            <a:ext cx="9965933" cy="75468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8D7F63-F043-A9A3-687C-5963DB330519}"/>
              </a:ext>
            </a:extLst>
          </p:cNvPr>
          <p:cNvSpPr txBox="1"/>
          <p:nvPr/>
        </p:nvSpPr>
        <p:spPr>
          <a:xfrm>
            <a:off x="101032" y="608745"/>
            <a:ext cx="88991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+mj-lt"/>
              </a:rPr>
              <a:t>LIHEAP Funding Recent History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AC619BF-AEDA-AACD-2C16-0463D61779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8426523"/>
              </p:ext>
            </p:extLst>
          </p:nvPr>
        </p:nvGraphicFramePr>
        <p:xfrm>
          <a:off x="101032" y="1267556"/>
          <a:ext cx="11950555" cy="4911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2663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3B753D5-D60F-96DD-E8AF-A9F9C9B460FC}"/>
              </a:ext>
            </a:extLst>
          </p:cNvPr>
          <p:cNvSpPr/>
          <p:nvPr/>
        </p:nvSpPr>
        <p:spPr>
          <a:xfrm>
            <a:off x="0" y="626542"/>
            <a:ext cx="9965933" cy="75468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8D7F63-F043-A9A3-687C-5963DB330519}"/>
              </a:ext>
            </a:extLst>
          </p:cNvPr>
          <p:cNvSpPr txBox="1"/>
          <p:nvPr/>
        </p:nvSpPr>
        <p:spPr>
          <a:xfrm>
            <a:off x="101032" y="608745"/>
            <a:ext cx="88991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+mj-lt"/>
              </a:rPr>
              <a:t>Fiscal Year 2024 LIHEAP Funding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C1A95D-7CFB-2421-BE19-03C53C4417C9}"/>
              </a:ext>
            </a:extLst>
          </p:cNvPr>
          <p:cNvSpPr txBox="1"/>
          <p:nvPr/>
        </p:nvSpPr>
        <p:spPr>
          <a:xfrm>
            <a:off x="591378" y="1644927"/>
            <a:ext cx="107690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Released Funds: $3.7 Billion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90% of the previous year’s base funding level of $4 Billion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$100 million from IIJA ($500 million spread over FY 22-26)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Advance funding despite the lack of a full year appropriation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Released in October 2023</a:t>
            </a:r>
          </a:p>
          <a:p>
            <a:pPr lvl="1"/>
            <a:endParaRPr lang="en-US" dirty="0"/>
          </a:p>
          <a:p>
            <a:pPr marL="0" lvl="1"/>
            <a:r>
              <a:rPr lang="en-US" b="1" dirty="0"/>
              <a:t>Pending Funds: Approx. $300 Million</a:t>
            </a:r>
            <a:endParaRPr lang="en-US" dirty="0"/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Requires Congress to Pass Final FY 2024 Budget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Anticipated passage: March 22, 2024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Anticipated release: Mid-April, 2024</a:t>
            </a:r>
          </a:p>
          <a:p>
            <a:pPr marL="0" lvl="2"/>
            <a:endParaRPr lang="en-US" dirty="0"/>
          </a:p>
          <a:p>
            <a:pPr marL="0" lvl="2"/>
            <a:r>
              <a:rPr lang="en-US" b="1" dirty="0"/>
              <a:t>Supplemental Outlook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NEADA has called for $2B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President Biden Requested $1.6B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 word from Congress  </a:t>
            </a:r>
          </a:p>
        </p:txBody>
      </p:sp>
    </p:spTree>
    <p:extLst>
      <p:ext uri="{BB962C8B-B14F-4D97-AF65-F5344CB8AC3E}">
        <p14:creationId xmlns:p14="http://schemas.microsoft.com/office/powerpoint/2010/main" val="62140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3B753D5-D60F-96DD-E8AF-A9F9C9B460FC}"/>
              </a:ext>
            </a:extLst>
          </p:cNvPr>
          <p:cNvSpPr/>
          <p:nvPr/>
        </p:nvSpPr>
        <p:spPr>
          <a:xfrm>
            <a:off x="0" y="626542"/>
            <a:ext cx="9965933" cy="75468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8D7F63-F043-A9A3-687C-5963DB330519}"/>
              </a:ext>
            </a:extLst>
          </p:cNvPr>
          <p:cNvSpPr txBox="1"/>
          <p:nvPr/>
        </p:nvSpPr>
        <p:spPr>
          <a:xfrm>
            <a:off x="101032" y="608745"/>
            <a:ext cx="88991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+mj-lt"/>
              </a:rPr>
              <a:t>Fiscal Year 2024 Federal Budget Status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C1A95D-7CFB-2421-BE19-03C53C4417C9}"/>
              </a:ext>
            </a:extLst>
          </p:cNvPr>
          <p:cNvSpPr txBox="1"/>
          <p:nvPr/>
        </p:nvSpPr>
        <p:spPr>
          <a:xfrm>
            <a:off x="591378" y="1644927"/>
            <a:ext cx="10769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Passed Bills (March 8):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Department of Agriculture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Department of Commerce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Department of Interior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Department of Justice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Department of Transportation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Veterans Affairs</a:t>
            </a:r>
          </a:p>
          <a:p>
            <a:pPr lvl="1"/>
            <a:endParaRPr lang="en-US" dirty="0"/>
          </a:p>
          <a:p>
            <a:pPr marL="0" lvl="1"/>
            <a:r>
              <a:rPr lang="en-US" b="1" dirty="0"/>
              <a:t>Pending Bills (expected passage March 22)</a:t>
            </a:r>
            <a:endParaRPr lang="en-US" dirty="0"/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Labor/HHS/Education (Includes LIHEAP)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Department of Defense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Financial Services-General Government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Homeland Security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Legislative Branch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dirty="0"/>
              <a:t>State-Foreign Operations</a:t>
            </a:r>
          </a:p>
          <a:p>
            <a:pPr marL="0"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686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3B753D5-D60F-96DD-E8AF-A9F9C9B460FC}"/>
              </a:ext>
            </a:extLst>
          </p:cNvPr>
          <p:cNvSpPr/>
          <p:nvPr/>
        </p:nvSpPr>
        <p:spPr>
          <a:xfrm>
            <a:off x="0" y="626542"/>
            <a:ext cx="9965933" cy="75468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8D7F63-F043-A9A3-687C-5963DB330519}"/>
              </a:ext>
            </a:extLst>
          </p:cNvPr>
          <p:cNvSpPr txBox="1"/>
          <p:nvPr/>
        </p:nvSpPr>
        <p:spPr>
          <a:xfrm>
            <a:off x="101032" y="608745"/>
            <a:ext cx="88991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+mj-lt"/>
              </a:rPr>
              <a:t>Fiscal Year 2025 Outlook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C1A95D-7CFB-2421-BE19-03C53C4417C9}"/>
              </a:ext>
            </a:extLst>
          </p:cNvPr>
          <p:cNvSpPr txBox="1"/>
          <p:nvPr/>
        </p:nvSpPr>
        <p:spPr>
          <a:xfrm>
            <a:off x="591378" y="1644927"/>
            <a:ext cx="107690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President’s Budget Request: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$4.1 Billion for LIHEAP (an increase of $100 million)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Optional water assistance of up to 2.7% of state allocation (Approx $110 million total)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0" lvl="1"/>
            <a:r>
              <a:rPr lang="en-US" sz="3200" b="1" dirty="0"/>
              <a:t>Congressional Outlook:</a:t>
            </a:r>
            <a:endParaRPr lang="en-US" sz="3200" dirty="0"/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3200" dirty="0"/>
              <a:t>No info on LIHEAP funding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3200" dirty="0"/>
              <a:t>Anticipate House and Senate draft bills over the summer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3200" dirty="0"/>
              <a:t>Likely to pass a budget due to election year</a:t>
            </a:r>
          </a:p>
          <a:p>
            <a:pPr marL="0"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060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CB54FC-0B2A-4107-9A70-958B90B76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7BE470-C592-4646-B284-AAAA971C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br>
              <a:rPr lang="en-US" sz="3400" b="1"/>
            </a:br>
            <a:r>
              <a:rPr lang="en-US" sz="3400" b="1"/>
              <a:t>Contact:</a:t>
            </a:r>
            <a:br>
              <a:rPr lang="en-US" sz="3400"/>
            </a:br>
            <a:endParaRPr lang="en-US" sz="3400"/>
          </a:p>
        </p:txBody>
      </p:sp>
      <p:pic>
        <p:nvPicPr>
          <p:cNvPr id="5" name="Picture 4" descr="A blue letter with white text&#10;&#10;Description automatically generated">
            <a:extLst>
              <a:ext uri="{FF2B5EF4-FFF2-40B4-BE49-F238E27FC236}">
                <a16:creationId xmlns:a16="http://schemas.microsoft.com/office/drawing/2014/main" id="{4212A6AE-6110-6B32-E4DF-537BC12EC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192" y="2655671"/>
            <a:ext cx="5451627" cy="1226616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855A9B5-1710-4B19-B0F1-CDFDD4ED5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1C6CD-5425-8841-BCA6-1825C066F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b="1"/>
              <a:t>Mark Wolfe</a:t>
            </a:r>
            <a:endParaRPr lang="en-US" sz="1700"/>
          </a:p>
          <a:p>
            <a:pPr marL="0" indent="0">
              <a:buNone/>
            </a:pPr>
            <a:r>
              <a:rPr lang="en-US" sz="1700" b="1"/>
              <a:t>Executive Director</a:t>
            </a:r>
            <a:endParaRPr lang="en-US" sz="1700"/>
          </a:p>
          <a:p>
            <a:pPr marL="0" indent="0">
              <a:buNone/>
            </a:pPr>
            <a:r>
              <a:rPr lang="en-US" sz="1700" b="1">
                <a:hlinkClick r:id="rId3"/>
              </a:rPr>
              <a:t>mwolfe@neada.org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202-320-9046</a:t>
            </a:r>
          </a:p>
          <a:p>
            <a:pPr marL="0" indent="0">
              <a:buNone/>
            </a:pPr>
            <a:endParaRPr lang="en-US" sz="1700" b="1"/>
          </a:p>
          <a:p>
            <a:pPr marL="0" indent="0">
              <a:buNone/>
            </a:pPr>
            <a:r>
              <a:rPr lang="en-US" sz="1700" b="1"/>
              <a:t>Cassandra Lovejoy</a:t>
            </a:r>
          </a:p>
          <a:p>
            <a:pPr marL="0" indent="0">
              <a:buNone/>
            </a:pPr>
            <a:r>
              <a:rPr lang="en-US" sz="1700" b="1"/>
              <a:t>Policy Director</a:t>
            </a:r>
          </a:p>
          <a:p>
            <a:pPr marL="0" indent="0">
              <a:buNone/>
            </a:pPr>
            <a:r>
              <a:rPr lang="en-US" sz="1700" b="1">
                <a:hlinkClick r:id="rId4"/>
              </a:rPr>
              <a:t>clovejoy@neada.org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202-333-5916</a:t>
            </a:r>
          </a:p>
          <a:p>
            <a:pPr marL="0" indent="0">
              <a:buNone/>
            </a:pPr>
            <a:endParaRPr lang="en-US" sz="1700" b="1"/>
          </a:p>
          <a:p>
            <a:pPr marL="0" indent="0">
              <a:buNone/>
            </a:pPr>
            <a:endParaRPr lang="en-US" sz="17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87DBF8-5C50-4034-8B79-FE54A01A8E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2AD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720853-E885-4BE5-BFE2-24004CEF6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486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22203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E27437F290A742B33C50902C59475C" ma:contentTypeVersion="14" ma:contentTypeDescription="Create a new document." ma:contentTypeScope="" ma:versionID="83b0cad4b86e6ff515380b199453135e">
  <xsd:schema xmlns:xsd="http://www.w3.org/2001/XMLSchema" xmlns:xs="http://www.w3.org/2001/XMLSchema" xmlns:p="http://schemas.microsoft.com/office/2006/metadata/properties" xmlns:ns2="78564ab5-b4a5-4767-8d79-cd53dfe02758" xmlns:ns3="f4f4bc07-40b7-4e61-9bed-2568226f4de5" targetNamespace="http://schemas.microsoft.com/office/2006/metadata/properties" ma:root="true" ma:fieldsID="6d496b3b6527d717c1c7b74f96b89c73" ns2:_="" ns3:_="">
    <xsd:import namespace="78564ab5-b4a5-4767-8d79-cd53dfe02758"/>
    <xsd:import namespace="f4f4bc07-40b7-4e61-9bed-2568226f4d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64ab5-b4a5-4767-8d79-cd53dfe02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ecea897-e294-4e5a-891a-91714734c0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4bc07-40b7-4e61-9bed-2568226f4de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d96dac-73ce-49ad-ad69-b255746e8089}" ma:internalName="TaxCatchAll" ma:showField="CatchAllData" ma:web="f4f4bc07-40b7-4e61-9bed-2568226f4d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f4bc07-40b7-4e61-9bed-2568226f4de5" xsi:nil="true"/>
    <lcf76f155ced4ddcb4097134ff3c332f xmlns="78564ab5-b4a5-4767-8d79-cd53dfe027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437BC8-56A3-4889-94BC-64DB98655AD3}"/>
</file>

<file path=customXml/itemProps2.xml><?xml version="1.0" encoding="utf-8"?>
<ds:datastoreItem xmlns:ds="http://schemas.openxmlformats.org/officeDocument/2006/customXml" ds:itemID="{FD1E34D8-8F9B-458D-B395-84331E4027E8}"/>
</file>

<file path=customXml/itemProps3.xml><?xml version="1.0" encoding="utf-8"?>
<ds:datastoreItem xmlns:ds="http://schemas.openxmlformats.org/officeDocument/2006/customXml" ds:itemID="{A28061A1-5C86-439D-870E-3E68AC4A1841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2859</TotalTime>
  <Words>327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Federal Budget &amp; LIHEAP Funding Update</vt:lpstr>
      <vt:lpstr>PowerPoint Presentation</vt:lpstr>
      <vt:lpstr>PowerPoint Presentation</vt:lpstr>
      <vt:lpstr>PowerPoint Presentation</vt:lpstr>
      <vt:lpstr>PowerPoint Presentation</vt:lpstr>
      <vt:lpstr> Contact: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NEADA House Committee Briefing on LIHEAP</dc:title>
  <dc:creator>William Macheel</dc:creator>
  <cp:lastModifiedBy>Cassandra Lovejoy</cp:lastModifiedBy>
  <cp:revision>17</cp:revision>
  <dcterms:created xsi:type="dcterms:W3CDTF">2021-10-19T23:16:43Z</dcterms:created>
  <dcterms:modified xsi:type="dcterms:W3CDTF">2024-03-14T16:43:00Z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0x010100B2E27437F290A742B33C50902C59475C</vt:lpwstr>
  </property>
</Properties>
</file>