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9"/>
  </p:notesMasterIdLst>
  <p:sldIdLst>
    <p:sldId id="256" r:id="rId5"/>
    <p:sldId id="286" r:id="rId6"/>
    <p:sldId id="294" r:id="rId7"/>
    <p:sldId id="297" r:id="rId8"/>
    <p:sldId id="263" r:id="rId9"/>
    <p:sldId id="277" r:id="rId10"/>
    <p:sldId id="276" r:id="rId11"/>
    <p:sldId id="293" r:id="rId12"/>
    <p:sldId id="298" r:id="rId13"/>
    <p:sldId id="299" r:id="rId14"/>
    <p:sldId id="295" r:id="rId15"/>
    <p:sldId id="291" r:id="rId16"/>
    <p:sldId id="278" r:id="rId17"/>
    <p:sldId id="271"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7527CF1B-8FC2-4DCC-A2D8-480DBFD8DE38}">
          <p14:sldIdLst>
            <p14:sldId id="256"/>
          </p14:sldIdLst>
        </p14:section>
        <p14:section name="Section 1" id="{863EE9D1-474C-4CF4-9023-5C5DBF2232A1}">
          <p14:sldIdLst>
            <p14:sldId id="286"/>
            <p14:sldId id="294"/>
            <p14:sldId id="297"/>
          </p14:sldIdLst>
        </p14:section>
        <p14:section name="Section 2" id="{FE88CC63-415C-4038-8CC9-8496C92C02F3}">
          <p14:sldIdLst>
            <p14:sldId id="263"/>
            <p14:sldId id="277"/>
            <p14:sldId id="276"/>
            <p14:sldId id="293"/>
            <p14:sldId id="298"/>
            <p14:sldId id="299"/>
            <p14:sldId id="295"/>
            <p14:sldId id="291"/>
            <p14:sldId id="278"/>
            <p14:sldId id="271"/>
          </p14:sldIdLst>
        </p14:section>
      </p14:sectionLst>
    </p:ext>
    <p:ext uri="{EFAFB233-063F-42B5-8137-9DF3F51BA10A}">
      <p15:sldGuideLst xmlns:p15="http://schemas.microsoft.com/office/powerpoint/2012/main"/>
    </p:ext>
    <p:ext uri="GoogleSlidesCustomDataVersion2">
      <go:slidesCustomData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xmlns="" r:id="rId31" roundtripDataSignature="AMtx7mg59zjDrnD8igNWxC8geyjXicB5W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5E7359-3F7F-EF10-854A-9347053FDC47}" name="Mark Wolfe" initials="MW" userId="S::mwolfe@neada.org::1fac53e6-71ca-47a3-8882-4fcf74455550" providerId="AD"/>
  <p188:author id="{1A467C8F-EBEF-7E62-ACBF-B35EA8703DBD}" name="Cassandra Lovejoy" initials="CL" userId="S::clovejoy@neada.org::b8a707d9-97ab-4aa9-81fb-0c87dece598b" providerId="AD"/>
  <p188:author id="{1D43A9A0-A86C-5306-2006-5B363FF2F989}" name="Lena Barsky" initials="LB" userId="S::lbarsky@neada.org::2690819a-502b-48fb-9c38-f90fc21664f2" providerId="AD"/>
  <p188:author id="{FBF251C2-B01F-0074-2A87-2BD5E52B6F16}" name="Shayon Moradi" initials="SM" userId="S::smoradi@energyprograms.org::7483c90f-0ecd-425a-b281-d70dd9a3934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71"/>
    <p:restoredTop sz="94646"/>
  </p:normalViewPr>
  <p:slideViewPr>
    <p:cSldViewPr snapToGrid="0">
      <p:cViewPr varScale="1">
        <p:scale>
          <a:sx n="84" d="100"/>
          <a:sy n="84" d="100"/>
        </p:scale>
        <p:origin x="72"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notesMaster" Target="notesMasters/notesMaster1.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sandra Lovejoy" userId="b8a707d9-97ab-4aa9-81fb-0c87dece598b" providerId="ADAL" clId="{207FD7E1-BB88-48AA-B089-4FCF838AA03E}"/>
    <pc:docChg chg="modSld">
      <pc:chgData name="Cassandra Lovejoy" userId="b8a707d9-97ab-4aa9-81fb-0c87dece598b" providerId="ADAL" clId="{207FD7E1-BB88-48AA-B089-4FCF838AA03E}" dt="2026-02-02T14:40:26.742" v="14" actId="20577"/>
      <pc:docMkLst>
        <pc:docMk/>
      </pc:docMkLst>
      <pc:sldChg chg="modSp mod">
        <pc:chgData name="Cassandra Lovejoy" userId="b8a707d9-97ab-4aa9-81fb-0c87dece598b" providerId="ADAL" clId="{207FD7E1-BB88-48AA-B089-4FCF838AA03E}" dt="2026-02-02T14:40:26.742" v="14" actId="20577"/>
        <pc:sldMkLst>
          <pc:docMk/>
          <pc:sldMk cId="0" sldId="256"/>
        </pc:sldMkLst>
        <pc:spChg chg="mod">
          <ac:chgData name="Cassandra Lovejoy" userId="b8a707d9-97ab-4aa9-81fb-0c87dece598b" providerId="ADAL" clId="{207FD7E1-BB88-48AA-B089-4FCF838AA03E}" dt="2026-02-02T14:40:26.742" v="14" actId="20577"/>
          <ac:spMkLst>
            <pc:docMk/>
            <pc:sldMk cId="0" sldId="256"/>
            <ac:spMk id="10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3" name="Google Shape;10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2" name="Google Shape;152;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50021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57450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26700f042b2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g26700f042b2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0" name="Google Shape;190;g26700f042b2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3" name="Google Shape;213;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6499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18"/>
        <p:cNvGrpSpPr/>
        <p:nvPr/>
      </p:nvGrpSpPr>
      <p:grpSpPr>
        <a:xfrm>
          <a:off x="0" y="0"/>
          <a:ext cx="0" cy="0"/>
          <a:chOff x="0" y="0"/>
          <a:chExt cx="0" cy="0"/>
        </a:xfrm>
      </p:grpSpPr>
      <p:sp>
        <p:nvSpPr>
          <p:cNvPr id="19" name="Google Shape;19;p20"/>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 name="Google Shape;20;p20"/>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20"/>
          <p:cNvSpPr txBox="1">
            <a:spLocks noGrp="1"/>
          </p:cNvSpPr>
          <p:nvPr>
            <p:ph type="title"/>
          </p:nvPr>
        </p:nvSpPr>
        <p:spPr>
          <a:xfrm>
            <a:off x="1097280" y="5074920"/>
            <a:ext cx="10113645"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0"/>
          <p:cNvSpPr>
            <a:spLocks noGrp="1"/>
          </p:cNvSpPr>
          <p:nvPr>
            <p:ph type="pic" idx="2"/>
          </p:nvPr>
        </p:nvSpPr>
        <p:spPr>
          <a:xfrm>
            <a:off x="15" y="0"/>
            <a:ext cx="12191985" cy="4915076"/>
          </a:xfrm>
          <a:prstGeom prst="rect">
            <a:avLst/>
          </a:prstGeom>
          <a:solidFill>
            <a:srgbClr val="BECAD4"/>
          </a:solidFill>
          <a:ln>
            <a:noFill/>
          </a:ln>
        </p:spPr>
        <p:txBody>
          <a:bodyPr/>
          <a:lstStyle/>
          <a:p>
            <a:endParaRPr lang="en-US"/>
          </a:p>
        </p:txBody>
      </p:sp>
      <p:sp>
        <p:nvSpPr>
          <p:cNvPr id="23" name="Google Shape;23;p20"/>
          <p:cNvSpPr txBox="1">
            <a:spLocks noGrp="1"/>
          </p:cNvSpPr>
          <p:nvPr>
            <p:ph type="body" idx="1"/>
          </p:nvPr>
        </p:nvSpPr>
        <p:spPr>
          <a:xfrm>
            <a:off x="1097280" y="5907024"/>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24" name="Google Shape;24;p2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5" name="Google Shape;25;p2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2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30"/>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5" name="Google Shape;95;p30"/>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6" name="Google Shape;96;p30"/>
          <p:cNvSpPr txBox="1">
            <a:spLocks noGrp="1"/>
          </p:cNvSpPr>
          <p:nvPr>
            <p:ph type="title"/>
          </p:nvPr>
        </p:nvSpPr>
        <p:spPr>
          <a:xfrm rot="5400000">
            <a:off x="7159401" y="1977801"/>
            <a:ext cx="5759898"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0"/>
          <p:cNvSpPr txBox="1">
            <a:spLocks noGrp="1"/>
          </p:cNvSpPr>
          <p:nvPr>
            <p:ph type="body" idx="1"/>
          </p:nvPr>
        </p:nvSpPr>
        <p:spPr>
          <a:xfrm rot="5400000">
            <a:off x="1825401" y="-574899"/>
            <a:ext cx="5759898"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3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99" name="Google Shape;99;p3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0" name="Google Shape;100;p3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27"/>
        <p:cNvGrpSpPr/>
        <p:nvPr/>
      </p:nvGrpSpPr>
      <p:grpSpPr>
        <a:xfrm>
          <a:off x="0" y="0"/>
          <a:ext cx="0" cy="0"/>
          <a:chOff x="0" y="0"/>
          <a:chExt cx="0" cy="0"/>
        </a:xfrm>
      </p:grpSpPr>
      <p:sp>
        <p:nvSpPr>
          <p:cNvPr id="28" name="Google Shape;28;p21"/>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9" name="Google Shape;29;p21"/>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0" name="Google Shape;30;p21"/>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1"/>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2" name="Google Shape;32;p21"/>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34" name="Google Shape;34;p21"/>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5" name="Google Shape;35;p2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chemeClr val="dk2"/>
                </a:solidFill>
                <a:latin typeface="Calibri"/>
                <a:ea typeface="Calibri"/>
                <a:cs typeface="Calibri"/>
                <a:sym typeface="Calibri"/>
              </a:defRPr>
            </a:lvl1pPr>
            <a:lvl2pPr marL="0" lvl="1" indent="0" algn="r">
              <a:spcBef>
                <a:spcPts val="0"/>
              </a:spcBef>
              <a:buNone/>
              <a:defRPr sz="1050" b="0" i="0" u="none" strike="noStrike" cap="none">
                <a:solidFill>
                  <a:schemeClr val="dk2"/>
                </a:solidFill>
                <a:latin typeface="Calibri"/>
                <a:ea typeface="Calibri"/>
                <a:cs typeface="Calibri"/>
                <a:sym typeface="Calibri"/>
              </a:defRPr>
            </a:lvl2pPr>
            <a:lvl3pPr marL="0" lvl="2" indent="0" algn="r">
              <a:spcBef>
                <a:spcPts val="0"/>
              </a:spcBef>
              <a:buNone/>
              <a:defRPr sz="1050" b="0" i="0" u="none" strike="noStrike" cap="none">
                <a:solidFill>
                  <a:schemeClr val="dk2"/>
                </a:solidFill>
                <a:latin typeface="Calibri"/>
                <a:ea typeface="Calibri"/>
                <a:cs typeface="Calibri"/>
                <a:sym typeface="Calibri"/>
              </a:defRPr>
            </a:lvl3pPr>
            <a:lvl4pPr marL="0" lvl="3" indent="0" algn="r">
              <a:spcBef>
                <a:spcPts val="0"/>
              </a:spcBef>
              <a:buNone/>
              <a:defRPr sz="1050" b="0" i="0" u="none" strike="noStrike" cap="none">
                <a:solidFill>
                  <a:schemeClr val="dk2"/>
                </a:solidFill>
                <a:latin typeface="Calibri"/>
                <a:ea typeface="Calibri"/>
                <a:cs typeface="Calibri"/>
                <a:sym typeface="Calibri"/>
              </a:defRPr>
            </a:lvl4pPr>
            <a:lvl5pPr marL="0" lvl="4" indent="0" algn="r">
              <a:spcBef>
                <a:spcPts val="0"/>
              </a:spcBef>
              <a:buNone/>
              <a:defRPr sz="1050" b="0" i="0" u="none" strike="noStrike" cap="none">
                <a:solidFill>
                  <a:schemeClr val="dk2"/>
                </a:solidFill>
                <a:latin typeface="Calibri"/>
                <a:ea typeface="Calibri"/>
                <a:cs typeface="Calibri"/>
                <a:sym typeface="Calibri"/>
              </a:defRPr>
            </a:lvl5pPr>
            <a:lvl6pPr marL="0" lvl="5" indent="0" algn="r">
              <a:spcBef>
                <a:spcPts val="0"/>
              </a:spcBef>
              <a:buNone/>
              <a:defRPr sz="1050" b="0" i="0" u="none" strike="noStrike" cap="none">
                <a:solidFill>
                  <a:schemeClr val="dk2"/>
                </a:solidFill>
                <a:latin typeface="Calibri"/>
                <a:ea typeface="Calibri"/>
                <a:cs typeface="Calibri"/>
                <a:sym typeface="Calibri"/>
              </a:defRPr>
            </a:lvl6pPr>
            <a:lvl7pPr marL="0" lvl="6" indent="0" algn="r">
              <a:spcBef>
                <a:spcPts val="0"/>
              </a:spcBef>
              <a:buNone/>
              <a:defRPr sz="1050" b="0" i="0" u="none" strike="noStrike" cap="none">
                <a:solidFill>
                  <a:schemeClr val="dk2"/>
                </a:solidFill>
                <a:latin typeface="Calibri"/>
                <a:ea typeface="Calibri"/>
                <a:cs typeface="Calibri"/>
                <a:sym typeface="Calibri"/>
              </a:defRPr>
            </a:lvl7pPr>
            <a:lvl8pPr marL="0" lvl="7" indent="0" algn="r">
              <a:spcBef>
                <a:spcPts val="0"/>
              </a:spcBef>
              <a:buNone/>
              <a:defRPr sz="1050" b="0" i="0" u="none" strike="noStrike" cap="none">
                <a:solidFill>
                  <a:schemeClr val="dk2"/>
                </a:solidFill>
                <a:latin typeface="Calibri"/>
                <a:ea typeface="Calibri"/>
                <a:cs typeface="Calibri"/>
                <a:sym typeface="Calibri"/>
              </a:defRPr>
            </a:lvl8pPr>
            <a:lvl9pPr marL="0" lvl="8" indent="0" algn="r">
              <a:spcBef>
                <a:spcPts val="0"/>
              </a:spcBef>
              <a:buNone/>
              <a:defRPr sz="105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6"/>
        <p:cNvGrpSpPr/>
        <p:nvPr/>
      </p:nvGrpSpPr>
      <p:grpSpPr>
        <a:xfrm>
          <a:off x="0" y="0"/>
          <a:ext cx="0" cy="0"/>
          <a:chOff x="0" y="0"/>
          <a:chExt cx="0" cy="0"/>
        </a:xfrm>
      </p:grpSpPr>
      <p:sp>
        <p:nvSpPr>
          <p:cNvPr id="37" name="Google Shape;37;p2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2"/>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9" name="Google Shape;39;p2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2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1" name="Google Shape;41;p2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42"/>
        <p:cNvGrpSpPr/>
        <p:nvPr/>
      </p:nvGrpSpPr>
      <p:grpSpPr>
        <a:xfrm>
          <a:off x="0" y="0"/>
          <a:ext cx="0" cy="0"/>
          <a:chOff x="0" y="0"/>
          <a:chExt cx="0" cy="0"/>
        </a:xfrm>
      </p:grpSpPr>
      <p:sp>
        <p:nvSpPr>
          <p:cNvPr id="43" name="Google Shape;43;p23"/>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 name="Google Shape;44;p23"/>
          <p:cNvSpPr/>
          <p:nvPr/>
        </p:nvSpPr>
        <p:spPr>
          <a:xfrm>
            <a:off x="1" y="6334316"/>
            <a:ext cx="12192000" cy="6648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 name="Google Shape;45;p23"/>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3"/>
          <p:cNvSpPr txBox="1">
            <a:spLocks noGrp="1"/>
          </p:cNvSpPr>
          <p:nvPr>
            <p:ph type="subTitle" idx="1"/>
          </p:nvPr>
        </p:nvSpPr>
        <p:spPr>
          <a:xfrm>
            <a:off x="1100051" y="4455621"/>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47" name="Google Shape;47;p23"/>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23"/>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2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cxnSp>
        <p:nvCxnSpPr>
          <p:cNvPr id="50" name="Google Shape;50;p23"/>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51"/>
        <p:cNvGrpSpPr/>
        <p:nvPr/>
      </p:nvGrpSpPr>
      <p:grpSpPr>
        <a:xfrm>
          <a:off x="0" y="0"/>
          <a:ext cx="0" cy="0"/>
          <a:chOff x="0" y="0"/>
          <a:chExt cx="0" cy="0"/>
        </a:xfrm>
      </p:grpSpPr>
      <p:sp>
        <p:nvSpPr>
          <p:cNvPr id="52" name="Google Shape;52;p24"/>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3" name="Google Shape;53;p24"/>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4" name="Google Shape;54;p24"/>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4"/>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56" name="Google Shape;56;p2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2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2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cxnSp>
        <p:nvCxnSpPr>
          <p:cNvPr id="59" name="Google Shape;59;p24"/>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0"/>
        <p:cNvGrpSpPr/>
        <p:nvPr/>
      </p:nvGrpSpPr>
      <p:grpSpPr>
        <a:xfrm>
          <a:off x="0" y="0"/>
          <a:ext cx="0" cy="0"/>
          <a:chOff x="0" y="0"/>
          <a:chExt cx="0" cy="0"/>
        </a:xfrm>
      </p:grpSpPr>
      <p:sp>
        <p:nvSpPr>
          <p:cNvPr id="61" name="Google Shape;61;p2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25"/>
          <p:cNvSpPr txBox="1">
            <a:spLocks noGrp="1"/>
          </p:cNvSpPr>
          <p:nvPr>
            <p:ph type="body" idx="1"/>
          </p:nvPr>
        </p:nvSpPr>
        <p:spPr>
          <a:xfrm>
            <a:off x="1097280" y="1845734"/>
            <a:ext cx="4937760" cy="4023359"/>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3" name="Google Shape;63;p25"/>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64" name="Google Shape;64;p2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2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6" name="Google Shape;66;p2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7"/>
        <p:cNvGrpSpPr/>
        <p:nvPr/>
      </p:nvGrpSpPr>
      <p:grpSpPr>
        <a:xfrm>
          <a:off x="0" y="0"/>
          <a:ext cx="0" cy="0"/>
          <a:chOff x="0" y="0"/>
          <a:chExt cx="0" cy="0"/>
        </a:xfrm>
      </p:grpSpPr>
      <p:sp>
        <p:nvSpPr>
          <p:cNvPr id="68" name="Google Shape;68;p2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6"/>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70" name="Google Shape;70;p26"/>
          <p:cNvSpPr txBox="1">
            <a:spLocks noGrp="1"/>
          </p:cNvSpPr>
          <p:nvPr>
            <p:ph type="body" idx="2"/>
          </p:nvPr>
        </p:nvSpPr>
        <p:spPr>
          <a:xfrm>
            <a:off x="1097280" y="2582335"/>
            <a:ext cx="4937760" cy="32867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1" name="Google Shape;71;p26"/>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72" name="Google Shape;72;p26"/>
          <p:cNvSpPr txBox="1">
            <a:spLocks noGrp="1"/>
          </p:cNvSpPr>
          <p:nvPr>
            <p:ph type="body" idx="4"/>
          </p:nvPr>
        </p:nvSpPr>
        <p:spPr>
          <a:xfrm>
            <a:off x="6217920" y="2582334"/>
            <a:ext cx="4937760" cy="32867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3" name="Google Shape;73;p2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2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2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6"/>
        <p:cNvGrpSpPr/>
        <p:nvPr/>
      </p:nvGrpSpPr>
      <p:grpSpPr>
        <a:xfrm>
          <a:off x="0" y="0"/>
          <a:ext cx="0" cy="0"/>
          <a:chOff x="0" y="0"/>
          <a:chExt cx="0" cy="0"/>
        </a:xfrm>
      </p:grpSpPr>
      <p:sp>
        <p:nvSpPr>
          <p:cNvPr id="77" name="Google Shape;77;p2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2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9" name="Google Shape;79;p2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0" name="Google Shape;80;p2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2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29"/>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2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91" name="Google Shape;91;p2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92" name="Google Shape;92;p2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 name="Google Shape;11;p19"/>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1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9"/>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1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5" name="Google Shape;15;p1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6" name="Google Shape;16;p1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17" name="Google Shape;17;p19"/>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wolfe@neada.org"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mailto:clovejoy@neada.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
          <p:cNvSpPr txBox="1">
            <a:spLocks noGrp="1"/>
          </p:cNvSpPr>
          <p:nvPr>
            <p:ph type="title"/>
          </p:nvPr>
        </p:nvSpPr>
        <p:spPr>
          <a:xfrm>
            <a:off x="791564" y="1036282"/>
            <a:ext cx="10113264" cy="2392717"/>
          </a:xfrm>
          <a:prstGeom prst="rect">
            <a:avLst/>
          </a:prstGeom>
          <a:noFill/>
          <a:ln>
            <a:noFill/>
          </a:ln>
        </p:spPr>
        <p:txBody>
          <a:bodyPr spcFirstLastPara="1" wrap="square" lIns="91425" tIns="0" rIns="91425" bIns="0" anchor="b" anchorCtr="0">
            <a:normAutofit fontScale="90000"/>
          </a:bodyPr>
          <a:lstStyle/>
          <a:p>
            <a:pPr lvl="0" algn="ctr"/>
            <a:br>
              <a:rPr lang="en-US" sz="6000" b="1" dirty="0">
                <a:solidFill>
                  <a:schemeClr val="tx1"/>
                </a:solidFill>
              </a:rPr>
            </a:br>
            <a:br>
              <a:rPr lang="en-US" sz="6000" b="1" dirty="0">
                <a:solidFill>
                  <a:schemeClr val="tx1"/>
                </a:solidFill>
              </a:rPr>
            </a:br>
            <a:r>
              <a:rPr lang="en-US" sz="6000" b="1" dirty="0">
                <a:solidFill>
                  <a:schemeClr val="tx1"/>
                </a:solidFill>
              </a:rPr>
              <a:t>Energy Hardship Report</a:t>
            </a:r>
            <a:br>
              <a:rPr lang="en-US" sz="6000" b="1" dirty="0">
                <a:solidFill>
                  <a:schemeClr val="tx1"/>
                </a:solidFill>
              </a:rPr>
            </a:br>
            <a:br>
              <a:rPr lang="en-US" sz="6000" b="1" dirty="0">
                <a:solidFill>
                  <a:schemeClr val="tx1"/>
                </a:solidFill>
              </a:rPr>
            </a:br>
            <a:r>
              <a:rPr lang="en-US" sz="2700" b="1" dirty="0">
                <a:solidFill>
                  <a:schemeClr val="tx1"/>
                </a:solidFill>
              </a:rPr>
              <a:t>February 2026</a:t>
            </a:r>
            <a:endParaRPr sz="2700" dirty="0">
              <a:solidFill>
                <a:schemeClr val="tx1"/>
              </a:solidFill>
            </a:endParaRPr>
          </a:p>
        </p:txBody>
      </p:sp>
      <p:sp>
        <p:nvSpPr>
          <p:cNvPr id="107" name="Google Shape;107;p1"/>
          <p:cNvSpPr txBox="1">
            <a:spLocks noGrp="1"/>
          </p:cNvSpPr>
          <p:nvPr>
            <p:ph type="body" idx="1"/>
          </p:nvPr>
        </p:nvSpPr>
        <p:spPr>
          <a:xfrm>
            <a:off x="1099219" y="3806455"/>
            <a:ext cx="10113264" cy="594360"/>
          </a:xfrm>
          <a:prstGeom prst="rect">
            <a:avLst/>
          </a:prstGeom>
          <a:noFill/>
          <a:ln>
            <a:noFill/>
          </a:ln>
        </p:spPr>
        <p:txBody>
          <a:bodyPr spcFirstLastPara="1" wrap="square" lIns="91425" tIns="0" rIns="91425" bIns="0" anchor="t" anchorCtr="0">
            <a:normAutofit/>
          </a:bodyPr>
          <a:lstStyle/>
          <a:p>
            <a:pPr marL="0" lvl="0" indent="0" algn="l" rtl="0">
              <a:lnSpc>
                <a:spcPct val="90000"/>
              </a:lnSpc>
              <a:spcBef>
                <a:spcPts val="0"/>
              </a:spcBef>
              <a:spcAft>
                <a:spcPts val="0"/>
              </a:spcAft>
              <a:buSzPct val="100000"/>
              <a:buNone/>
            </a:pPr>
            <a:endParaRPr b="1" dirty="0"/>
          </a:p>
          <a:p>
            <a:pPr marL="0" indent="0">
              <a:spcBef>
                <a:spcPts val="600"/>
              </a:spcBef>
              <a:buSzPct val="100000"/>
            </a:pPr>
            <a:r>
              <a:rPr lang="en-US" b="1" dirty="0">
                <a:solidFill>
                  <a:schemeClr val="tx1"/>
                </a:solidFill>
              </a:rPr>
              <a:t>				</a:t>
            </a:r>
            <a:endParaRPr b="1" dirty="0"/>
          </a:p>
        </p:txBody>
      </p:sp>
      <p:sp>
        <p:nvSpPr>
          <p:cNvPr id="2" name="Slide Number Placeholder 1">
            <a:extLst>
              <a:ext uri="{FF2B5EF4-FFF2-40B4-BE49-F238E27FC236}">
                <a16:creationId xmlns:a16="http://schemas.microsoft.com/office/drawing/2014/main" id="{A7BB2E90-649A-E5D8-A8F8-29F5924F52E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dirty="0"/>
          </a:p>
        </p:txBody>
      </p:sp>
      <p:pic>
        <p:nvPicPr>
          <p:cNvPr id="4" name="Picture 3" descr="A blue letter on a black background&#10;&#10;AI-generated content may be incorrect.">
            <a:extLst>
              <a:ext uri="{FF2B5EF4-FFF2-40B4-BE49-F238E27FC236}">
                <a16:creationId xmlns:a16="http://schemas.microsoft.com/office/drawing/2014/main" id="{8F06C28B-0219-169F-E536-0196E79D6F38}"/>
              </a:ext>
            </a:extLst>
          </p:cNvPr>
          <p:cNvPicPr>
            <a:picLocks noChangeAspect="1"/>
          </p:cNvPicPr>
          <p:nvPr/>
        </p:nvPicPr>
        <p:blipFill>
          <a:blip r:embed="rId3">
            <a:duotone>
              <a:schemeClr val="accent1">
                <a:shade val="45000"/>
                <a:satMod val="135000"/>
              </a:schemeClr>
              <a:prstClr val="white"/>
            </a:duotone>
          </a:blip>
          <a:stretch>
            <a:fillRect/>
          </a:stretch>
        </p:blipFill>
        <p:spPr>
          <a:xfrm>
            <a:off x="2680639" y="5142578"/>
            <a:ext cx="6830722" cy="153426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B0D3E-0C41-05AC-306C-93AAFD47F792}"/>
              </a:ext>
            </a:extLst>
          </p:cNvPr>
          <p:cNvSpPr>
            <a:spLocks noGrp="1"/>
          </p:cNvSpPr>
          <p:nvPr>
            <p:ph type="title"/>
          </p:nvPr>
        </p:nvSpPr>
        <p:spPr/>
        <p:txBody>
          <a:bodyPr>
            <a:normAutofit/>
          </a:bodyPr>
          <a:lstStyle/>
          <a:p>
            <a:r>
              <a:rPr lang="en-US" sz="3600" dirty="0"/>
              <a:t>Funding for LIHEAP Must be Increased to Cover Summer Cooling Costs</a:t>
            </a:r>
          </a:p>
        </p:txBody>
      </p:sp>
      <p:sp>
        <p:nvSpPr>
          <p:cNvPr id="3" name="Text Placeholder 2">
            <a:extLst>
              <a:ext uri="{FF2B5EF4-FFF2-40B4-BE49-F238E27FC236}">
                <a16:creationId xmlns:a16="http://schemas.microsoft.com/office/drawing/2014/main" id="{25E89208-F757-D568-20A9-72132C80AD72}"/>
              </a:ext>
            </a:extLst>
          </p:cNvPr>
          <p:cNvSpPr>
            <a:spLocks noGrp="1"/>
          </p:cNvSpPr>
          <p:nvPr>
            <p:ph type="body" idx="1"/>
          </p:nvPr>
        </p:nvSpPr>
        <p:spPr/>
        <p:txBody>
          <a:bodyPr/>
          <a:lstStyle/>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B4213B6C-BC5E-E600-3C05-F994D39B95E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dirty="0"/>
          </a:p>
        </p:txBody>
      </p:sp>
      <p:sp>
        <p:nvSpPr>
          <p:cNvPr id="6" name="TextBox 5">
            <a:extLst>
              <a:ext uri="{FF2B5EF4-FFF2-40B4-BE49-F238E27FC236}">
                <a16:creationId xmlns:a16="http://schemas.microsoft.com/office/drawing/2014/main" id="{4A38A54F-9146-E798-3536-BF3C165E3893}"/>
              </a:ext>
            </a:extLst>
          </p:cNvPr>
          <p:cNvSpPr txBox="1"/>
          <p:nvPr/>
        </p:nvSpPr>
        <p:spPr>
          <a:xfrm>
            <a:off x="1565565" y="2230581"/>
            <a:ext cx="9529156" cy="3477875"/>
          </a:xfrm>
          <a:prstGeom prst="rect">
            <a:avLst/>
          </a:prstGeom>
          <a:noFill/>
        </p:spPr>
        <p:txBody>
          <a:bodyPr wrap="square">
            <a:spAutoFit/>
          </a:bodyPr>
          <a:lstStyle/>
          <a:p>
            <a:endParaRPr lang="en-US" sz="2000" dirty="0">
              <a:latin typeface="Calibri" panose="020F0502020204030204" pitchFamily="34" charset="0"/>
              <a:cs typeface="Calibri" panose="020F0502020204030204" pitchFamily="34" charset="0"/>
            </a:endParaRPr>
          </a:p>
          <a:p>
            <a:r>
              <a:rPr lang="en-US" sz="2000" dirty="0">
                <a:latin typeface="Calibri" panose="020F0502020204030204" pitchFamily="34" charset="0"/>
                <a:cs typeface="Calibri" panose="020F0502020204030204" pitchFamily="34" charset="0"/>
              </a:rPr>
              <a:t>The only way for LIHEAP to provide year-round assistance without cutting critical winter support for families is through increased funding. To keep pace with rising energy costs, higher temperatures, and more frequent extreme weather events, states have asked Congress to increase LIHEAP funding to $6 billion, with an additional $1 billion for the program’s contingency fund, for a total of $7 billion.</a:t>
            </a:r>
          </a:p>
          <a:p>
            <a:endParaRPr lang="en-US" sz="2000" dirty="0">
              <a:latin typeface="Calibri" panose="020F0502020204030204" pitchFamily="34" charset="0"/>
              <a:cs typeface="Calibri" panose="020F0502020204030204" pitchFamily="34" charset="0"/>
            </a:endParaRPr>
          </a:p>
          <a:p>
            <a:r>
              <a:rPr lang="en-US" sz="2000" dirty="0">
                <a:latin typeface="Calibri" panose="020F0502020204030204" pitchFamily="34" charset="0"/>
                <a:cs typeface="Calibri" panose="020F0502020204030204" pitchFamily="34" charset="0"/>
              </a:rPr>
              <a:t>Contingency funding would allow the Administration to deliver targeted LIHEAP assistance during extreme cold or heat emergencies</a:t>
            </a:r>
            <a:r>
              <a:rPr lang="en-US" sz="2000" dirty="0"/>
              <a:t>.</a:t>
            </a:r>
          </a:p>
          <a:p>
            <a:endParaRPr lang="en-US" sz="2000" dirty="0">
              <a:latin typeface="Calibri" panose="020F0502020204030204" pitchFamily="34" charset="0"/>
              <a:cs typeface="Calibri" panose="020F0502020204030204" pitchFamily="34" charset="0"/>
            </a:endParaRPr>
          </a:p>
          <a:p>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6853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6" name="Title 5">
            <a:extLst>
              <a:ext uri="{FF2B5EF4-FFF2-40B4-BE49-F238E27FC236}">
                <a16:creationId xmlns:a16="http://schemas.microsoft.com/office/drawing/2014/main" id="{F0413573-9FEE-1D4F-4E99-57D0EC98DFC5}"/>
              </a:ext>
            </a:extLst>
          </p:cNvPr>
          <p:cNvSpPr>
            <a:spLocks noGrp="1"/>
          </p:cNvSpPr>
          <p:nvPr>
            <p:ph type="title"/>
          </p:nvPr>
        </p:nvSpPr>
        <p:spPr>
          <a:xfrm>
            <a:off x="4160806" y="0"/>
            <a:ext cx="7967933" cy="868680"/>
          </a:xfrm>
        </p:spPr>
        <p:txBody>
          <a:bodyPr wrap="square" anchor="ctr">
            <a:normAutofit fontScale="90000"/>
          </a:bodyPr>
          <a:lstStyle/>
          <a:p>
            <a:br>
              <a:rPr lang="en-US" sz="3600" dirty="0">
                <a:solidFill>
                  <a:schemeClr val="tx1"/>
                </a:solidFill>
              </a:rPr>
            </a:br>
            <a:r>
              <a:rPr lang="en-US" sz="3600" dirty="0">
                <a:solidFill>
                  <a:schemeClr val="tx1"/>
                </a:solidFill>
              </a:rPr>
              <a:t>Utility Debt and Shut-Offs Have Reached Crisis Levels</a:t>
            </a:r>
          </a:p>
        </p:txBody>
      </p:sp>
      <p:sp>
        <p:nvSpPr>
          <p:cNvPr id="4" name="Slide Number Placeholder 3">
            <a:extLst>
              <a:ext uri="{FF2B5EF4-FFF2-40B4-BE49-F238E27FC236}">
                <a16:creationId xmlns:a16="http://schemas.microsoft.com/office/drawing/2014/main" id="{904145F4-0FC2-A3A7-692C-B6942A5A2FF4}"/>
              </a:ext>
            </a:extLst>
          </p:cNvPr>
          <p:cNvSpPr>
            <a:spLocks noGrp="1"/>
          </p:cNvSpPr>
          <p:nvPr>
            <p:ph type="sldNum" idx="12"/>
          </p:nvPr>
        </p:nvSpPr>
        <p:spPr/>
        <p:txBody>
          <a:bodyPr wrap="square" anchor="ctr">
            <a:normAutofit/>
          </a:bodyPr>
          <a:lstStyle/>
          <a:p>
            <a:pPr marL="0" lvl="0" indent="0" rtl="0">
              <a:spcBef>
                <a:spcPts val="0"/>
              </a:spcBef>
              <a:spcAft>
                <a:spcPts val="600"/>
              </a:spcAft>
              <a:buNone/>
            </a:pPr>
            <a:fld id="{00000000-1234-1234-1234-123412341234}" type="slidenum">
              <a:rPr lang="en-US" smtClean="0"/>
              <a:pPr marL="0" lvl="0" indent="0" rtl="0">
                <a:spcBef>
                  <a:spcPts val="0"/>
                </a:spcBef>
                <a:spcAft>
                  <a:spcPts val="600"/>
                </a:spcAft>
                <a:buNone/>
              </a:pPr>
              <a:t>11</a:t>
            </a:fld>
            <a:endParaRPr lang="en-US"/>
          </a:p>
        </p:txBody>
      </p:sp>
      <p:sp>
        <p:nvSpPr>
          <p:cNvPr id="7" name="Google Shape;193;g26700f042b2_0_25"/>
          <p:cNvSpPr txBox="1">
            <a:spLocks noGrp="1"/>
          </p:cNvSpPr>
          <p:nvPr>
            <p:ph type="body" idx="2"/>
          </p:nvPr>
        </p:nvSpPr>
        <p:spPr>
          <a:xfrm>
            <a:off x="200891" y="401782"/>
            <a:ext cx="3456709" cy="6227617"/>
          </a:xfrm>
        </p:spPr>
        <p:txBody>
          <a:bodyPr spcFirstLastPara="1" lIns="91425" tIns="45700" rIns="91425" bIns="45700" anchor="t" anchorCtr="0">
            <a:normAutofit/>
          </a:bodyPr>
          <a:lstStyle/>
          <a:p>
            <a:pPr marL="114300" indent="0">
              <a:spcBef>
                <a:spcPts val="0"/>
              </a:spcBef>
              <a:spcAft>
                <a:spcPts val="600"/>
              </a:spcAft>
              <a:buClr>
                <a:srgbClr val="000000"/>
              </a:buClr>
              <a:buFont typeface="Arial"/>
              <a:buNone/>
            </a:pPr>
            <a:r>
              <a:rPr lang="en-US" sz="1600" b="0" i="0" u="none" strike="noStrike" cap="none" dirty="0"/>
              <a:t>About 21.5 million U.S. households—roughly 1 in 6—are behind on their energy bills. These numbers are expected to worsen as families face the double impact of costly winter heating and summer cooling.  Household utility debt is reaching crisis levels.  </a:t>
            </a:r>
          </a:p>
          <a:p>
            <a:pPr marL="114300" indent="0">
              <a:spcBef>
                <a:spcPts val="0"/>
              </a:spcBef>
              <a:spcAft>
                <a:spcPts val="600"/>
              </a:spcAft>
              <a:buClr>
                <a:srgbClr val="000000"/>
              </a:buClr>
              <a:buFont typeface="Arial"/>
              <a:buNone/>
            </a:pPr>
            <a:endParaRPr lang="en-US" sz="1600" b="0" i="0" u="none" strike="noStrike" cap="none" dirty="0"/>
          </a:p>
          <a:p>
            <a:pPr marL="114300" indent="0">
              <a:spcBef>
                <a:spcPts val="0"/>
              </a:spcBef>
              <a:spcAft>
                <a:spcPts val="600"/>
              </a:spcAft>
              <a:buClr>
                <a:srgbClr val="000000"/>
              </a:buClr>
              <a:buFont typeface="Arial"/>
              <a:buNone/>
            </a:pPr>
            <a:r>
              <a:rPr lang="en-US" sz="1600" b="0" i="0" u="none" strike="noStrike" cap="none" dirty="0"/>
              <a:t>Outstanding utility debt jumped from $15.4 billion in January 2022 to $21.4 billion at the end of March 2025. Utility shut-offs are also increasing from about 3.3 million in 2023 to about 3.5 million in 2024 and could reach as high as 4.0 million by the end of 2025. </a:t>
            </a:r>
            <a:endParaRPr lang="en-US" sz="1600" dirty="0"/>
          </a:p>
          <a:p>
            <a:pPr marL="114300" indent="0">
              <a:spcBef>
                <a:spcPts val="0"/>
              </a:spcBef>
              <a:spcAft>
                <a:spcPts val="600"/>
              </a:spcAft>
              <a:buClr>
                <a:srgbClr val="000000"/>
              </a:buClr>
              <a:buFont typeface="Arial"/>
              <a:buNone/>
            </a:pPr>
            <a:endParaRPr lang="en-US" sz="1600" b="0" i="0" u="none" strike="noStrike" cap="none" dirty="0"/>
          </a:p>
          <a:p>
            <a:pPr marL="114300" indent="0">
              <a:spcBef>
                <a:spcPts val="0"/>
              </a:spcBef>
              <a:spcAft>
                <a:spcPts val="600"/>
              </a:spcAft>
              <a:buClr>
                <a:srgbClr val="000000"/>
              </a:buClr>
              <a:buFont typeface="Arial"/>
              <a:buNone/>
            </a:pPr>
            <a:r>
              <a:rPr lang="en-US" sz="1600" b="0" i="0" u="none" strike="noStrike" cap="none" dirty="0"/>
              <a:t>Sources: Select publicly-available state and utility arrearage data </a:t>
            </a:r>
          </a:p>
        </p:txBody>
      </p:sp>
      <p:pic>
        <p:nvPicPr>
          <p:cNvPr id="9" name="Picture 8" descr="A graph of a number of utility arrears">
            <a:extLst>
              <a:ext uri="{FF2B5EF4-FFF2-40B4-BE49-F238E27FC236}">
                <a16:creationId xmlns:a16="http://schemas.microsoft.com/office/drawing/2014/main" id="{67BCD58C-01BC-B1B2-46A6-DC0A4C096C45}"/>
              </a:ext>
            </a:extLst>
          </p:cNvPr>
          <p:cNvPicPr>
            <a:picLocks noChangeAspect="1"/>
          </p:cNvPicPr>
          <p:nvPr/>
        </p:nvPicPr>
        <p:blipFill>
          <a:blip r:embed="rId3"/>
          <a:srcRect l="-354" r="2853" b="2"/>
          <a:stretch>
            <a:fillRect/>
          </a:stretch>
        </p:blipFill>
        <p:spPr>
          <a:xfrm>
            <a:off x="4504267" y="1087225"/>
            <a:ext cx="6941036" cy="516117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C3451-A968-6DCE-3CD9-0BB283A54820}"/>
              </a:ext>
            </a:extLst>
          </p:cNvPr>
          <p:cNvSpPr>
            <a:spLocks noGrp="1"/>
          </p:cNvSpPr>
          <p:nvPr>
            <p:ph type="title"/>
          </p:nvPr>
        </p:nvSpPr>
        <p:spPr>
          <a:xfrm>
            <a:off x="1097280" y="394977"/>
            <a:ext cx="10058400" cy="1450757"/>
          </a:xfrm>
        </p:spPr>
        <p:txBody>
          <a:bodyPr>
            <a:normAutofit/>
          </a:bodyPr>
          <a:lstStyle/>
          <a:p>
            <a:r>
              <a:rPr lang="en-US" sz="3600" dirty="0"/>
              <a:t>Billions in Rate Hike Requests</a:t>
            </a:r>
          </a:p>
        </p:txBody>
      </p:sp>
      <p:sp>
        <p:nvSpPr>
          <p:cNvPr id="3" name="Text Placeholder 2">
            <a:extLst>
              <a:ext uri="{FF2B5EF4-FFF2-40B4-BE49-F238E27FC236}">
                <a16:creationId xmlns:a16="http://schemas.microsoft.com/office/drawing/2014/main" id="{FC242B3F-1845-9332-F910-9760AA3EC953}"/>
              </a:ext>
            </a:extLst>
          </p:cNvPr>
          <p:cNvSpPr>
            <a:spLocks noGrp="1"/>
          </p:cNvSpPr>
          <p:nvPr>
            <p:ph type="body" idx="1"/>
          </p:nvPr>
        </p:nvSpPr>
        <p:spPr/>
        <p:txBody>
          <a:bodyPr>
            <a:normAutofit/>
          </a:bodyPr>
          <a:lstStyle/>
          <a:p>
            <a:r>
              <a:rPr lang="en-US" dirty="0"/>
              <a:t>An increasing number of utilities have already submitted multibillion-dollar rate increase proposals to cover infrastructure improvements and expanding demand. These costs will ultimately be passed on to ratepayers regardless of their ability to pay. Recent examples include: Florida Power &amp; Light $10 billion, Southern California Edison $3.27 billion, PG&amp;E $3.1 billion, Con Ed $2 billion, CenterPoint Energy $1.3 billion and DTE Energy $574 million. </a:t>
            </a:r>
          </a:p>
          <a:p>
            <a:r>
              <a:rPr lang="en-US" dirty="0"/>
              <a:t>The current trajectory of rate increases signals that electricity prices will likely continue outpacing inflation, raising alarms about equity and access. If low-income families are left to shoulder the financial burden, utility arrears and shut-offs will inevitably rise.</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CF7E1EC-DD88-12C3-6B40-5801D05AE1F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dirty="0"/>
          </a:p>
        </p:txBody>
      </p:sp>
    </p:spTree>
    <p:extLst>
      <p:ext uri="{BB962C8B-B14F-4D97-AF65-F5344CB8AC3E}">
        <p14:creationId xmlns:p14="http://schemas.microsoft.com/office/powerpoint/2010/main" val="3835941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ABF5A07-020D-89F4-65FD-50532934D39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dirty="0"/>
          </a:p>
        </p:txBody>
      </p:sp>
      <p:sp>
        <p:nvSpPr>
          <p:cNvPr id="6" name="Google Shape;202;p12">
            <a:extLst>
              <a:ext uri="{FF2B5EF4-FFF2-40B4-BE49-F238E27FC236}">
                <a16:creationId xmlns:a16="http://schemas.microsoft.com/office/drawing/2014/main" id="{61E06867-7935-0CE4-A73B-E31FBF5107D9}"/>
              </a:ext>
            </a:extLst>
          </p:cNvPr>
          <p:cNvSpPr txBox="1">
            <a:spLocks/>
          </p:cNvSpPr>
          <p:nvPr/>
        </p:nvSpPr>
        <p:spPr>
          <a:xfrm>
            <a:off x="326736" y="987240"/>
            <a:ext cx="3400136" cy="547254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200"/>
              </a:spcBef>
              <a:spcAft>
                <a:spcPts val="0"/>
              </a:spcAft>
              <a:buClr>
                <a:schemeClr val="accent1"/>
              </a:buClr>
              <a:buSzPts val="18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3pPr>
            <a:lvl4pPr marL="1828800" marR="0" lvl="3"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4pPr>
            <a:lvl5pPr marL="2286000" marR="0" lvl="4"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5pPr>
            <a:lvl6pPr marL="2743200" marR="0" lvl="5"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6pPr>
            <a:lvl7pPr marL="3200400" marR="0" lvl="6"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7pPr>
            <a:lvl8pPr marL="3657600" marR="0" lvl="7"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8pPr>
            <a:lvl9pPr marL="4114800" marR="0" lvl="8" indent="-342900" algn="l" rtl="0">
              <a:lnSpc>
                <a:spcPct val="90000"/>
              </a:lnSpc>
              <a:spcBef>
                <a:spcPts val="400"/>
              </a:spcBef>
              <a:spcAft>
                <a:spcPts val="40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9pPr>
          </a:lstStyle>
          <a:p>
            <a:pPr marL="0" indent="0">
              <a:spcBef>
                <a:spcPts val="0"/>
              </a:spcBef>
              <a:buSzPts val="1500"/>
              <a:buNone/>
            </a:pPr>
            <a:endParaRPr lang="en-US" dirty="0"/>
          </a:p>
          <a:p>
            <a:pPr marL="0" indent="0">
              <a:spcBef>
                <a:spcPts val="0"/>
              </a:spcBef>
              <a:buSzPts val="1500"/>
              <a:buNone/>
            </a:pPr>
            <a:r>
              <a:rPr lang="en-US" dirty="0">
                <a:solidFill>
                  <a:schemeClr val="bg1"/>
                </a:solidFill>
              </a:rPr>
              <a:t>Energy consumption does not increase proportionally with income. Families with low incomes spend a higher percentage of their income on energy.  </a:t>
            </a:r>
          </a:p>
          <a:p>
            <a:pPr marL="0" indent="0">
              <a:spcBef>
                <a:spcPts val="0"/>
              </a:spcBef>
              <a:buSzPts val="1500"/>
              <a:buNone/>
            </a:pPr>
            <a:endParaRPr lang="en-US" dirty="0">
              <a:solidFill>
                <a:schemeClr val="bg1"/>
              </a:solidFill>
            </a:endParaRPr>
          </a:p>
          <a:p>
            <a:pPr marL="0" indent="0">
              <a:spcBef>
                <a:spcPts val="0"/>
              </a:spcBef>
              <a:buSzPts val="1500"/>
              <a:buNone/>
            </a:pPr>
            <a:r>
              <a:rPr lang="en-US" dirty="0">
                <a:solidFill>
                  <a:schemeClr val="bg1"/>
                </a:solidFill>
              </a:rPr>
              <a:t>For the lowest income families, average expenditures increased from 9.38% of income in 2025 to 9.86% in 2025 while for all consumers, the average expenditures average about 2.23% of income to 2.35%.  </a:t>
            </a:r>
          </a:p>
        </p:txBody>
      </p:sp>
      <p:sp>
        <p:nvSpPr>
          <p:cNvPr id="12" name="Rectangle 1">
            <a:extLst>
              <a:ext uri="{FF2B5EF4-FFF2-40B4-BE49-F238E27FC236}">
                <a16:creationId xmlns:a16="http://schemas.microsoft.com/office/drawing/2014/main" id="{85367E7E-09DB-2280-BDCC-AC98B2F7151A}"/>
              </a:ext>
            </a:extLst>
          </p:cNvPr>
          <p:cNvSpPr>
            <a:spLocks noChangeArrowheads="1"/>
          </p:cNvSpPr>
          <p:nvPr/>
        </p:nvSpPr>
        <p:spPr bwMode="auto">
          <a:xfrm>
            <a:off x="4195763" y="22082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800" b="0" i="0" u="none" strike="noStrike" cap="none" normalizeH="0" baseline="0">
                <a:ln>
                  <a:noFill/>
                </a:ln>
                <a:solidFill>
                  <a:srgbClr val="000000"/>
                </a:solidFill>
                <a:effectLst/>
                <a:latin typeface="Aptos" panose="020B0004020202020204" pitchFamily="34" charset="0"/>
              </a:rPr>
            </a:br>
            <a:br>
              <a:rPr kumimoji="0" lang="en-US" altLang="en-US" sz="800" b="0" i="0" u="none" strike="noStrike" cap="none" normalizeH="0" baseline="0">
                <a:ln>
                  <a:noFill/>
                </a:ln>
                <a:solidFill>
                  <a:srgbClr val="000000"/>
                </a:solidFill>
                <a:effectLst/>
                <a:latin typeface="Aptos" panose="020B00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20464E15-A9B0-2855-3F03-82EDBD15A48F}"/>
              </a:ext>
            </a:extLst>
          </p:cNvPr>
          <p:cNvGraphicFramePr>
            <a:graphicFrameLocks noGrp="1"/>
          </p:cNvGraphicFramePr>
          <p:nvPr>
            <p:extLst>
              <p:ext uri="{D42A27DB-BD31-4B8C-83A1-F6EECF244321}">
                <p14:modId xmlns:p14="http://schemas.microsoft.com/office/powerpoint/2010/main" val="636411772"/>
              </p:ext>
            </p:extLst>
          </p:nvPr>
        </p:nvGraphicFramePr>
        <p:xfrm>
          <a:off x="4291735" y="360182"/>
          <a:ext cx="7488468" cy="5909729"/>
        </p:xfrm>
        <a:graphic>
          <a:graphicData uri="http://schemas.openxmlformats.org/drawingml/2006/table">
            <a:tbl>
              <a:tblPr firstRow="1" firstCol="1" bandRow="1">
                <a:tableStyleId>{3B4B98B0-60AC-42C2-AFA5-B58CD77FA1E5}</a:tableStyleId>
              </a:tblPr>
              <a:tblGrid>
                <a:gridCol w="1497693">
                  <a:extLst>
                    <a:ext uri="{9D8B030D-6E8A-4147-A177-3AD203B41FA5}">
                      <a16:colId xmlns:a16="http://schemas.microsoft.com/office/drawing/2014/main" val="350536784"/>
                    </a:ext>
                  </a:extLst>
                </a:gridCol>
                <a:gridCol w="1814053">
                  <a:extLst>
                    <a:ext uri="{9D8B030D-6E8A-4147-A177-3AD203B41FA5}">
                      <a16:colId xmlns:a16="http://schemas.microsoft.com/office/drawing/2014/main" val="4084897222"/>
                    </a:ext>
                  </a:extLst>
                </a:gridCol>
                <a:gridCol w="1181336">
                  <a:extLst>
                    <a:ext uri="{9D8B030D-6E8A-4147-A177-3AD203B41FA5}">
                      <a16:colId xmlns:a16="http://schemas.microsoft.com/office/drawing/2014/main" val="3690898992"/>
                    </a:ext>
                  </a:extLst>
                </a:gridCol>
                <a:gridCol w="1497693">
                  <a:extLst>
                    <a:ext uri="{9D8B030D-6E8A-4147-A177-3AD203B41FA5}">
                      <a16:colId xmlns:a16="http://schemas.microsoft.com/office/drawing/2014/main" val="3337366779"/>
                    </a:ext>
                  </a:extLst>
                </a:gridCol>
                <a:gridCol w="1497693">
                  <a:extLst>
                    <a:ext uri="{9D8B030D-6E8A-4147-A177-3AD203B41FA5}">
                      <a16:colId xmlns:a16="http://schemas.microsoft.com/office/drawing/2014/main" val="499098372"/>
                    </a:ext>
                  </a:extLst>
                </a:gridCol>
              </a:tblGrid>
              <a:tr h="200743">
                <a:tc gridSpan="5">
                  <a:txBody>
                    <a:bodyPr/>
                    <a:lstStyle/>
                    <a:p>
                      <a:pPr marL="0" marR="0">
                        <a:lnSpc>
                          <a:spcPct val="115000"/>
                        </a:lnSpc>
                        <a:spcAft>
                          <a:spcPts val="800"/>
                        </a:spcAft>
                        <a:buNone/>
                      </a:pPr>
                      <a:r>
                        <a:rPr lang="en-US" sz="1200" kern="100" dirty="0">
                          <a:effectLst/>
                          <a:latin typeface="Calibri" panose="020F0502020204030204" pitchFamily="34" charset="0"/>
                          <a:cs typeface="Calibri" panose="020F0502020204030204" pitchFamily="34" charset="0"/>
                        </a:rPr>
                        <a:t>Electric &amp; Natural Gas Expenditure for All Income Quintiles</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55092539"/>
                  </a:ext>
                </a:extLst>
              </a:tr>
              <a:tr h="200743">
                <a:tc>
                  <a:txBody>
                    <a:bodyPr/>
                    <a:lstStyle/>
                    <a:p>
                      <a:pPr marL="0" marR="0">
                        <a:lnSpc>
                          <a:spcPct val="115000"/>
                        </a:lnSpc>
                        <a:spcAft>
                          <a:spcPts val="800"/>
                        </a:spcAft>
                        <a:buNone/>
                      </a:pPr>
                      <a:r>
                        <a:rPr lang="en-US" sz="1200" kern="100">
                          <a:effectLst/>
                          <a:latin typeface="Calibri" panose="020F0502020204030204" pitchFamily="34" charset="0"/>
                          <a:cs typeface="Calibri" panose="020F0502020204030204" pitchFamily="34" charset="0"/>
                        </a:rPr>
                        <a:t>Lowest 20%</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10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10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10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10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866209176"/>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Year</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Electric &amp; Natural Gas</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Income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Income Energy</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Difference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871454428"/>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$1,705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$17,291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9.86%</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9.1%</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078687684"/>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2024</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$1,563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$16,658</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9.38%</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087390210"/>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677201674"/>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Second 20%</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1329410504"/>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Year</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Electric &amp; Natural Gas</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Income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Income Energy</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Difference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010908268"/>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$2,276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$44,556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5.11%</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9.2%</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077209873"/>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2024</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$2,084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$42,925</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4.85%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47906144"/>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656142791"/>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Third 20%</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506985692"/>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Year</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Electric &amp; Natural Gas</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Income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Income Energy</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Difference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40415886"/>
                  </a:ext>
                </a:extLst>
              </a:tr>
              <a:tr h="200743">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2025</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$2,482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$77,304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3.21%</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9.3%</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869211001"/>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2024</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$2,271</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$74,474</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3.05%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916235191"/>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dirty="0">
                          <a:effectLst/>
                          <a:latin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dirty="0">
                          <a:effectLst/>
                          <a:latin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347814546"/>
                  </a:ext>
                </a:extLst>
              </a:tr>
              <a:tr h="194222">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Fourth 20%</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dirty="0">
                          <a:effectLst/>
                          <a:latin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090341468"/>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Year</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Electric &amp; Natural Gas</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Income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dirty="0">
                          <a:effectLst/>
                          <a:latin typeface="Calibri" panose="020F0502020204030204" pitchFamily="34" charset="0"/>
                          <a:cs typeface="Calibri" panose="020F0502020204030204" pitchFamily="34" charset="0"/>
                        </a:rPr>
                        <a:t>% Income Energy</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Difference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522987080"/>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$2,820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$126,167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2.24%</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9.4%</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20580878"/>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2024</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$2,578</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$121,548</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2.12%</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4280610017"/>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Top 20%</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322142032"/>
                  </a:ext>
                </a:extLst>
              </a:tr>
              <a:tr h="200743">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Year</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Electric &amp; Natural Gas</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dirty="0">
                          <a:effectLst/>
                          <a:latin typeface="Calibri" panose="020F0502020204030204" pitchFamily="34" charset="0"/>
                          <a:cs typeface="Calibri" panose="020F0502020204030204" pitchFamily="34" charset="0"/>
                        </a:rPr>
                        <a:t>Income</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Income Energy</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Difference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1015963489"/>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$3,429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$274,561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1.25%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9.7%</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3169715635"/>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2024</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$3,127</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$264,510</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1.18%</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147818180"/>
                  </a:ext>
                </a:extLst>
              </a:tr>
              <a:tr h="200743">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2448653418"/>
                  </a:ext>
                </a:extLst>
              </a:tr>
              <a:tr h="223476">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All Consumers</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1112266741"/>
                  </a:ext>
                </a:extLst>
              </a:tr>
              <a:tr h="223476">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Year</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Electric &amp; Natural Gas</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Income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 Income Energy</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a:effectLst/>
                          <a:latin typeface="Calibri" panose="020F0502020204030204" pitchFamily="34" charset="0"/>
                          <a:cs typeface="Calibri" panose="020F0502020204030204" pitchFamily="34" charset="0"/>
                        </a:rPr>
                        <a:t>Difference</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123945660"/>
                  </a:ext>
                </a:extLst>
              </a:tr>
              <a:tr h="223476">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2025</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$2,544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$108,167 </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a:effectLst/>
                          <a:latin typeface="Calibri" panose="020F0502020204030204" pitchFamily="34" charset="0"/>
                          <a:cs typeface="Calibri" panose="020F0502020204030204" pitchFamily="34" charset="0"/>
                        </a:rPr>
                        <a:t>2.35%</a:t>
                      </a:r>
                      <a:endParaRPr lang="en-US" sz="1200" kern="10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9.4%</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599998340"/>
                  </a:ext>
                </a:extLst>
              </a:tr>
              <a:tr h="223476">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2024</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$2,326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$104,207</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gn="r">
                        <a:lnSpc>
                          <a:spcPct val="115000"/>
                        </a:lnSpc>
                        <a:spcAft>
                          <a:spcPts val="800"/>
                        </a:spcAft>
                        <a:buNone/>
                      </a:pPr>
                      <a:r>
                        <a:rPr lang="en-US" sz="1200" kern="0" dirty="0">
                          <a:effectLst/>
                          <a:latin typeface="Calibri" panose="020F0502020204030204" pitchFamily="34" charset="0"/>
                          <a:cs typeface="Calibri" panose="020F0502020204030204" pitchFamily="34" charset="0"/>
                        </a:rPr>
                        <a:t>2.23%</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tc>
                  <a:txBody>
                    <a:bodyPr/>
                    <a:lstStyle/>
                    <a:p>
                      <a:pPr marL="0" marR="0">
                        <a:lnSpc>
                          <a:spcPct val="115000"/>
                        </a:lnSpc>
                        <a:spcAft>
                          <a:spcPts val="800"/>
                        </a:spcAft>
                        <a:buNone/>
                      </a:pPr>
                      <a:r>
                        <a:rPr lang="en-US" sz="1200" kern="0" dirty="0">
                          <a:effectLst/>
                          <a:latin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Aptos" panose="020B0004020202020204" pitchFamily="34" charset="0"/>
                        <a:cs typeface="Calibri" panose="020F0502020204030204" pitchFamily="34" charset="0"/>
                      </a:endParaRPr>
                    </a:p>
                  </a:txBody>
                  <a:tcPr marL="56625" marR="56625" marT="0" marB="0"/>
                </a:tc>
                <a:extLst>
                  <a:ext uri="{0D108BD9-81ED-4DB2-BD59-A6C34878D82A}">
                    <a16:rowId xmlns:a16="http://schemas.microsoft.com/office/drawing/2014/main" val="1846512536"/>
                  </a:ext>
                </a:extLst>
              </a:tr>
            </a:tbl>
          </a:graphicData>
        </a:graphic>
      </p:graphicFrame>
      <p:sp>
        <p:nvSpPr>
          <p:cNvPr id="3" name="TextBox 2">
            <a:extLst>
              <a:ext uri="{FF2B5EF4-FFF2-40B4-BE49-F238E27FC236}">
                <a16:creationId xmlns:a16="http://schemas.microsoft.com/office/drawing/2014/main" id="{295A7132-5B22-16B9-280A-33AF300A9071}"/>
              </a:ext>
            </a:extLst>
          </p:cNvPr>
          <p:cNvSpPr txBox="1"/>
          <p:nvPr/>
        </p:nvSpPr>
        <p:spPr>
          <a:xfrm>
            <a:off x="4249203" y="6396126"/>
            <a:ext cx="4401879" cy="246221"/>
          </a:xfrm>
          <a:prstGeom prst="rect">
            <a:avLst/>
          </a:prstGeom>
          <a:noFill/>
        </p:spPr>
        <p:txBody>
          <a:bodyPr wrap="square" rtlCol="0">
            <a:spAutoFit/>
          </a:bodyPr>
          <a:lstStyle/>
          <a:p>
            <a:r>
              <a:rPr lang="en-US" sz="1000" dirty="0">
                <a:latin typeface="Calibri" panose="020F0502020204030204" pitchFamily="34" charset="0"/>
                <a:cs typeface="Calibri" panose="020F0502020204030204" pitchFamily="34" charset="0"/>
              </a:rPr>
              <a:t>Source: BLS Consumer Expenditure Survey</a:t>
            </a:r>
          </a:p>
        </p:txBody>
      </p:sp>
    </p:spTree>
    <p:extLst>
      <p:ext uri="{BB962C8B-B14F-4D97-AF65-F5344CB8AC3E}">
        <p14:creationId xmlns:p14="http://schemas.microsoft.com/office/powerpoint/2010/main" val="249250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18"/>
          <p:cNvSpPr txBox="1">
            <a:spLocks noGrp="1"/>
          </p:cNvSpPr>
          <p:nvPr>
            <p:ph type="title"/>
          </p:nvPr>
        </p:nvSpPr>
        <p:spPr>
          <a:prstGeom prst="rect">
            <a:avLst/>
          </a:prstGeom>
          <a:noFill/>
          <a:ln>
            <a:noFill/>
          </a:ln>
        </p:spPr>
        <p:txBody>
          <a:bodyPr spcFirstLastPara="1" wrap="square" lIns="91425" tIns="45700" rIns="91425" bIns="45700" anchor="b" anchorCtr="0">
            <a:normAutofit fontScale="90000"/>
          </a:bodyPr>
          <a:lstStyle/>
          <a:p>
            <a:pPr marL="0" lvl="0" indent="0" algn="l" rtl="0">
              <a:lnSpc>
                <a:spcPct val="85000"/>
              </a:lnSpc>
              <a:spcBef>
                <a:spcPts val="0"/>
              </a:spcBef>
              <a:spcAft>
                <a:spcPts val="0"/>
              </a:spcAft>
              <a:buClr>
                <a:srgbClr val="3F3F3F"/>
              </a:buClr>
              <a:buSzPct val="100000"/>
              <a:buFont typeface="Calibri"/>
              <a:buNone/>
            </a:pPr>
            <a:br>
              <a:rPr lang="en-US" b="1" dirty="0"/>
            </a:br>
            <a:r>
              <a:rPr lang="en-US" b="1" dirty="0"/>
              <a:t>Contact:</a:t>
            </a:r>
            <a:br>
              <a:rPr lang="en-US" dirty="0"/>
            </a:br>
            <a:endParaRPr dirty="0"/>
          </a:p>
        </p:txBody>
      </p:sp>
      <p:sp>
        <p:nvSpPr>
          <p:cNvPr id="216" name="Google Shape;216;p18"/>
          <p:cNvSpPr txBox="1">
            <a:spLocks noGrp="1"/>
          </p:cNvSpPr>
          <p:nvPr>
            <p:ph type="body" idx="1"/>
          </p:nvPr>
        </p:nvSpPr>
        <p:spPr>
          <a:prstGeom prst="rect">
            <a:avLst/>
          </a:prstGeom>
          <a:noFill/>
          <a:ln>
            <a:noFill/>
          </a:ln>
        </p:spPr>
        <p:txBody>
          <a:bodyPr spcFirstLastPara="1" wrap="square" lIns="0" tIns="45700" rIns="0" bIns="45700" anchor="t" anchorCtr="0">
            <a:normAutofit/>
          </a:bodyPr>
          <a:lstStyle/>
          <a:p>
            <a:pPr marL="0" lvl="0" indent="0" algn="l" rtl="0">
              <a:lnSpc>
                <a:spcPct val="90000"/>
              </a:lnSpc>
              <a:spcBef>
                <a:spcPts val="0"/>
              </a:spcBef>
              <a:spcAft>
                <a:spcPts val="0"/>
              </a:spcAft>
              <a:buSzPts val="2000"/>
              <a:buNone/>
            </a:pPr>
            <a:r>
              <a:rPr lang="en-US" b="1" dirty="0"/>
              <a:t>Mark Wolfe				Cassandra Lovejoy</a:t>
            </a:r>
            <a:endParaRPr dirty="0"/>
          </a:p>
          <a:p>
            <a:pPr marL="0" lvl="0" indent="0" algn="l" rtl="0">
              <a:lnSpc>
                <a:spcPct val="90000"/>
              </a:lnSpc>
              <a:spcBef>
                <a:spcPts val="1400"/>
              </a:spcBef>
              <a:spcAft>
                <a:spcPts val="0"/>
              </a:spcAft>
              <a:buSzPts val="2000"/>
              <a:buNone/>
            </a:pPr>
            <a:r>
              <a:rPr lang="en-US" b="1" dirty="0"/>
              <a:t>Executive Director			Policy Director</a:t>
            </a:r>
          </a:p>
          <a:p>
            <a:pPr marL="0" lvl="0" indent="0" algn="l" rtl="0">
              <a:lnSpc>
                <a:spcPct val="90000"/>
              </a:lnSpc>
              <a:spcBef>
                <a:spcPts val="1400"/>
              </a:spcBef>
              <a:spcAft>
                <a:spcPts val="0"/>
              </a:spcAft>
              <a:buSzPts val="2000"/>
              <a:buNone/>
            </a:pPr>
            <a:r>
              <a:rPr lang="en-US" b="1" u="sng" dirty="0">
                <a:solidFill>
                  <a:schemeClr val="accent1"/>
                </a:solidFill>
                <a:hlinkClick r:id="rId3">
                  <a:extLst>
                    <a:ext uri="{A12FA001-AC4F-418D-AE19-62706E023703}">
                      <ahyp:hlinkClr xmlns:ahyp="http://schemas.microsoft.com/office/drawing/2018/hyperlinkcolor" val="tx"/>
                    </a:ext>
                  </a:extLst>
                </a:hlinkClick>
              </a:rPr>
              <a:t>mwolfe@neada.org</a:t>
            </a:r>
            <a:r>
              <a:rPr lang="en-US" b="1" dirty="0">
                <a:solidFill>
                  <a:schemeClr val="accent1"/>
                </a:solidFill>
              </a:rPr>
              <a:t>			</a:t>
            </a:r>
            <a:r>
              <a:rPr lang="en-US" b="1" dirty="0">
                <a:solidFill>
                  <a:schemeClr val="accent1"/>
                </a:solidFill>
                <a:hlinkClick r:id="rId4">
                  <a:extLst>
                    <a:ext uri="{A12FA001-AC4F-418D-AE19-62706E023703}">
                      <ahyp:hlinkClr xmlns:ahyp="http://schemas.microsoft.com/office/drawing/2018/hyperlinkcolor" val="tx"/>
                    </a:ext>
                  </a:extLst>
                </a:hlinkClick>
              </a:rPr>
              <a:t>clovejoy@neada.org</a:t>
            </a:r>
            <a:r>
              <a:rPr lang="en-US" b="1" dirty="0">
                <a:solidFill>
                  <a:schemeClr val="accent1"/>
                </a:solidFill>
              </a:rPr>
              <a:t> </a:t>
            </a:r>
            <a:endParaRPr b="1" dirty="0">
              <a:solidFill>
                <a:schemeClr val="accent1"/>
              </a:solidFill>
            </a:endParaRPr>
          </a:p>
          <a:p>
            <a:pPr marL="0" lvl="0" indent="0" algn="l" rtl="0">
              <a:lnSpc>
                <a:spcPct val="90000"/>
              </a:lnSpc>
              <a:spcBef>
                <a:spcPts val="1400"/>
              </a:spcBef>
              <a:spcAft>
                <a:spcPts val="0"/>
              </a:spcAft>
              <a:buSzPts val="2000"/>
              <a:buNone/>
            </a:pPr>
            <a:endParaRPr b="1" dirty="0">
              <a:solidFill>
                <a:schemeClr val="accent1"/>
              </a:solidFill>
            </a:endParaRPr>
          </a:p>
          <a:p>
            <a:pPr marL="0" lvl="0" indent="0" algn="l" rtl="0">
              <a:lnSpc>
                <a:spcPct val="90000"/>
              </a:lnSpc>
              <a:spcBef>
                <a:spcPts val="1400"/>
              </a:spcBef>
              <a:spcAft>
                <a:spcPts val="0"/>
              </a:spcAft>
              <a:buSzPts val="2000"/>
              <a:buNone/>
            </a:pPr>
            <a:r>
              <a:rPr lang="en-US" b="1" dirty="0"/>
              <a:t>Shayon Moradi</a:t>
            </a:r>
            <a:endParaRPr dirty="0"/>
          </a:p>
          <a:p>
            <a:pPr marL="0" lvl="0" indent="0" algn="l" rtl="0">
              <a:lnSpc>
                <a:spcPct val="90000"/>
              </a:lnSpc>
              <a:spcBef>
                <a:spcPts val="1400"/>
              </a:spcBef>
              <a:spcAft>
                <a:spcPts val="0"/>
              </a:spcAft>
              <a:buSzPts val="2000"/>
              <a:buNone/>
            </a:pPr>
            <a:r>
              <a:rPr lang="en-US" b="1" dirty="0"/>
              <a:t>Senior Research Associate</a:t>
            </a:r>
            <a:endParaRPr dirty="0"/>
          </a:p>
          <a:p>
            <a:pPr marL="0" lvl="0" indent="0" algn="l" rtl="0">
              <a:lnSpc>
                <a:spcPct val="90000"/>
              </a:lnSpc>
              <a:spcBef>
                <a:spcPts val="1400"/>
              </a:spcBef>
              <a:spcAft>
                <a:spcPts val="0"/>
              </a:spcAft>
              <a:buSzPts val="2000"/>
              <a:buNone/>
            </a:pPr>
            <a:r>
              <a:rPr lang="en-US" b="1" u="sng" dirty="0">
                <a:solidFill>
                  <a:schemeClr val="accent1"/>
                </a:solidFill>
              </a:rPr>
              <a:t>smoradi@neada.org</a:t>
            </a:r>
            <a:endParaRPr b="1" dirty="0">
              <a:solidFill>
                <a:schemeClr val="accent1"/>
              </a:solidFill>
            </a:endParaRPr>
          </a:p>
          <a:p>
            <a:pPr marL="0" lvl="0" indent="0" algn="l" rtl="0">
              <a:lnSpc>
                <a:spcPct val="90000"/>
              </a:lnSpc>
              <a:spcBef>
                <a:spcPts val="1400"/>
              </a:spcBef>
              <a:spcAft>
                <a:spcPts val="0"/>
              </a:spcAft>
              <a:buSzPts val="2000"/>
              <a:buNone/>
            </a:pPr>
            <a:endParaRPr dirty="0"/>
          </a:p>
          <a:p>
            <a:pPr marL="0" lvl="0" indent="0" algn="l" rtl="0">
              <a:lnSpc>
                <a:spcPct val="90000"/>
              </a:lnSpc>
              <a:spcBef>
                <a:spcPts val="1400"/>
              </a:spcBef>
              <a:spcAft>
                <a:spcPts val="0"/>
              </a:spcAft>
              <a:buSzPts val="2000"/>
              <a:buNone/>
            </a:pPr>
            <a:endParaRPr b="1" dirty="0">
              <a:solidFill>
                <a:schemeClr val="dk1"/>
              </a:solidFill>
            </a:endParaRPr>
          </a:p>
          <a:p>
            <a:pPr marL="0" lvl="0" indent="0" algn="l" rtl="0">
              <a:lnSpc>
                <a:spcPct val="90000"/>
              </a:lnSpc>
              <a:spcBef>
                <a:spcPts val="1400"/>
              </a:spcBef>
              <a:spcAft>
                <a:spcPts val="0"/>
              </a:spcAft>
              <a:buSzPts val="2000"/>
              <a:buNone/>
            </a:pPr>
            <a:endParaRPr b="1" dirty="0"/>
          </a:p>
          <a:p>
            <a:pPr marL="0" lvl="0" indent="0" algn="l" rtl="0">
              <a:lnSpc>
                <a:spcPct val="90000"/>
              </a:lnSpc>
              <a:spcBef>
                <a:spcPts val="1400"/>
              </a:spcBef>
              <a:spcAft>
                <a:spcPts val="0"/>
              </a:spcAft>
              <a:buSzPts val="2000"/>
              <a:buNone/>
            </a:pPr>
            <a:endParaRPr dirty="0"/>
          </a:p>
        </p:txBody>
      </p:sp>
      <p:sp>
        <p:nvSpPr>
          <p:cNvPr id="3" name="Slide Number Placeholder 2">
            <a:extLst>
              <a:ext uri="{FF2B5EF4-FFF2-40B4-BE49-F238E27FC236}">
                <a16:creationId xmlns:a16="http://schemas.microsoft.com/office/drawing/2014/main" id="{34D8BD57-DACE-A291-B6CB-924D37FF130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dirty="0"/>
          </a:p>
        </p:txBody>
      </p:sp>
    </p:spTree>
    <p:extLst>
      <p:ext uri="{BB962C8B-B14F-4D97-AF65-F5344CB8AC3E}">
        <p14:creationId xmlns:p14="http://schemas.microsoft.com/office/powerpoint/2010/main" val="427737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225CBE0-8DDF-236C-6EA4-2A844D7F6A31}"/>
              </a:ext>
            </a:extLst>
          </p:cNvPr>
          <p:cNvSpPr>
            <a:spLocks noGrp="1"/>
          </p:cNvSpPr>
          <p:nvPr>
            <p:ph type="title"/>
          </p:nvPr>
        </p:nvSpPr>
        <p:spPr/>
        <p:txBody>
          <a:bodyPr>
            <a:normAutofit/>
          </a:bodyPr>
          <a:lstStyle/>
          <a:p>
            <a:r>
              <a:rPr lang="en-US" sz="3600" dirty="0"/>
              <a:t>Introduction</a:t>
            </a:r>
            <a:r>
              <a:rPr lang="en-US" dirty="0"/>
              <a:t> </a:t>
            </a:r>
          </a:p>
        </p:txBody>
      </p:sp>
      <p:sp>
        <p:nvSpPr>
          <p:cNvPr id="7" name="Text Placeholder 6">
            <a:extLst>
              <a:ext uri="{FF2B5EF4-FFF2-40B4-BE49-F238E27FC236}">
                <a16:creationId xmlns:a16="http://schemas.microsoft.com/office/drawing/2014/main" id="{22241FC4-E042-A62F-5FAC-8C3BE27BE229}"/>
              </a:ext>
            </a:extLst>
          </p:cNvPr>
          <p:cNvSpPr>
            <a:spLocks noGrp="1"/>
          </p:cNvSpPr>
          <p:nvPr>
            <p:ph type="body" idx="1"/>
          </p:nvPr>
        </p:nvSpPr>
        <p:spPr/>
        <p:txBody>
          <a:bodyPr>
            <a:normAutofit/>
          </a:bodyPr>
          <a:lstStyle/>
          <a:p>
            <a:br>
              <a:rPr lang="en-US" dirty="0"/>
            </a:br>
            <a:r>
              <a:rPr lang="en-US" dirty="0"/>
              <a:t>Electricity costs have risen sharply for American households since 2021, far outpacing inflation and accelerating again this year. According to the U.S. Energy Information Administration, the average monthly residential electricity bill increased from about $121 in 2021 to roughly $156 in 2025, a rise of nearly 29 percent. </a:t>
            </a:r>
          </a:p>
          <a:p>
            <a:r>
              <a:rPr lang="en-US" dirty="0"/>
              <a:t>This report outlines the urgent policy actions needed to protect vulnerable households from rising energy prices and ensure equitable access to essential utility services. </a:t>
            </a:r>
          </a:p>
          <a:p>
            <a:r>
              <a:rPr lang="en-US" dirty="0">
                <a:latin typeface="Calibri" panose="020F0502020204030204" pitchFamily="34" charset="0"/>
                <a:ea typeface="Calibri" panose="020F0502020204030204" pitchFamily="34" charset="0"/>
                <a:cs typeface="Calibri" panose="020F0502020204030204" pitchFamily="34" charset="0"/>
              </a:rPr>
              <a:t>NEADA is the primary educational and policy organization for state directors of the Low Income Home Energy Assistance Program (LIHEAP).  LIHEAP is a federal program that provides formula grants to states to help low-income families pay their home energy bills.</a:t>
            </a:r>
          </a:p>
          <a:p>
            <a:endParaRPr lang="en-US" dirty="0"/>
          </a:p>
        </p:txBody>
      </p:sp>
      <p:sp>
        <p:nvSpPr>
          <p:cNvPr id="5" name="Slide Number Placeholder 4">
            <a:extLst>
              <a:ext uri="{FF2B5EF4-FFF2-40B4-BE49-F238E27FC236}">
                <a16:creationId xmlns:a16="http://schemas.microsoft.com/office/drawing/2014/main" id="{FF62BA5A-EC18-D32B-A859-3DF447ADE42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dirty="0"/>
          </a:p>
        </p:txBody>
      </p:sp>
    </p:spTree>
    <p:extLst>
      <p:ext uri="{BB962C8B-B14F-4D97-AF65-F5344CB8AC3E}">
        <p14:creationId xmlns:p14="http://schemas.microsoft.com/office/powerpoint/2010/main" val="1230123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4D1A9-0F68-2942-14F9-A69CA0F51158}"/>
              </a:ext>
            </a:extLst>
          </p:cNvPr>
          <p:cNvSpPr>
            <a:spLocks noGrp="1"/>
          </p:cNvSpPr>
          <p:nvPr>
            <p:ph type="title"/>
          </p:nvPr>
        </p:nvSpPr>
        <p:spPr/>
        <p:txBody>
          <a:bodyPr>
            <a:normAutofit/>
          </a:bodyPr>
          <a:lstStyle/>
          <a:p>
            <a:r>
              <a:rPr lang="en-US" sz="3600" dirty="0"/>
              <a:t>Affordability Programs Must Be Part of the Solution</a:t>
            </a:r>
          </a:p>
        </p:txBody>
      </p:sp>
      <p:sp>
        <p:nvSpPr>
          <p:cNvPr id="3" name="Text Placeholder 2">
            <a:extLst>
              <a:ext uri="{FF2B5EF4-FFF2-40B4-BE49-F238E27FC236}">
                <a16:creationId xmlns:a16="http://schemas.microsoft.com/office/drawing/2014/main" id="{09167B1C-A47F-BB98-BB7B-4FD04E9931E8}"/>
              </a:ext>
            </a:extLst>
          </p:cNvPr>
          <p:cNvSpPr>
            <a:spLocks noGrp="1"/>
          </p:cNvSpPr>
          <p:nvPr>
            <p:ph type="body" idx="1"/>
          </p:nvPr>
        </p:nvSpPr>
        <p:spPr>
          <a:xfrm>
            <a:off x="1097280" y="1845733"/>
            <a:ext cx="10058400" cy="4208703"/>
          </a:xfrm>
        </p:spPr>
        <p:txBody>
          <a:bodyPr>
            <a:normAutofit fontScale="85000" lnSpcReduction="20000"/>
          </a:bodyPr>
          <a:lstStyle/>
          <a:p>
            <a:endParaRPr lang="en-US" dirty="0"/>
          </a:p>
          <a:p>
            <a:r>
              <a:rPr lang="en-US" dirty="0"/>
              <a:t>As utility rates continue to rise, utility companies must take responsibility for ensuring affordability. Low- and moderate-income households should not be expected to shoulder any portion of the high costs associated with grid modernization or data center expansion.</a:t>
            </a:r>
          </a:p>
          <a:p>
            <a:r>
              <a:rPr lang="en-US" dirty="0"/>
              <a:t>Utilities should implement strong affordability safeguards, including:</a:t>
            </a:r>
          </a:p>
          <a:p>
            <a:r>
              <a:rPr lang="en-US" b="1" dirty="0"/>
              <a:t>Capping household electricity costs as a percentage of income</a:t>
            </a:r>
            <a:r>
              <a:rPr lang="en-US" dirty="0"/>
              <a:t>, consistent with what the average U.S. household pays for home energy;</a:t>
            </a:r>
          </a:p>
          <a:p>
            <a:r>
              <a:rPr lang="en-US" b="1" dirty="0"/>
              <a:t>Providing discounted rates</a:t>
            </a:r>
            <a:r>
              <a:rPr lang="en-US" dirty="0"/>
              <a:t> for income-qualified customers;</a:t>
            </a:r>
          </a:p>
          <a:p>
            <a:r>
              <a:rPr lang="en-US" b="1" dirty="0"/>
              <a:t>Offering bill forgiveness and arrearage relief programs</a:t>
            </a:r>
            <a:r>
              <a:rPr lang="en-US" dirty="0"/>
              <a:t> for families who fall behind on payments; and</a:t>
            </a:r>
          </a:p>
          <a:p>
            <a:r>
              <a:rPr lang="en-US" b="1" dirty="0"/>
              <a:t>Ensuring comprehensive shut-off protections</a:t>
            </a:r>
            <a:r>
              <a:rPr lang="en-US" dirty="0"/>
              <a:t> for customers who are unable to pay their utility bills.</a:t>
            </a:r>
          </a:p>
          <a:p>
            <a:r>
              <a:rPr lang="en-US" dirty="0"/>
              <a:t>Without these protections, families already struggling to make ends meet will face deepening financial hardship and an increased risk of losing access to essential energy services.</a:t>
            </a:r>
          </a:p>
          <a:p>
            <a:br>
              <a:rPr lang="en-US" dirty="0"/>
            </a:br>
            <a:endParaRPr lang="en-US" dirty="0"/>
          </a:p>
        </p:txBody>
      </p:sp>
      <p:sp>
        <p:nvSpPr>
          <p:cNvPr id="4" name="Slide Number Placeholder 3">
            <a:extLst>
              <a:ext uri="{FF2B5EF4-FFF2-40B4-BE49-F238E27FC236}">
                <a16:creationId xmlns:a16="http://schemas.microsoft.com/office/drawing/2014/main" id="{AA5CF294-FE86-159A-4226-AC0D48B7001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dirty="0"/>
          </a:p>
        </p:txBody>
      </p:sp>
    </p:spTree>
    <p:extLst>
      <p:ext uri="{BB962C8B-B14F-4D97-AF65-F5344CB8AC3E}">
        <p14:creationId xmlns:p14="http://schemas.microsoft.com/office/powerpoint/2010/main" val="57729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50D26-7236-E74D-F6DA-4E41A990DF1F}"/>
              </a:ext>
            </a:extLst>
          </p:cNvPr>
          <p:cNvSpPr>
            <a:spLocks noGrp="1"/>
          </p:cNvSpPr>
          <p:nvPr>
            <p:ph type="title"/>
          </p:nvPr>
        </p:nvSpPr>
        <p:spPr/>
        <p:txBody>
          <a:bodyPr>
            <a:normAutofit/>
          </a:bodyPr>
          <a:lstStyle/>
          <a:p>
            <a:r>
              <a:rPr lang="en-US" sz="3600" dirty="0"/>
              <a:t>Energy Price Increases Fall Hardest on Low-Income Households</a:t>
            </a:r>
          </a:p>
        </p:txBody>
      </p:sp>
      <p:sp>
        <p:nvSpPr>
          <p:cNvPr id="3" name="Text Placeholder 2">
            <a:extLst>
              <a:ext uri="{FF2B5EF4-FFF2-40B4-BE49-F238E27FC236}">
                <a16:creationId xmlns:a16="http://schemas.microsoft.com/office/drawing/2014/main" id="{2164D708-A51D-4A27-79B4-1E1FE860E53A}"/>
              </a:ext>
            </a:extLst>
          </p:cNvPr>
          <p:cNvSpPr>
            <a:spLocks noGrp="1"/>
          </p:cNvSpPr>
          <p:nvPr>
            <p:ph type="body" idx="1"/>
          </p:nvPr>
        </p:nvSpPr>
        <p:spPr>
          <a:xfrm>
            <a:off x="1097280" y="1857926"/>
            <a:ext cx="10058400" cy="4023360"/>
          </a:xfrm>
        </p:spPr>
        <p:txBody>
          <a:bodyPr/>
          <a:lstStyle/>
          <a:p>
            <a:endParaRPr lang="en-US" b="1" dirty="0"/>
          </a:p>
          <a:p>
            <a:r>
              <a:rPr lang="en-US" dirty="0"/>
              <a:t>The average energy burden for low-income households is about 9.1 percent of income, almost </a:t>
            </a:r>
            <a:r>
              <a:rPr lang="en-US"/>
              <a:t>3.8 times </a:t>
            </a:r>
            <a:r>
              <a:rPr lang="en-US" dirty="0"/>
              <a:t>the rate for other households (2.4 percent). Of even more concern are findings from the most recent </a:t>
            </a:r>
            <a:r>
              <a:rPr lang="en-US" u="sng" dirty="0"/>
              <a:t>Census Household Pulse Survey</a:t>
            </a:r>
            <a:r>
              <a:rPr lang="en-US" dirty="0"/>
              <a:t>, designed to estimate the economic impact of the pandemic on families, which found the percentage of low- and moderate-income households that could not pay their energy bill for at least one month between August 2023 and August 2024 increased from 35.5 percent to 37.4 percent (see page 5).</a:t>
            </a:r>
          </a:p>
          <a:p>
            <a:endParaRPr lang="en-US" dirty="0"/>
          </a:p>
        </p:txBody>
      </p:sp>
      <p:sp>
        <p:nvSpPr>
          <p:cNvPr id="4" name="Slide Number Placeholder 3">
            <a:extLst>
              <a:ext uri="{FF2B5EF4-FFF2-40B4-BE49-F238E27FC236}">
                <a16:creationId xmlns:a16="http://schemas.microsoft.com/office/drawing/2014/main" id="{3D86C4C1-7A2E-9601-A317-C9CC5D0019C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dirty="0"/>
          </a:p>
        </p:txBody>
      </p:sp>
    </p:spTree>
    <p:extLst>
      <p:ext uri="{BB962C8B-B14F-4D97-AF65-F5344CB8AC3E}">
        <p14:creationId xmlns:p14="http://schemas.microsoft.com/office/powerpoint/2010/main" val="2268881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5" name="Google Shape;155;p14"/>
          <p:cNvSpPr txBox="1">
            <a:spLocks noGrp="1"/>
          </p:cNvSpPr>
          <p:nvPr>
            <p:ph type="body" idx="1"/>
          </p:nvPr>
        </p:nvSpPr>
        <p:spPr>
          <a:xfrm>
            <a:off x="442814" y="549923"/>
            <a:ext cx="3200400" cy="6028677"/>
          </a:xfrm>
          <a:prstGeom prst="rect">
            <a:avLst/>
          </a:prstGeom>
          <a:noFill/>
          <a:ln>
            <a:noFill/>
          </a:ln>
        </p:spPr>
        <p:txBody>
          <a:bodyPr spcFirstLastPara="1" wrap="square" lIns="91425" tIns="45700" rIns="91425" bIns="45700" anchor="t" anchorCtr="0">
            <a:normAutofit/>
          </a:bodyPr>
          <a:lstStyle/>
          <a:p>
            <a:pPr marL="0" indent="0">
              <a:spcBef>
                <a:spcPts val="0"/>
              </a:spcBef>
              <a:buSzPts val="1500"/>
              <a:buNone/>
            </a:pPr>
            <a:endParaRPr lang="en-US" dirty="0">
              <a:solidFill>
                <a:schemeClr val="bg1"/>
              </a:solidFill>
            </a:endParaRPr>
          </a:p>
          <a:p>
            <a:pPr marL="0" indent="0">
              <a:spcBef>
                <a:spcPts val="0"/>
              </a:spcBef>
              <a:buSzPts val="1500"/>
              <a:buNone/>
            </a:pPr>
            <a:r>
              <a:rPr lang="en-US" dirty="0">
                <a:solidFill>
                  <a:schemeClr val="bg1"/>
                </a:solidFill>
              </a:rPr>
              <a:t>The Census Bureau’s Pulse Survey reported 23.4% of households could not pay their energy bill for at least one month in the 2024, an increase from 22.0% in 2023.  </a:t>
            </a:r>
            <a:endParaRPr dirty="0">
              <a:solidFill>
                <a:schemeClr val="bg1"/>
              </a:solidFill>
            </a:endParaRPr>
          </a:p>
          <a:p>
            <a:pPr marL="0" indent="0">
              <a:spcBef>
                <a:spcPts val="1400"/>
              </a:spcBef>
              <a:buSzPts val="1500"/>
              <a:buNone/>
            </a:pPr>
            <a:r>
              <a:rPr lang="en-US" dirty="0">
                <a:solidFill>
                  <a:schemeClr val="bg1"/>
                </a:solidFill>
              </a:rPr>
              <a:t>Of even greater concern, for low-income households, those earning less than $50k, during this same period, the  percent of households that could not pay their utility increased from 35.5% to 37.4%. </a:t>
            </a:r>
            <a:endParaRPr dirty="0">
              <a:solidFill>
                <a:schemeClr val="bg1"/>
              </a:solidFill>
            </a:endParaRPr>
          </a:p>
        </p:txBody>
      </p:sp>
      <p:sp>
        <p:nvSpPr>
          <p:cNvPr id="3" name="Slide Number Placeholder 2">
            <a:extLst>
              <a:ext uri="{FF2B5EF4-FFF2-40B4-BE49-F238E27FC236}">
                <a16:creationId xmlns:a16="http://schemas.microsoft.com/office/drawing/2014/main" id="{66E76F19-28B2-1F41-A659-855385E8CFD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dirty="0"/>
          </a:p>
        </p:txBody>
      </p:sp>
      <p:pic>
        <p:nvPicPr>
          <p:cNvPr id="5" name="Picture 4" descr="A screenshot of a graph&#10;&#10;AI-generated content may be incorrect.">
            <a:extLst>
              <a:ext uri="{FF2B5EF4-FFF2-40B4-BE49-F238E27FC236}">
                <a16:creationId xmlns:a16="http://schemas.microsoft.com/office/drawing/2014/main" id="{1DE0F6C4-E2DC-5A01-EA9D-A2BFF07E22E8}"/>
              </a:ext>
            </a:extLst>
          </p:cNvPr>
          <p:cNvPicPr>
            <a:picLocks noChangeAspect="1"/>
          </p:cNvPicPr>
          <p:nvPr/>
        </p:nvPicPr>
        <p:blipFill>
          <a:blip r:embed="rId3"/>
          <a:stretch>
            <a:fillRect/>
          </a:stretch>
        </p:blipFill>
        <p:spPr>
          <a:xfrm>
            <a:off x="4180860" y="1322515"/>
            <a:ext cx="8011140" cy="4669940"/>
          </a:xfrm>
          <a:prstGeom prst="rect">
            <a:avLst/>
          </a:prstGeom>
        </p:spPr>
      </p:pic>
      <p:sp>
        <p:nvSpPr>
          <p:cNvPr id="2" name="TextBox 1">
            <a:extLst>
              <a:ext uri="{FF2B5EF4-FFF2-40B4-BE49-F238E27FC236}">
                <a16:creationId xmlns:a16="http://schemas.microsoft.com/office/drawing/2014/main" id="{5F111080-C989-63B7-9844-5C6CAACD2220}"/>
              </a:ext>
            </a:extLst>
          </p:cNvPr>
          <p:cNvSpPr txBox="1"/>
          <p:nvPr/>
        </p:nvSpPr>
        <p:spPr>
          <a:xfrm>
            <a:off x="4499362" y="388491"/>
            <a:ext cx="7374135" cy="954107"/>
          </a:xfrm>
          <a:prstGeom prst="rect">
            <a:avLst/>
          </a:prstGeom>
          <a:noFill/>
        </p:spPr>
        <p:txBody>
          <a:bodyPr wrap="none" rtlCol="0">
            <a:spAutoFit/>
          </a:bodyPr>
          <a:lstStyle/>
          <a:p>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 Families Struggle to Pay their Home Energy Bills</a:t>
            </a:r>
          </a:p>
          <a:p>
            <a:endPar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40211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2D4C6B5-D349-1666-1FFD-C9EBB9C4C0C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dirty="0"/>
          </a:p>
        </p:txBody>
      </p:sp>
      <p:sp>
        <p:nvSpPr>
          <p:cNvPr id="6" name="Google Shape;155;p14">
            <a:extLst>
              <a:ext uri="{FF2B5EF4-FFF2-40B4-BE49-F238E27FC236}">
                <a16:creationId xmlns:a16="http://schemas.microsoft.com/office/drawing/2014/main" id="{F7F2006B-5DDA-F9BC-3C5E-19BCA35FFF22}"/>
              </a:ext>
            </a:extLst>
          </p:cNvPr>
          <p:cNvSpPr txBox="1">
            <a:spLocks/>
          </p:cNvSpPr>
          <p:nvPr/>
        </p:nvSpPr>
        <p:spPr>
          <a:xfrm>
            <a:off x="442814" y="1843314"/>
            <a:ext cx="3200400" cy="4735286"/>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200"/>
              </a:spcBef>
              <a:spcAft>
                <a:spcPts val="0"/>
              </a:spcAft>
              <a:buClr>
                <a:schemeClr val="accent1"/>
              </a:buClr>
              <a:buSzPts val="18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3pPr>
            <a:lvl4pPr marL="1828800" marR="0" lvl="3"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4pPr>
            <a:lvl5pPr marL="2286000" marR="0" lvl="4"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5pPr>
            <a:lvl6pPr marL="2743200" marR="0" lvl="5"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6pPr>
            <a:lvl7pPr marL="3200400" marR="0" lvl="6"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7pPr>
            <a:lvl8pPr marL="3657600" marR="0" lvl="7" indent="-342900" algn="l" rtl="0">
              <a:lnSpc>
                <a:spcPct val="90000"/>
              </a:lnSpc>
              <a:spcBef>
                <a:spcPts val="400"/>
              </a:spcBef>
              <a:spcAft>
                <a:spcPts val="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8pPr>
            <a:lvl9pPr marL="4114800" marR="0" lvl="8" indent="-342900" algn="l" rtl="0">
              <a:lnSpc>
                <a:spcPct val="90000"/>
              </a:lnSpc>
              <a:spcBef>
                <a:spcPts val="400"/>
              </a:spcBef>
              <a:spcAft>
                <a:spcPts val="400"/>
              </a:spcAft>
              <a:buClr>
                <a:schemeClr val="accent1"/>
              </a:buClr>
              <a:buSzPts val="1800"/>
              <a:buFont typeface="Calibri"/>
              <a:buChar char="◦"/>
              <a:defRPr sz="1400" b="0" i="0" u="none" strike="noStrike" cap="none">
                <a:solidFill>
                  <a:srgbClr val="3F3F3F"/>
                </a:solidFill>
                <a:latin typeface="Calibri"/>
                <a:ea typeface="Calibri"/>
                <a:cs typeface="Calibri"/>
                <a:sym typeface="Calibri"/>
              </a:defRPr>
            </a:lvl9pPr>
          </a:lstStyle>
          <a:p>
            <a:pPr marL="0" indent="0">
              <a:spcBef>
                <a:spcPts val="0"/>
              </a:spcBef>
              <a:buSzPts val="1500"/>
              <a:buFont typeface="Calibri"/>
              <a:buNone/>
            </a:pPr>
            <a:endParaRPr lang="en-US" dirty="0">
              <a:solidFill>
                <a:schemeClr val="bg1"/>
              </a:solidFill>
            </a:endParaRPr>
          </a:p>
          <a:p>
            <a:pPr marL="0" indent="0">
              <a:spcBef>
                <a:spcPts val="0"/>
              </a:spcBef>
              <a:buSzPts val="1500"/>
              <a:buFont typeface="Calibri"/>
              <a:buNone/>
            </a:pPr>
            <a:r>
              <a:rPr lang="en-US" dirty="0">
                <a:solidFill>
                  <a:schemeClr val="bg1"/>
                </a:solidFill>
              </a:rPr>
              <a:t>While almost all families have access to home heating access to home cooling is limited by income. Nearly 20% of low-income households do not have cooling in their homes, and 30 percent rely solely on window units.</a:t>
            </a:r>
          </a:p>
        </p:txBody>
      </p:sp>
      <p:pic>
        <p:nvPicPr>
          <p:cNvPr id="3" name="Picture 2">
            <a:extLst>
              <a:ext uri="{FF2B5EF4-FFF2-40B4-BE49-F238E27FC236}">
                <a16:creationId xmlns:a16="http://schemas.microsoft.com/office/drawing/2014/main" id="{274EEBB5-1029-6624-6293-84E6EF1C0972}"/>
              </a:ext>
            </a:extLst>
          </p:cNvPr>
          <p:cNvPicPr>
            <a:picLocks noChangeAspect="1"/>
          </p:cNvPicPr>
          <p:nvPr/>
        </p:nvPicPr>
        <p:blipFill>
          <a:blip r:embed="rId2"/>
          <a:srcRect/>
          <a:stretch/>
        </p:blipFill>
        <p:spPr>
          <a:xfrm>
            <a:off x="4264209" y="1143169"/>
            <a:ext cx="7798070" cy="5420917"/>
          </a:xfrm>
          <a:prstGeom prst="rect">
            <a:avLst/>
          </a:prstGeom>
        </p:spPr>
      </p:pic>
      <p:sp>
        <p:nvSpPr>
          <p:cNvPr id="2" name="TextBox 1">
            <a:extLst>
              <a:ext uri="{FF2B5EF4-FFF2-40B4-BE49-F238E27FC236}">
                <a16:creationId xmlns:a16="http://schemas.microsoft.com/office/drawing/2014/main" id="{957ADDE2-3CBF-89F7-1874-498DB1C5F41E}"/>
              </a:ext>
            </a:extLst>
          </p:cNvPr>
          <p:cNvSpPr txBox="1"/>
          <p:nvPr/>
        </p:nvSpPr>
        <p:spPr>
          <a:xfrm>
            <a:off x="4499362" y="215166"/>
            <a:ext cx="7055136" cy="954107"/>
          </a:xfrm>
          <a:prstGeom prst="rect">
            <a:avLst/>
          </a:prstGeom>
          <a:noFill/>
        </p:spPr>
        <p:txBody>
          <a:bodyPr wrap="none" rtlCol="0">
            <a:spAutoFit/>
          </a:bodyPr>
          <a:lstStyle/>
          <a:p>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Low-Income Families Are Less to Have Access </a:t>
            </a:r>
          </a:p>
          <a:p>
            <a:r>
              <a:rPr lang="en-US" sz="2800" dirty="0">
                <a:solidFill>
                  <a:schemeClr val="tx1"/>
                </a:solidFill>
                <a:latin typeface="Calibri" panose="020F0502020204030204" pitchFamily="34" charset="0"/>
                <a:ea typeface="Calibri" panose="020F0502020204030204" pitchFamily="34" charset="0"/>
                <a:cs typeface="Calibri" panose="020F0502020204030204" pitchFamily="34" charset="0"/>
              </a:rPr>
              <a:t>to Cooling in the Home than Other Families</a:t>
            </a:r>
          </a:p>
        </p:txBody>
      </p:sp>
    </p:spTree>
    <p:extLst>
      <p:ext uri="{BB962C8B-B14F-4D97-AF65-F5344CB8AC3E}">
        <p14:creationId xmlns:p14="http://schemas.microsoft.com/office/powerpoint/2010/main" val="1808740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7E6B091-756B-4C99-8A16-0D770672550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
        <p:nvSpPr>
          <p:cNvPr id="6" name="Text Placeholder 5">
            <a:extLst>
              <a:ext uri="{FF2B5EF4-FFF2-40B4-BE49-F238E27FC236}">
                <a16:creationId xmlns:a16="http://schemas.microsoft.com/office/drawing/2014/main" id="{CF17A6B8-2C99-BF69-3D2A-C90C16F78327}"/>
              </a:ext>
            </a:extLst>
          </p:cNvPr>
          <p:cNvSpPr>
            <a:spLocks noGrp="1"/>
          </p:cNvSpPr>
          <p:nvPr>
            <p:ph type="body" idx="2"/>
          </p:nvPr>
        </p:nvSpPr>
        <p:spPr>
          <a:xfrm>
            <a:off x="207818" y="540327"/>
            <a:ext cx="3449782" cy="5764877"/>
          </a:xfrm>
        </p:spPr>
        <p:txBody>
          <a:bodyPr>
            <a:normAutofit/>
          </a:bodyPr>
          <a:lstStyle/>
          <a:p>
            <a:r>
              <a:rPr lang="en-US" dirty="0"/>
              <a:t>	U.S. home heating costs are projected to rise 9.2 percent this winter, more than three times the rate of inflation, driven by higher electricity and natural gas prices and colder-than-average weather. </a:t>
            </a:r>
          </a:p>
          <a:p>
            <a:r>
              <a:rPr lang="en-US" dirty="0"/>
              <a:t> 	On average, households are expected to spend $995 on heating this winter, an increase of $84 from last year.  </a:t>
            </a:r>
          </a:p>
          <a:p>
            <a:r>
              <a:rPr lang="en-US" dirty="0"/>
              <a:t>	Families that rely on electric heating are projected to see the largest increases, with costs rising 12.2 percent. </a:t>
            </a:r>
          </a:p>
          <a:p>
            <a:r>
              <a:rPr lang="en-US" dirty="0"/>
              <a:t>	Families using natural gas are expected to see heating costs increase 8.4 percent. </a:t>
            </a:r>
          </a:p>
          <a:p>
            <a:r>
              <a:rPr lang="en-US" dirty="0"/>
              <a:t>	Heating oil and propane users are expected to see costs remain roughly flat, as lower fuel prices offset higher consumption caused by colder weather. </a:t>
            </a:r>
          </a:p>
        </p:txBody>
      </p:sp>
      <p:pic>
        <p:nvPicPr>
          <p:cNvPr id="7" name="Picture 6">
            <a:extLst>
              <a:ext uri="{FF2B5EF4-FFF2-40B4-BE49-F238E27FC236}">
                <a16:creationId xmlns:a16="http://schemas.microsoft.com/office/drawing/2014/main" id="{9B1F2161-E4BB-4676-32C3-85355D4A7C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40618" y="1715134"/>
            <a:ext cx="7846073" cy="3197107"/>
          </a:xfrm>
          <a:prstGeom prst="rect">
            <a:avLst/>
          </a:prstGeom>
          <a:noFill/>
          <a:ln>
            <a:noFill/>
          </a:ln>
        </p:spPr>
      </p:pic>
    </p:spTree>
    <p:extLst>
      <p:ext uri="{BB962C8B-B14F-4D97-AF65-F5344CB8AC3E}">
        <p14:creationId xmlns:p14="http://schemas.microsoft.com/office/powerpoint/2010/main" val="1233981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4B4AE-B264-A52B-BA33-6F892AEDDD6E}"/>
              </a:ext>
            </a:extLst>
          </p:cNvPr>
          <p:cNvSpPr>
            <a:spLocks noGrp="1"/>
          </p:cNvSpPr>
          <p:nvPr>
            <p:ph type="title"/>
          </p:nvPr>
        </p:nvSpPr>
        <p:spPr>
          <a:xfrm>
            <a:off x="4655127" y="121521"/>
            <a:ext cx="7384473" cy="857892"/>
          </a:xfrm>
        </p:spPr>
        <p:txBody>
          <a:bodyPr wrap="square" anchor="ctr">
            <a:normAutofit fontScale="90000"/>
          </a:bodyPr>
          <a:lstStyle/>
          <a:p>
            <a:br>
              <a:rPr lang="en-US" sz="3600" dirty="0"/>
            </a:br>
            <a:r>
              <a:rPr lang="en-US" sz="4400" dirty="0">
                <a:solidFill>
                  <a:schemeClr val="tx1"/>
                </a:solidFill>
              </a:rPr>
              <a:t>Federal Support is Limited</a:t>
            </a:r>
          </a:p>
        </p:txBody>
      </p:sp>
      <p:sp>
        <p:nvSpPr>
          <p:cNvPr id="5" name="Text Placeholder 4">
            <a:extLst>
              <a:ext uri="{FF2B5EF4-FFF2-40B4-BE49-F238E27FC236}">
                <a16:creationId xmlns:a16="http://schemas.microsoft.com/office/drawing/2014/main" id="{22CECB0D-0186-8D95-F006-2F821D4A0E5C}"/>
              </a:ext>
            </a:extLst>
          </p:cNvPr>
          <p:cNvSpPr>
            <a:spLocks noGrp="1"/>
          </p:cNvSpPr>
          <p:nvPr>
            <p:ph type="body" idx="2"/>
          </p:nvPr>
        </p:nvSpPr>
        <p:spPr>
          <a:xfrm>
            <a:off x="152400" y="396517"/>
            <a:ext cx="3754582" cy="6186055"/>
          </a:xfrm>
        </p:spPr>
        <p:txBody>
          <a:bodyPr>
            <a:normAutofit lnSpcReduction="10000"/>
          </a:bodyPr>
          <a:lstStyle/>
          <a:p>
            <a:pPr marL="228600" indent="0">
              <a:spcBef>
                <a:spcPts val="0"/>
              </a:spcBef>
              <a:spcAft>
                <a:spcPts val="600"/>
              </a:spcAft>
              <a:buClr>
                <a:srgbClr val="000000"/>
              </a:buClr>
              <a:buFont typeface="Arial"/>
            </a:pPr>
            <a:endParaRPr lang="en-US" sz="1800" dirty="0"/>
          </a:p>
          <a:p>
            <a:pPr marL="228600" indent="0">
              <a:spcBef>
                <a:spcPts val="0"/>
              </a:spcBef>
              <a:spcAft>
                <a:spcPts val="600"/>
              </a:spcAft>
              <a:buClr>
                <a:srgbClr val="000000"/>
              </a:buClr>
              <a:buFont typeface="Arial"/>
            </a:pPr>
            <a:r>
              <a:rPr lang="en-US" sz="1800" dirty="0"/>
              <a:t>The Low Income Home Energy Assistance Program (LIHEAP), the primary federal program to help families pay their energy bills is a vital lifeline providing about $4 billion annually.   Federal funding increased during the pandemic as families lost their jobs and were unable to pay their utility bills and then returned to about $4 billion in 2024 and is expected to remain at that level through FY 2026.</a:t>
            </a:r>
          </a:p>
          <a:p>
            <a:pPr marL="228600" indent="0">
              <a:spcBef>
                <a:spcPts val="0"/>
              </a:spcBef>
              <a:spcAft>
                <a:spcPts val="600"/>
              </a:spcAft>
              <a:buClr>
                <a:srgbClr val="000000"/>
              </a:buClr>
              <a:buFont typeface="Arial"/>
            </a:pPr>
            <a:endParaRPr lang="en-US" sz="1800" dirty="0"/>
          </a:p>
          <a:p>
            <a:pPr marL="228600" indent="0">
              <a:spcBef>
                <a:spcPts val="0"/>
              </a:spcBef>
              <a:spcAft>
                <a:spcPts val="600"/>
              </a:spcAft>
              <a:buClr>
                <a:srgbClr val="000000"/>
              </a:buClr>
              <a:buFont typeface="Arial"/>
            </a:pPr>
            <a:r>
              <a:rPr lang="en-US" sz="1800" dirty="0"/>
              <a:t>Funding is only sufficient to help about 17 percent of the eligible population.  Leaving many at risk of falling behind on their utility bills and being shut-off from power. </a:t>
            </a:r>
          </a:p>
          <a:p>
            <a:pPr marL="228600" indent="0">
              <a:spcBef>
                <a:spcPts val="0"/>
              </a:spcBef>
              <a:spcAft>
                <a:spcPts val="600"/>
              </a:spcAft>
              <a:buClr>
                <a:srgbClr val="000000"/>
              </a:buClr>
              <a:buFont typeface="Arial"/>
            </a:pPr>
            <a:r>
              <a:rPr lang="en-US" sz="1800" dirty="0"/>
              <a:t>States are urging Congress to restore LIHEAP to $6 billion and add $1 billion in contingency funds to respond to fuel price spikes and climate emergencies.</a:t>
            </a:r>
          </a:p>
        </p:txBody>
      </p:sp>
      <p:sp>
        <p:nvSpPr>
          <p:cNvPr id="4" name="Slide Number Placeholder 3">
            <a:extLst>
              <a:ext uri="{FF2B5EF4-FFF2-40B4-BE49-F238E27FC236}">
                <a16:creationId xmlns:a16="http://schemas.microsoft.com/office/drawing/2014/main" id="{1EF0B37A-ABE0-CA65-40EA-A6D2400738DE}"/>
              </a:ext>
            </a:extLst>
          </p:cNvPr>
          <p:cNvSpPr>
            <a:spLocks noGrp="1"/>
          </p:cNvSpPr>
          <p:nvPr>
            <p:ph type="sldNum" idx="12"/>
          </p:nvPr>
        </p:nvSpPr>
        <p:spPr/>
        <p:txBody>
          <a:bodyPr wrap="square" anchor="ctr">
            <a:normAutofit/>
          </a:bodyPr>
          <a:lstStyle/>
          <a:p>
            <a:pPr marL="0" lvl="0" indent="0" rtl="0">
              <a:spcBef>
                <a:spcPts val="0"/>
              </a:spcBef>
              <a:spcAft>
                <a:spcPts val="600"/>
              </a:spcAft>
              <a:buNone/>
            </a:pPr>
            <a:fld id="{00000000-1234-1234-1234-123412341234}" type="slidenum">
              <a:rPr lang="en-US" smtClean="0"/>
              <a:pPr marL="0" lvl="0" indent="0" rtl="0">
                <a:spcBef>
                  <a:spcPts val="0"/>
                </a:spcBef>
                <a:spcAft>
                  <a:spcPts val="600"/>
                </a:spcAft>
                <a:buNone/>
              </a:pPr>
              <a:t>8</a:t>
            </a:fld>
            <a:endParaRPr lang="en-US"/>
          </a:p>
        </p:txBody>
      </p:sp>
      <p:pic>
        <p:nvPicPr>
          <p:cNvPr id="6" name="Picture 5">
            <a:extLst>
              <a:ext uri="{FF2B5EF4-FFF2-40B4-BE49-F238E27FC236}">
                <a16:creationId xmlns:a16="http://schemas.microsoft.com/office/drawing/2014/main" id="{E48142DB-69E9-020B-1EE0-7B4D1E94785D}"/>
              </a:ext>
            </a:extLst>
          </p:cNvPr>
          <p:cNvPicPr>
            <a:picLocks noChangeAspect="1"/>
          </p:cNvPicPr>
          <p:nvPr/>
        </p:nvPicPr>
        <p:blipFill>
          <a:blip r:embed="rId3"/>
          <a:srcRect l="880" r="880"/>
          <a:stretch/>
        </p:blipFill>
        <p:spPr>
          <a:xfrm>
            <a:off x="4906862" y="1449877"/>
            <a:ext cx="6772520" cy="4986103"/>
          </a:xfrm>
          <a:prstGeom prst="rect">
            <a:avLst/>
          </a:prstGeom>
          <a:noFill/>
          <a:ln>
            <a:noFill/>
          </a:ln>
        </p:spPr>
      </p:pic>
    </p:spTree>
    <p:extLst>
      <p:ext uri="{BB962C8B-B14F-4D97-AF65-F5344CB8AC3E}">
        <p14:creationId xmlns:p14="http://schemas.microsoft.com/office/powerpoint/2010/main" val="3629429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92602-2BC1-60EE-25A4-8679777FC00A}"/>
              </a:ext>
            </a:extLst>
          </p:cNvPr>
          <p:cNvSpPr>
            <a:spLocks noGrp="1"/>
          </p:cNvSpPr>
          <p:nvPr>
            <p:ph type="title"/>
          </p:nvPr>
        </p:nvSpPr>
        <p:spPr/>
        <p:txBody>
          <a:bodyPr>
            <a:normAutofit/>
          </a:bodyPr>
          <a:lstStyle/>
          <a:p>
            <a:r>
              <a:rPr lang="en-US" sz="3600" dirty="0"/>
              <a:t>LIHEAP Support to Help Low Income Families is not Adequate to Cover Both Heating and Cooling Needs</a:t>
            </a:r>
          </a:p>
        </p:txBody>
      </p:sp>
      <p:sp>
        <p:nvSpPr>
          <p:cNvPr id="3" name="Text Placeholder 2">
            <a:extLst>
              <a:ext uri="{FF2B5EF4-FFF2-40B4-BE49-F238E27FC236}">
                <a16:creationId xmlns:a16="http://schemas.microsoft.com/office/drawing/2014/main" id="{D74EED60-06C8-DF5D-4E00-46A7FA1AF30F}"/>
              </a:ext>
            </a:extLst>
          </p:cNvPr>
          <p:cNvSpPr>
            <a:spLocks noGrp="1"/>
          </p:cNvSpPr>
          <p:nvPr>
            <p:ph type="body" idx="1"/>
          </p:nvPr>
        </p:nvSpPr>
        <p:spPr/>
        <p:txBody>
          <a:bodyPr>
            <a:normAutofit/>
          </a:bodyPr>
          <a:lstStyle/>
          <a:p>
            <a:endParaRPr lang="en-US" b="1" dirty="0"/>
          </a:p>
          <a:p>
            <a:r>
              <a:rPr lang="en-US" dirty="0"/>
              <a:t>Extreme heat poses serious dangers for low-income families, placing them at heightened risk during the summer months when heat waves and prolonged periods of extreme temperatures are more common.</a:t>
            </a:r>
          </a:p>
          <a:p>
            <a:r>
              <a:rPr lang="en-US" dirty="0"/>
              <a:t>However, LIHEAP funds are primarily used to cover winter heating costs. On average, about 80 percent of LIHEAP funding is spent on heating assistance, leaving limited resources available for summer cooling needs.</a:t>
            </a:r>
          </a:p>
          <a:p>
            <a:r>
              <a:rPr lang="en-US" dirty="0"/>
              <a:t>Low-income households are especially vulnerable to extreme heat due to limited access to affordable cooling and rising electricity costs. As a result, cooling assistance remains uneven and insufficient—during the summer of 2025, only 26 states and the District of Columbia offered LIHEAP-funded cooling assistance.</a:t>
            </a:r>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E2D448E-8D7E-661A-BDDC-A6FDB31E31B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dirty="0"/>
          </a:p>
        </p:txBody>
      </p:sp>
    </p:spTree>
    <p:extLst>
      <p:ext uri="{BB962C8B-B14F-4D97-AF65-F5344CB8AC3E}">
        <p14:creationId xmlns:p14="http://schemas.microsoft.com/office/powerpoint/2010/main" val="506286586"/>
      </p:ext>
    </p:extLst>
  </p:cSld>
  <p:clrMapOvr>
    <a:masterClrMapping/>
  </p:clrMapOvr>
</p:sld>
</file>

<file path=ppt/theme/theme1.xml><?xml version="1.0" encoding="utf-8"?>
<a:theme xmlns:a="http://schemas.openxmlformats.org/drawingml/2006/main" name="Theme1">
  <a:themeElements>
    <a:clrScheme name="Retrospect">
      <a:dk1>
        <a:srgbClr val="000000"/>
      </a:dk1>
      <a:lt1>
        <a:srgbClr val="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4f4bc07-40b7-4e61-9bed-2568226f4de5" xsi:nil="true"/>
    <lcf76f155ced4ddcb4097134ff3c332f xmlns="78564ab5-b4a5-4767-8d79-cd53dfe0275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2E27437F290A742B33C50902C59475C" ma:contentTypeVersion="14" ma:contentTypeDescription="Create a new document." ma:contentTypeScope="" ma:versionID="83b0cad4b86e6ff515380b199453135e">
  <xsd:schema xmlns:xsd="http://www.w3.org/2001/XMLSchema" xmlns:xs="http://www.w3.org/2001/XMLSchema" xmlns:p="http://schemas.microsoft.com/office/2006/metadata/properties" xmlns:ns2="78564ab5-b4a5-4767-8d79-cd53dfe02758" xmlns:ns3="f4f4bc07-40b7-4e61-9bed-2568226f4de5" targetNamespace="http://schemas.microsoft.com/office/2006/metadata/properties" ma:root="true" ma:fieldsID="6d496b3b6527d717c1c7b74f96b89c73" ns2:_="" ns3:_="">
    <xsd:import namespace="78564ab5-b4a5-4767-8d79-cd53dfe02758"/>
    <xsd:import namespace="f4f4bc07-40b7-4e61-9bed-2568226f4d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564ab5-b4a5-4767-8d79-cd53dfe027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8ecea897-e294-4e5a-891a-91714734c0b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f4bc07-40b7-4e61-9bed-2568226f4de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5d96dac-73ce-49ad-ad69-b255746e8089}" ma:internalName="TaxCatchAll" ma:showField="CatchAllData" ma:web="f4f4bc07-40b7-4e61-9bed-2568226f4d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4C5EAC-224A-4F0F-AEF3-30DBA2793AF9}">
  <ds:schemaRefs>
    <ds:schemaRef ds:uri="http://purl.org/dc/dcmitype/"/>
    <ds:schemaRef ds:uri="f72afb98-1fa5-4ef1-96da-676c3f4c77aa"/>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elements/1.1/"/>
    <ds:schemaRef ds:uri="f4f4bc07-40b7-4e61-9bed-2568226f4de5"/>
    <ds:schemaRef ds:uri="78564ab5-b4a5-4767-8d79-cd53dfe02758"/>
  </ds:schemaRefs>
</ds:datastoreItem>
</file>

<file path=customXml/itemProps2.xml><?xml version="1.0" encoding="utf-8"?>
<ds:datastoreItem xmlns:ds="http://schemas.openxmlformats.org/officeDocument/2006/customXml" ds:itemID="{6FAFFACB-0054-430D-A82E-B02BA05D219A}">
  <ds:schemaRefs>
    <ds:schemaRef ds:uri="http://schemas.microsoft.com/sharepoint/v3/contenttype/forms"/>
  </ds:schemaRefs>
</ds:datastoreItem>
</file>

<file path=customXml/itemProps3.xml><?xml version="1.0" encoding="utf-8"?>
<ds:datastoreItem xmlns:ds="http://schemas.openxmlformats.org/officeDocument/2006/customXml" ds:itemID="{028377A4-977E-486E-91A8-D1C449C80C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564ab5-b4a5-4767-8d79-cd53dfe02758"/>
    <ds:schemaRef ds:uri="f4f4bc07-40b7-4e61-9bed-2568226f4d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7350</TotalTime>
  <Words>1640</Words>
  <Application>Microsoft Office PowerPoint</Application>
  <PresentationFormat>Widescreen</PresentationFormat>
  <Paragraphs>236</Paragraphs>
  <Slides>14</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Arial</vt:lpstr>
      <vt:lpstr>Calibri</vt:lpstr>
      <vt:lpstr>Theme1</vt:lpstr>
      <vt:lpstr>  Energy Hardship Report  February 2026</vt:lpstr>
      <vt:lpstr>Introduction </vt:lpstr>
      <vt:lpstr>Affordability Programs Must Be Part of the Solution</vt:lpstr>
      <vt:lpstr>Energy Price Increases Fall Hardest on Low-Income Households</vt:lpstr>
      <vt:lpstr>PowerPoint Presentation</vt:lpstr>
      <vt:lpstr>PowerPoint Presentation</vt:lpstr>
      <vt:lpstr>PowerPoint Presentation</vt:lpstr>
      <vt:lpstr> Federal Support is Limited</vt:lpstr>
      <vt:lpstr>LIHEAP Support to Help Low Income Families is not Adequate to Cover Both Heating and Cooling Needs</vt:lpstr>
      <vt:lpstr>Funding for LIHEAP Must be Increased to Cover Summer Cooling Costs</vt:lpstr>
      <vt:lpstr> Utility Debt and Shut-Offs Have Reached Crisis Levels</vt:lpstr>
      <vt:lpstr>Billions in Rate Hike Requests</vt:lpstr>
      <vt:lpstr>PowerPoint Presentation</vt:lpstr>
      <vt:lpstr> Contact: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Hardship Report</dc:title>
  <dc:creator>William Macheel</dc:creator>
  <cp:lastModifiedBy>Cassandra Lovejoy</cp:lastModifiedBy>
  <cp:revision>40</cp:revision>
  <cp:lastPrinted>2024-08-25T17:02:47Z</cp:lastPrinted>
  <dcterms:created xsi:type="dcterms:W3CDTF">2021-10-19T23:16:43Z</dcterms:created>
  <dcterms:modified xsi:type="dcterms:W3CDTF">2026-02-02T14:40:32Z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0x010100B2E27437F290A742B33C50902C59475C</vt:lpwstr>
  </property>
</Properties>
</file>