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756" r:id="rId3"/>
    <p:sldId id="782" r:id="rId4"/>
    <p:sldId id="781" r:id="rId5"/>
    <p:sldId id="807" r:id="rId6"/>
    <p:sldId id="649" r:id="rId7"/>
    <p:sldId id="801" r:id="rId8"/>
    <p:sldId id="790" r:id="rId9"/>
    <p:sldId id="765" r:id="rId10"/>
    <p:sldId id="736" r:id="rId11"/>
    <p:sldId id="768" r:id="rId12"/>
    <p:sldId id="737" r:id="rId13"/>
    <p:sldId id="802" r:id="rId14"/>
    <p:sldId id="803" r:id="rId15"/>
    <p:sldId id="804" r:id="rId16"/>
    <p:sldId id="805" r:id="rId17"/>
    <p:sldId id="806" r:id="rId18"/>
    <p:sldId id="780" r:id="rId19"/>
    <p:sldId id="7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9BF5F26-8295-4AE0-B3D4-B5DBBA258FB0}">
          <p14:sldIdLst>
            <p14:sldId id="256"/>
            <p14:sldId id="756"/>
            <p14:sldId id="782"/>
            <p14:sldId id="781"/>
            <p14:sldId id="807"/>
          </p14:sldIdLst>
        </p14:section>
        <p14:section name="PMI" id="{88833E9A-54BC-4AED-95FA-BEC6934BDB35}">
          <p14:sldIdLst>
            <p14:sldId id="649"/>
            <p14:sldId id="801"/>
            <p14:sldId id="790"/>
          </p14:sldIdLst>
        </p14:section>
        <p14:section name="Data Case Studies" id="{07FCF1A2-6016-4A2A-9CE8-663DC586951D}">
          <p14:sldIdLst>
            <p14:sldId id="765"/>
            <p14:sldId id="736"/>
            <p14:sldId id="768"/>
            <p14:sldId id="737"/>
          </p14:sldIdLst>
        </p14:section>
        <p14:section name="Data Reliability" id="{A1FF6CA3-58B1-4941-826F-81213BA3616A}">
          <p14:sldIdLst>
            <p14:sldId id="802"/>
            <p14:sldId id="803"/>
            <p14:sldId id="804"/>
            <p14:sldId id="805"/>
            <p14:sldId id="806"/>
          </p14:sldIdLst>
        </p14:section>
        <p14:section name="Questions and Discussion" id="{EAAD4774-70B0-4422-94B1-940A6B4FBAD8}">
          <p14:sldIdLst>
            <p14:sldId id="780"/>
            <p14:sldId id="7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277E4A-B619-81B3-4491-D0D18AB1BF61}" name="Luke Gooding" initials="LG" userId="S::Luke-Gooding@appriseinc.org::33329630-4523-4d27-a4ea-0d0ec9138d64" providerId="AD"/>
  <p188:author id="{D9E86963-793A-BE9A-6DD4-369AEF36510D}" name="Kevin Schwartzbach" initials="KS" userId="S::kevin-schwartzbach@appriseinc.org::fc01fb02-1748-42a2-aea5-f5b621ea0d65" providerId="AD"/>
  <p188:author id="{E356C6B5-1E63-A96F-0927-A70BAD27AB7F}" name="Melissa Torgerson" initials="MT" userId="S::melissa@verveassociates.net::9017a62b-1ae0-41cb-9e95-e5c36891bc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2" autoAdjust="0"/>
    <p:restoredTop sz="90204" autoAdjust="0"/>
  </p:normalViewPr>
  <p:slideViewPr>
    <p:cSldViewPr snapToGrid="0">
      <p:cViewPr varScale="1">
        <p:scale>
          <a:sx n="80" d="100"/>
          <a:sy n="80" d="100"/>
        </p:scale>
        <p:origin x="7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B61F250C-56F5-43B8-BAC3-683CD700827C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842C883B-7864-4E04-BE57-0E0CECF1A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2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B723-E336-236A-1B98-8F6E192B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BCCEA-96ED-3676-FFC1-CEFA82A8A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667C0-C91D-190B-CC55-185DEF6E0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3E2CF-0A96-DD76-EACB-58391147E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9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2B6C5-45A1-E73D-D901-C0D8E6A64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15EF5-E319-09AB-DBCB-FECC8D8D4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19E03-622C-2986-8231-4CA19DEFF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35653-A927-541B-AB20-9B97698D0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60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48D61-2326-C3CB-BF3C-2E3CD94A6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E1660-E8F4-DD14-BD93-A415B307F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8221C-DC83-5E8F-2512-016645F5E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F595F-7178-6F78-CD48-15B96BCF0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2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BC79E-486D-58CD-1AE3-09CE7AA9F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EDA0F-A2B7-5B0C-3912-49C4A7A8E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E35B9A-142B-4329-AAB1-66FF7737D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A5EA6-7DF5-F9A5-05D0-B6C0F03D1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87350-9E28-5843-06A2-D87B1E1E7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47183-3415-6244-0EAE-FC91811C0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6E1DD-0FA5-19EF-C75C-191FD3A9F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B879-AE81-2D59-7B72-3BE1B1D53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09878-911B-0696-AFFB-77B082740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3C485-7644-9A9A-12D3-6A10D542E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57D52C-F02D-B2E8-5BEF-AA4B236B9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CD201-23F5-CC11-64A1-512828317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B868-68D0-F972-8E2C-D6E0E981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83F3EF-2CCE-FDAB-40EC-EC47F4BEF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81BE3-EAFA-ADA1-0C78-99888029B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0DD2D-9208-9A38-8D77-7D13A8B0F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C883B-7864-4E04-BE57-0E0CECF1A5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5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915B0-BD82-5817-29C7-25035F2E7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98F95-4658-19F9-B567-105F89CD3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88ECC-610A-7015-1285-B56209900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687C3-F643-1D9C-6811-5FCC36080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C883B-7864-4E04-BE57-0E0CECF1A5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28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9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2B6C5-45A1-E73D-D901-C0D8E6A64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15EF5-E319-09AB-DBCB-FECC8D8D4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19E03-622C-2986-8231-4CA19DEFF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35653-A927-541B-AB20-9B97698D0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883B-7864-4E04-BE57-0E0CECF1A5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solidFill>
            <a:schemeClr val="accent4">
              <a:lumMod val="60000"/>
              <a:lumOff val="40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January 2019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PMIWG Meeting Report</a:t>
            </a:r>
          </a:p>
        </p:txBody>
      </p:sp>
    </p:spTree>
    <p:extLst>
      <p:ext uri="{BB962C8B-B14F-4D97-AF65-F5344CB8AC3E}">
        <p14:creationId xmlns:p14="http://schemas.microsoft.com/office/powerpoint/2010/main" val="97984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133600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1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7910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749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solidFill>
            <a:schemeClr val="accent4">
              <a:lumMod val="60000"/>
              <a:lumOff val="40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HHS and ACF logo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1" y="228601"/>
            <a:ext cx="4246743" cy="650101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117600" y="4114800"/>
            <a:ext cx="3657600" cy="114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7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36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2">
                    <a:lumMod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2">
                    <a:lumMod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304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CF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13323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2" name="Picture 11" descr="HHS and ACF logo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172201"/>
            <a:ext cx="3251200" cy="4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6"/>
            <a:ext cx="9753600" cy="573975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D23AE-CE68-4D7C-BC19-4078617D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0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Aptos" panose="020B00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  <a:prstGeom prst="rect">
            <a:avLst/>
          </a:prstGeom>
          <a:solidFill>
            <a:schemeClr val="accent6"/>
          </a:solidFill>
        </p:spPr>
        <p:txBody>
          <a:bodyPr bIns="9144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>
                    <a:lumMod val="2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fld id="{4ADD23AE-CE68-4D7C-BC19-4078617DA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4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3">
              <a:lumMod val="7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6"/>
        </a:buClr>
        <a:buSzPct val="85000"/>
        <a:buFont typeface="Wingdings 2"/>
        <a:buChar char=""/>
        <a:defRPr kumimoji="0" sz="2400" kern="1200">
          <a:solidFill>
            <a:schemeClr val="accent3">
              <a:lumMod val="7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bg2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accent3">
              <a:lumMod val="7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3">
              <a:lumMod val="7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3">
              <a:lumMod val="7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miwgliheaptraining.reach360.com/register/f63791f4-63e9-46ff-86c6-eeeb2b2603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937608"/>
            <a:ext cx="9017876" cy="19959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NEADA Winter Meeting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March 12,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PMIWG Update</a:t>
            </a:r>
          </a:p>
        </p:txBody>
      </p:sp>
    </p:spTree>
    <p:extLst>
      <p:ext uri="{BB962C8B-B14F-4D97-AF65-F5344CB8AC3E}">
        <p14:creationId xmlns:p14="http://schemas.microsoft.com/office/powerpoint/2010/main" val="38116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377" y="1311007"/>
            <a:ext cx="7190499" cy="545169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Current Projects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endParaRPr lang="en-US" sz="10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</a:rPr>
              <a:t>Data Analyst </a:t>
            </a:r>
            <a:r>
              <a:rPr lang="en-US" sz="2200" b="1" dirty="0" err="1">
                <a:solidFill>
                  <a:schemeClr val="accent6"/>
                </a:solidFill>
              </a:rPr>
              <a:t>Brownbags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891540" lvl="3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Goal = Gather for informal quarterly presentations and open discussion on important LIHEAP data topics</a:t>
            </a:r>
          </a:p>
          <a:p>
            <a:pPr marL="344488" lvl="1" indent="-34448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  <a:latin typeface="Aptos" panose="020B0004020202020204" pitchFamily="34" charset="0"/>
              </a:rPr>
              <a:t>Case study on Impact of Ratepayer Assistance on Performance Measures</a:t>
            </a:r>
          </a:p>
          <a:p>
            <a:pPr marL="893128" lvl="3" indent="-34448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Goal = Assess how the LIHEAP Performance Measures results are impacted by the inclusion of ratepayer assistance for three states. </a:t>
            </a:r>
            <a:endParaRPr lang="en-US" sz="18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344488" lvl="1" indent="-34448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  <a:latin typeface="Aptos" panose="020B0004020202020204" pitchFamily="34" charset="0"/>
              </a:rPr>
              <a:t>Case study on using data to understand the impact of Wage Verification process</a:t>
            </a:r>
          </a:p>
          <a:p>
            <a:pPr marL="893128" lvl="3" indent="-34448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Goal = Use data from one state that implemented a new wage verification process to assess the impact on income and wage requests and applications.</a:t>
            </a:r>
          </a:p>
        </p:txBody>
      </p:sp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D9315536-CD3C-8B0B-87E4-4D48BAD22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12863"/>
          <a:stretch/>
        </p:blipFill>
        <p:spPr>
          <a:xfrm>
            <a:off x="8469330" y="2009997"/>
            <a:ext cx="2740880" cy="32599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DAAAC6-AF2F-2C45-9D08-9AABF393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79102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PMIWG Project Team Updates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Data Case Study Team</a:t>
            </a:r>
            <a:endParaRPr lang="en-US" sz="29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6C88B-C608-8CF8-6241-24DF4928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41BA-CF47-2E31-6F73-2DAE9511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7593-63D4-68DA-D119-43786CA276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3811" y="1280422"/>
            <a:ext cx="10589811" cy="53029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Highlighted Project Accomplishments:</a:t>
            </a:r>
            <a:endParaRPr lang="en-US" sz="1600" b="1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None/>
            </a:pPr>
            <a:r>
              <a:rPr lang="en-US" b="1" dirty="0">
                <a:solidFill>
                  <a:schemeClr val="accent6"/>
                </a:solidFill>
              </a:rPr>
              <a:t>Quarterly Data Analyst </a:t>
            </a:r>
            <a:r>
              <a:rPr lang="en-US" b="1">
                <a:solidFill>
                  <a:schemeClr val="accent6"/>
                </a:solidFill>
              </a:rPr>
              <a:t>Brownbags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8558AA-E3F0-F9C4-D9AE-EE657499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79102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PMIWG Project Team Updates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lang="en-US" sz="2900" dirty="0">
                <a:solidFill>
                  <a:srgbClr val="FFFFFF"/>
                </a:solidFill>
              </a:rPr>
              <a:t>Data Case Study Team</a:t>
            </a:r>
            <a:endParaRPr lang="en-US" sz="2900" dirty="0">
              <a:latin typeface="Aptos" panose="020B00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DCBF2E3-4946-502F-4DF6-D2034EB2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11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60E713-39BA-F30B-0264-5C79E16FBED8}"/>
              </a:ext>
            </a:extLst>
          </p:cNvPr>
          <p:cNvSpPr txBox="1">
            <a:spLocks/>
          </p:cNvSpPr>
          <p:nvPr/>
        </p:nvSpPr>
        <p:spPr>
          <a:xfrm>
            <a:off x="413812" y="2378045"/>
            <a:ext cx="9882713" cy="420531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3075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2200" b="1" dirty="0">
                <a:solidFill>
                  <a:schemeClr val="accent6"/>
                </a:solidFill>
              </a:rPr>
              <a:t>Brownbag on </a:t>
            </a:r>
            <a:r>
              <a:rPr lang="en-US" sz="2200" b="1" i="1" dirty="0">
                <a:solidFill>
                  <a:schemeClr val="accent6"/>
                </a:solidFill>
              </a:rPr>
              <a:t>Using Data on Inform Outreach Strategies</a:t>
            </a:r>
          </a:p>
          <a:p>
            <a:pPr marL="747395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MN, WI, CO, and RI presented on different ways they have used data to help with outreach approaches and measuring the impact of outreach methods.</a:t>
            </a:r>
          </a:p>
          <a:p>
            <a:pPr marL="747395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Approximately 50 attended.</a:t>
            </a:r>
          </a:p>
          <a:p>
            <a:pPr marL="747395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800" dirty="0">
              <a:solidFill>
                <a:schemeClr val="accent6"/>
              </a:solidFill>
            </a:endParaRPr>
          </a:p>
          <a:p>
            <a:pPr marL="473075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2200" b="1" dirty="0">
                <a:solidFill>
                  <a:schemeClr val="accent6"/>
                </a:solidFill>
              </a:rPr>
              <a:t>Brownbag on </a:t>
            </a:r>
            <a:r>
              <a:rPr lang="en-US" sz="2200" b="1" i="1" dirty="0">
                <a:solidFill>
                  <a:schemeClr val="accent6"/>
                </a:solidFill>
              </a:rPr>
              <a:t>LIHEAP Data Systems Demonstrations</a:t>
            </a:r>
          </a:p>
          <a:p>
            <a:pPr marL="747395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MN and CO showcased examples of their data systems and how they complete tasks like:</a:t>
            </a:r>
          </a:p>
          <a:p>
            <a:pPr marL="1296035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Adding/reviewing application information</a:t>
            </a:r>
          </a:p>
          <a:p>
            <a:pPr marL="1296035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Determining application statuses</a:t>
            </a:r>
          </a:p>
          <a:p>
            <a:pPr marL="1296035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Fulfilling federal reporting requirements</a:t>
            </a:r>
          </a:p>
          <a:p>
            <a:pPr marL="1296035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Completing ad hoc data requests</a:t>
            </a:r>
          </a:p>
          <a:p>
            <a:pPr marL="1021715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</a:pPr>
            <a:r>
              <a:rPr lang="en-US" sz="1800" dirty="0">
                <a:solidFill>
                  <a:schemeClr val="accent6"/>
                </a:solidFill>
              </a:rPr>
              <a:t>Approximately 60 attended.</a:t>
            </a:r>
          </a:p>
          <a:p>
            <a:pPr marL="747395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3000" dirty="0">
              <a:solidFill>
                <a:schemeClr val="accent6"/>
              </a:solidFill>
            </a:endParaRPr>
          </a:p>
          <a:p>
            <a:pPr marL="514350" lvl="1" indent="-2238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endParaRPr lang="en-US" sz="2000" b="1" dirty="0">
              <a:solidFill>
                <a:schemeClr val="accent6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endParaRPr lang="en-US" sz="18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5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1766" y="1312695"/>
            <a:ext cx="7079358" cy="515847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Project Timelines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endParaRPr lang="en-US" sz="1000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None/>
            </a:pPr>
            <a:r>
              <a:rPr lang="en-US" b="1" dirty="0">
                <a:solidFill>
                  <a:schemeClr val="accent6"/>
                </a:solidFill>
              </a:rPr>
              <a:t>Next Brownbag: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</a:pPr>
            <a:r>
              <a:rPr lang="en-US" sz="2200" b="1" dirty="0">
                <a:solidFill>
                  <a:schemeClr val="accent6"/>
                </a:solidFill>
              </a:rPr>
              <a:t>June </a:t>
            </a:r>
            <a:r>
              <a:rPr lang="en-US" sz="2200" dirty="0">
                <a:solidFill>
                  <a:schemeClr val="accent6"/>
                </a:solidFill>
              </a:rPr>
              <a:t>– </a:t>
            </a:r>
            <a:r>
              <a:rPr lang="en-US" sz="2200" i="1" dirty="0">
                <a:solidFill>
                  <a:schemeClr val="accent6"/>
                </a:solidFill>
              </a:rPr>
              <a:t>Using Data to Assess and Assist Subrecipients </a:t>
            </a:r>
            <a:endParaRPr lang="en-US" sz="2200" b="1" i="1" dirty="0">
              <a:solidFill>
                <a:schemeClr val="accent6"/>
              </a:solidFill>
            </a:endParaRP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r>
              <a:rPr lang="en-US" b="1" dirty="0">
                <a:solidFill>
                  <a:schemeClr val="accent6"/>
                </a:solidFill>
              </a:rPr>
              <a:t>Summer:</a:t>
            </a:r>
          </a:p>
          <a:p>
            <a:pPr marL="344488" lvl="1" indent="-3333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dirty="0">
                <a:solidFill>
                  <a:schemeClr val="accent6"/>
                </a:solidFill>
              </a:rPr>
              <a:t>Complete Case Study on Impact of Ratepayer Assistance on Performance Measures</a:t>
            </a:r>
          </a:p>
          <a:p>
            <a:pPr marL="344488" lvl="1" indent="-3333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dirty="0">
                <a:solidFill>
                  <a:schemeClr val="accent6"/>
                </a:solidFill>
              </a:rPr>
              <a:t>Complete Case Study on Use of Wage Verification System data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36E976-43E6-6244-D3AD-7266FE19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79102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PMIWG Project Team Updates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lang="en-US" sz="2900">
                <a:solidFill>
                  <a:srgbClr val="FFFFFF"/>
                </a:solidFill>
              </a:rPr>
              <a:t>Data Case Study Team</a:t>
            </a:r>
            <a:endParaRPr lang="en-US" sz="2900" dirty="0">
              <a:latin typeface="Aptos" panose="020B00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7AB8BA-07F6-E5A4-F303-50620789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Calendar page with a pen on top">
            <a:extLst>
              <a:ext uri="{FF2B5EF4-FFF2-40B4-BE49-F238E27FC236}">
                <a16:creationId xmlns:a16="http://schemas.microsoft.com/office/drawing/2014/main" id="{B2050226-9254-1F87-563B-087942E94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44" y="2150076"/>
            <a:ext cx="4400165" cy="29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4660" y="2402312"/>
            <a:ext cx="10391896" cy="32562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Project Team Members: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117475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Deeannah Loia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(AS) 			Lori Walking Eagle (RST)</a:t>
            </a:r>
          </a:p>
          <a:p>
            <a:pPr marL="117475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Leah Richards (NH) 	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Richard Giddings (VT)</a:t>
            </a:r>
          </a:p>
          <a:p>
            <a:pPr marL="117475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Verkista White (MS) 				Josh Haugen (ND)</a:t>
            </a:r>
          </a:p>
          <a:p>
            <a:pPr marL="117475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Keri Stark (NY) 		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CE85FA-9B68-A09A-6B39-FFAF3533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86968"/>
          </a:xfrm>
        </p:spPr>
        <p:txBody>
          <a:bodyPr anchor="ctr" anchorCtr="0">
            <a:normAutofit/>
          </a:bodyPr>
          <a:lstStyle/>
          <a:p>
            <a:r>
              <a:rPr lang="en-US" sz="3500" dirty="0"/>
              <a:t>Data Reliability Team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AF5826-4318-D1E3-5063-BFD2B2382F61}"/>
              </a:ext>
            </a:extLst>
          </p:cNvPr>
          <p:cNvSpPr txBox="1">
            <a:spLocks/>
          </p:cNvSpPr>
          <p:nvPr/>
        </p:nvSpPr>
        <p:spPr>
          <a:xfrm>
            <a:off x="860672" y="775378"/>
            <a:ext cx="7590354" cy="162693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endParaRPr lang="en-US" sz="1400" b="1" dirty="0"/>
          </a:p>
          <a:p>
            <a:pPr marL="0" indent="0">
              <a:lnSpc>
                <a:spcPct val="5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32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36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1544638" indent="-1371600">
              <a:spcBef>
                <a:spcPts val="0"/>
              </a:spcBef>
              <a:buClrTx/>
              <a:buSzTx/>
              <a:buFont typeface="Wingdings 2"/>
              <a:buNone/>
              <a:defRPr/>
            </a:pPr>
            <a:r>
              <a:rPr lang="en-US" sz="2800" b="1" dirty="0">
                <a:solidFill>
                  <a:schemeClr val="accent6"/>
                </a:solidFill>
              </a:rPr>
              <a:t>Presenter: Josh Haugen (ND)</a:t>
            </a: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1800" b="1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endParaRPr lang="en-US" sz="20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CC547-F355-435A-F23B-0B96608F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377" y="1311007"/>
            <a:ext cx="7190499" cy="545169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Current Projects</a:t>
            </a:r>
            <a:endParaRPr lang="en-US" sz="1000" b="1" i="1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b="1" dirty="0">
                <a:solidFill>
                  <a:schemeClr val="accent6"/>
                </a:solidFill>
                <a:latin typeface="Aptos" panose="020B0004020202020204" pitchFamily="34" charset="0"/>
              </a:rPr>
              <a:t>IT Solutions Survey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endParaRPr lang="en-US" sz="10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344488" lvl="1" indent="-34448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  <a:latin typeface="Aptos" panose="020B0004020202020204" pitchFamily="34" charset="0"/>
              </a:rPr>
              <a:t>Purpose: </a:t>
            </a:r>
            <a:r>
              <a:rPr lang="en-US" sz="2200" dirty="0">
                <a:solidFill>
                  <a:schemeClr val="accent6"/>
                </a:solidFill>
                <a:latin typeface="Aptos" panose="020B0004020202020204" pitchFamily="34" charset="0"/>
              </a:rPr>
              <a:t>Document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Aptos" panose="020B0004020202020204" pitchFamily="34" charset="0"/>
              </a:rPr>
              <a:t>whether each grant recipient has an IT Solution for a given program requirement (e.g., outreach, intake). </a:t>
            </a:r>
          </a:p>
          <a:p>
            <a:pPr marL="344488" lvl="1" indent="-34448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  <a:latin typeface="Aptos" panose="020B0004020202020204" pitchFamily="34" charset="0"/>
              </a:rPr>
              <a:t>Goals:</a:t>
            </a:r>
          </a:p>
          <a:p>
            <a:pPr marL="617538" lvl="2" indent="-277813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6"/>
                </a:solidFill>
              </a:rPr>
              <a:t>Peer-to-Peer Network: Publish results to facilitate peer-to-peer exchange.</a:t>
            </a:r>
            <a:endParaRPr lang="en-US" sz="18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617538" lvl="2" indent="-277813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6"/>
                </a:solidFill>
                <a:latin typeface="Aptos" panose="020B0004020202020204" pitchFamily="34" charset="0"/>
              </a:rPr>
              <a:t>OCS T&amp;TA Planning: Document needs for planning efforts.</a:t>
            </a:r>
          </a:p>
          <a:p>
            <a:pPr marL="344488" lvl="1" indent="-34448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  <a:latin typeface="Aptos" panose="020B0004020202020204" pitchFamily="34" charset="0"/>
              </a:rPr>
              <a:t>Two Versions:</a:t>
            </a:r>
            <a:endParaRPr lang="en-US" sz="2200" dirty="0">
              <a:solidFill>
                <a:schemeClr val="accent6"/>
              </a:solidFill>
            </a:endParaRPr>
          </a:p>
          <a:p>
            <a:pPr marL="574675" lvl="2" indent="-23495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6"/>
                </a:solidFill>
                <a:latin typeface="Aptos" panose="020B0004020202020204" pitchFamily="34" charset="0"/>
              </a:rPr>
              <a:t>States – Survey conducted with 48 grant recipients in 2025; database with survey results in progress.</a:t>
            </a:r>
          </a:p>
          <a:p>
            <a:pPr marL="574675" lvl="2" indent="-23495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6"/>
                </a:solidFill>
              </a:rPr>
              <a:t>Tribes &amp; territories – Currently being developed.</a:t>
            </a:r>
            <a:endParaRPr lang="en-US" sz="2200" dirty="0">
              <a:solidFill>
                <a:schemeClr val="accent6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D9315536-CD3C-8B0B-87E4-4D48BAD22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12863"/>
          <a:stretch/>
        </p:blipFill>
        <p:spPr>
          <a:xfrm>
            <a:off x="8469330" y="2009997"/>
            <a:ext cx="2740880" cy="32599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DAAAC6-AF2F-2C45-9D08-9AABF393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79102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PMIWG Project Team Updates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Data Reliability Team</a:t>
            </a:r>
            <a:endParaRPr lang="en-US" sz="29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6C88B-C608-8CF8-6241-24DF4928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7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41BA-CF47-2E31-6F73-2DAE9511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7593-63D4-68DA-D119-43786CA276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3811" y="1280422"/>
            <a:ext cx="10589811" cy="53029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Highlighted Project Accomplishments:</a:t>
            </a:r>
            <a:endParaRPr lang="en-US" sz="1600" b="1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None/>
            </a:pPr>
            <a:r>
              <a:rPr lang="en-US" b="1" dirty="0">
                <a:solidFill>
                  <a:schemeClr val="accent6"/>
                </a:solidFill>
              </a:rPr>
              <a:t>IT Solutions Survey for States: Microsoft Access Database Prototype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None/>
            </a:pP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8558AA-E3F0-F9C4-D9AE-EE657499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79102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PMIWG Project Team Updates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Data Reliability Team</a:t>
            </a:r>
            <a:endParaRPr lang="en-US" sz="2900" dirty="0">
              <a:latin typeface="Aptos" panose="020B00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DCBF2E3-4946-502F-4DF6-D2034EB2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140141C-567E-F8CC-8F7F-87C3A1FB0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r="11686"/>
          <a:stretch/>
        </p:blipFill>
        <p:spPr bwMode="auto">
          <a:xfrm>
            <a:off x="6956921" y="2378045"/>
            <a:ext cx="4821267" cy="33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D485068-FF26-168F-B343-F77D8A9BA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r="4786"/>
          <a:stretch/>
        </p:blipFill>
        <p:spPr bwMode="auto">
          <a:xfrm>
            <a:off x="6889756" y="2383625"/>
            <a:ext cx="4925851" cy="34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60E713-39BA-F30B-0264-5C79E16FBED8}"/>
              </a:ext>
            </a:extLst>
          </p:cNvPr>
          <p:cNvSpPr txBox="1">
            <a:spLocks/>
          </p:cNvSpPr>
          <p:nvPr/>
        </p:nvSpPr>
        <p:spPr>
          <a:xfrm>
            <a:off x="413812" y="2378045"/>
            <a:ext cx="6278457" cy="420531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238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</a:pPr>
            <a:r>
              <a:rPr lang="en-US" sz="2200" dirty="0">
                <a:solidFill>
                  <a:schemeClr val="accent6"/>
                </a:solidFill>
              </a:rPr>
              <a:t>Allows grant recipients to explore survey results in a structured format, including:</a:t>
            </a:r>
          </a:p>
          <a:p>
            <a:pPr marL="631825" lvl="1" indent="-292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264A64"/>
                </a:solidFill>
              </a:rPr>
              <a:t>The most-used IT solutions.</a:t>
            </a:r>
          </a:p>
          <a:p>
            <a:pPr marL="631825" lvl="1" indent="-292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264A64"/>
                </a:solidFill>
              </a:rPr>
              <a:t>List of states with a given solution.</a:t>
            </a:r>
          </a:p>
          <a:p>
            <a:pPr marL="631825" lvl="1" indent="-292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264A64"/>
                </a:solidFill>
              </a:rPr>
              <a:t>State-specific details for additional context.</a:t>
            </a:r>
            <a:endParaRPr lang="en-US" sz="1800" dirty="0">
              <a:solidFill>
                <a:schemeClr val="accent6"/>
              </a:solidFill>
            </a:endParaRPr>
          </a:p>
          <a:p>
            <a:pPr marL="631825" lvl="1" indent="-292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accent6"/>
                </a:solidFill>
              </a:rPr>
              <a:t>Contact information for program managers and personnel responsible for business requirement.</a:t>
            </a:r>
          </a:p>
          <a:p>
            <a:pPr marL="339725" indent="-3238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</a:pPr>
            <a:r>
              <a:rPr lang="en-US" sz="2200" dirty="0">
                <a:solidFill>
                  <a:schemeClr val="accent6"/>
                </a:solidFill>
              </a:rPr>
              <a:t>Publishing the database:</a:t>
            </a:r>
          </a:p>
          <a:p>
            <a:pPr marL="631825" lvl="1" indent="-292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6"/>
                </a:solidFill>
              </a:rPr>
              <a:t>Prototype complete; currently undergoing testing by the PMIWG.</a:t>
            </a:r>
          </a:p>
          <a:p>
            <a:pPr marL="631825" lvl="1" indent="-292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6"/>
                </a:solidFill>
              </a:rPr>
              <a:t>Will be posted to the LIHEAP Performance Management Website (PMW).</a:t>
            </a:r>
            <a:endParaRPr lang="en-US" sz="1600" dirty="0">
              <a:solidFill>
                <a:schemeClr val="accent6"/>
              </a:solidFill>
            </a:endParaRPr>
          </a:p>
          <a:p>
            <a:pPr marL="514350" lvl="1" indent="-2238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endParaRPr lang="en-US" sz="2000" b="1" dirty="0">
              <a:solidFill>
                <a:schemeClr val="accent6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endParaRPr lang="en-US" sz="18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4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1766" y="1312695"/>
            <a:ext cx="6409178" cy="515847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Project Timelines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endParaRPr lang="en-US" sz="1000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None/>
            </a:pPr>
            <a:r>
              <a:rPr lang="en-US" b="1" dirty="0">
                <a:solidFill>
                  <a:schemeClr val="accent6"/>
                </a:solidFill>
              </a:rPr>
              <a:t>IT Solutions Survey Access Database</a:t>
            </a:r>
          </a:p>
          <a:p>
            <a:pPr marL="344488" lvl="1" indent="-3333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</a:rPr>
              <a:t>March &amp; April – </a:t>
            </a:r>
            <a:r>
              <a:rPr lang="en-US" sz="2200" dirty="0">
                <a:solidFill>
                  <a:schemeClr val="accent6"/>
                </a:solidFill>
              </a:rPr>
              <a:t>PMIWG testing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344488" lvl="1" indent="-3333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</a:rPr>
              <a:t>May – </a:t>
            </a:r>
            <a:r>
              <a:rPr lang="en-US" sz="2200" dirty="0">
                <a:solidFill>
                  <a:schemeClr val="accent6"/>
                </a:solidFill>
              </a:rPr>
              <a:t>Publish database for all grant recipients</a:t>
            </a: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r>
              <a:rPr lang="en-US" b="1" dirty="0">
                <a:solidFill>
                  <a:schemeClr val="accent6"/>
                </a:solidFill>
              </a:rPr>
              <a:t>IT Solutions Survey for Tribes and Territories</a:t>
            </a:r>
          </a:p>
          <a:p>
            <a:pPr marL="344488" lvl="1" indent="-3333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b="1" dirty="0">
                <a:solidFill>
                  <a:schemeClr val="accent6"/>
                </a:solidFill>
              </a:rPr>
              <a:t>April – </a:t>
            </a:r>
            <a:r>
              <a:rPr lang="en-US" sz="2200" dirty="0">
                <a:solidFill>
                  <a:schemeClr val="accent6"/>
                </a:solidFill>
              </a:rPr>
              <a:t>Engage with tribes and territories to discuss approach to survey</a:t>
            </a:r>
            <a:endParaRPr lang="en-US" sz="2200" b="1" dirty="0">
              <a:solidFill>
                <a:schemeClr val="accent6"/>
              </a:solidFill>
            </a:endParaRPr>
          </a:p>
          <a:p>
            <a:pPr marL="344488" lvl="1" indent="-333375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200" b="1">
                <a:solidFill>
                  <a:schemeClr val="accent6"/>
                </a:solidFill>
              </a:rPr>
              <a:t>Next Steps </a:t>
            </a:r>
            <a:r>
              <a:rPr lang="en-US" sz="2200" b="1" dirty="0">
                <a:solidFill>
                  <a:schemeClr val="accent6"/>
                </a:solidFill>
              </a:rPr>
              <a:t>– </a:t>
            </a:r>
            <a:r>
              <a:rPr lang="en-US" sz="2200" dirty="0">
                <a:solidFill>
                  <a:schemeClr val="accent6"/>
                </a:solidFill>
              </a:rPr>
              <a:t>Design and test the survey</a:t>
            </a:r>
            <a:endParaRPr lang="en-US" sz="2200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36E976-43E6-6244-D3AD-7266FE19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79102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PMIWG Project Team Updates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Data Reliability Team</a:t>
            </a:r>
            <a:endParaRPr lang="en-US" sz="2900" dirty="0">
              <a:latin typeface="Aptos" panose="020B00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7AB8BA-07F6-E5A4-F303-50620789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Calendar page with a pen on top">
            <a:extLst>
              <a:ext uri="{FF2B5EF4-FFF2-40B4-BE49-F238E27FC236}">
                <a16:creationId xmlns:a16="http://schemas.microsoft.com/office/drawing/2014/main" id="{B2050226-9254-1F87-563B-087942E94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00" y="1872846"/>
            <a:ext cx="4816010" cy="32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3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D11B2-9E3A-F1C3-50DF-25BA1B17F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297D-9FDE-6AEA-621C-203EE21F7E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343258" y="2982469"/>
            <a:ext cx="12878515" cy="5158478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None/>
            </a:pPr>
            <a:r>
              <a:rPr lang="en-US" sz="3600" b="1" dirty="0">
                <a:solidFill>
                  <a:schemeClr val="accent6"/>
                </a:solidFill>
              </a:rPr>
              <a:t>Demonstration of IT Solutions Survey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None/>
            </a:pPr>
            <a:r>
              <a:rPr lang="en-US" sz="3600" b="1" dirty="0">
                <a:solidFill>
                  <a:schemeClr val="accent6"/>
                </a:solidFill>
              </a:rPr>
              <a:t>Access Database</a:t>
            </a:r>
            <a:endParaRPr lang="en-US" sz="3600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EF7F31-BBD8-8709-B164-3CBE7F43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79102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PMIWG Project Team Updates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Data Reliability Team</a:t>
            </a:r>
            <a:endParaRPr lang="en-US" sz="2900" dirty="0">
              <a:latin typeface="Aptos" panose="020B00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8767267-2B93-55C1-0165-D34AF6A3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5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556C-0F51-54C8-89C0-7BF37106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3500" dirty="0"/>
              <a:t>Questions and Discussions</a:t>
            </a:r>
          </a:p>
        </p:txBody>
      </p: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041E32AE-15C6-ADEF-9F5D-6050AB55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4529" y="2422498"/>
            <a:ext cx="2782957" cy="27829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F8977-5BE2-1AD6-BD12-DC01929C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4BF62-5A47-E09C-5D77-A685267CA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34F9-91A9-FE04-0E41-36298CEE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35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FDDCA-5781-599D-0024-EC688406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4E174-D01F-B2DD-714A-93D7AA0169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70581" y="2129226"/>
            <a:ext cx="6850837" cy="259954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sz="6400" b="1" dirty="0">
                <a:solidFill>
                  <a:schemeClr val="accent6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5736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DC04-22C1-F212-DB59-E1F2EA49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5ACF-63E3-7D02-52EC-56B5DDB7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29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D8E93-5D6C-AD4D-6E59-7E0D1BD04F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1017" y="1698125"/>
            <a:ext cx="10522667" cy="488523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6"/>
                </a:solidFill>
              </a:rPr>
              <a:t>During this session, we will: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/>
                </a:solidFill>
              </a:rPr>
              <a:t> </a:t>
            </a:r>
            <a:endParaRPr lang="en-US" sz="2200" dirty="0">
              <a:solidFill>
                <a:schemeClr val="accent6"/>
              </a:solidFill>
            </a:endParaRPr>
          </a:p>
          <a:p>
            <a:pPr marL="457189" indent="-457189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Provide a brief overview of PMIWG teams</a:t>
            </a:r>
          </a:p>
          <a:p>
            <a:pPr marL="457189" indent="-457189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endParaRPr lang="en-US" sz="2400" dirty="0">
              <a:solidFill>
                <a:schemeClr val="accent6"/>
              </a:solidFill>
            </a:endParaRPr>
          </a:p>
          <a:p>
            <a:pPr marL="457189" indent="-457189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Provide an update from each PMIWG team on current projects</a:t>
            </a:r>
          </a:p>
          <a:p>
            <a:pPr marL="457189" indent="-457189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endParaRPr lang="en-US" sz="2400" dirty="0">
              <a:solidFill>
                <a:schemeClr val="accent6"/>
              </a:solidFill>
            </a:endParaRPr>
          </a:p>
          <a:p>
            <a:pPr marL="457189" indent="-457189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Demonstrate the IT Solutions Survey Database</a:t>
            </a:r>
          </a:p>
          <a:p>
            <a:pPr marL="457189" indent="-457189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endParaRPr lang="en-US" sz="2400" dirty="0">
              <a:solidFill>
                <a:schemeClr val="accent6"/>
              </a:solidFill>
            </a:endParaRPr>
          </a:p>
          <a:p>
            <a:pPr marL="457189" indent="-457189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Answer any questions from NEADA members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5B5ECD-7B5F-5161-98FC-189A9195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811C2-4918-2009-162F-E74DEE0AC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4202-4557-52F8-834C-E07F400F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2900" dirty="0"/>
              <a:t>Three PMIWG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B1E5-089F-D214-C4AB-38EAAB906E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30674" y="1622119"/>
            <a:ext cx="10011190" cy="1163160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Performance Management Integration (PMI)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sz="2000" dirty="0">
                <a:solidFill>
                  <a:schemeClr val="accent6"/>
                </a:solidFill>
              </a:rPr>
              <a:t>Creates tools and resources that help LIHEAP grant recipients incorporate Performance Management into their day-to-day work.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0E5AA08-787B-ED26-F3F7-E10162B8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3</a:t>
            </a:fld>
            <a:endParaRPr lang="en-US"/>
          </a:p>
        </p:txBody>
      </p:sp>
      <p:pic>
        <p:nvPicPr>
          <p:cNvPr id="7" name="Graphic 6" descr="Professor female with solid fill">
            <a:extLst>
              <a:ext uri="{FF2B5EF4-FFF2-40B4-BE49-F238E27FC236}">
                <a16:creationId xmlns:a16="http://schemas.microsoft.com/office/drawing/2014/main" id="{26712678-D81C-4EE2-99AA-277CFB7C2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554" y="1512550"/>
            <a:ext cx="1504122" cy="1504122"/>
          </a:xfrm>
          <a:prstGeom prst="rect">
            <a:avLst/>
          </a:prstGeom>
        </p:spPr>
      </p:pic>
      <p:pic>
        <p:nvPicPr>
          <p:cNvPr id="11" name="Graphic 10" descr="Folder Search with solid fill">
            <a:extLst>
              <a:ext uri="{FF2B5EF4-FFF2-40B4-BE49-F238E27FC236}">
                <a16:creationId xmlns:a16="http://schemas.microsoft.com/office/drawing/2014/main" id="{285E66C6-0660-3C69-EA4C-15DBA87E7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554" y="3202827"/>
            <a:ext cx="1504121" cy="1504121"/>
          </a:xfrm>
          <a:prstGeom prst="rect">
            <a:avLst/>
          </a:prstGeom>
        </p:spPr>
      </p:pic>
      <p:pic>
        <p:nvPicPr>
          <p:cNvPr id="17" name="Graphic 16" descr="Research with solid fill">
            <a:extLst>
              <a:ext uri="{FF2B5EF4-FFF2-40B4-BE49-F238E27FC236}">
                <a16:creationId xmlns:a16="http://schemas.microsoft.com/office/drawing/2014/main" id="{FAB24A16-2E09-ABF2-236E-7B6F2E602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985" y="4916904"/>
            <a:ext cx="1209258" cy="1209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9EBBD-5983-8A90-73B5-DA32B53254C4}"/>
              </a:ext>
            </a:extLst>
          </p:cNvPr>
          <p:cNvSpPr txBox="1"/>
          <p:nvPr/>
        </p:nvSpPr>
        <p:spPr>
          <a:xfrm>
            <a:off x="1768749" y="3297085"/>
            <a:ext cx="100111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sz="2000" b="1" dirty="0">
                <a:solidFill>
                  <a:schemeClr val="accent6"/>
                </a:solidFill>
                <a:latin typeface="Aptos" panose="020B0004020202020204" pitchFamily="34" charset="0"/>
              </a:rPr>
              <a:t>Data Case Studies</a:t>
            </a:r>
          </a:p>
          <a:p>
            <a:pPr>
              <a:lnSpc>
                <a:spcPct val="50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endParaRPr lang="en-US" sz="20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-US" sz="2000" dirty="0">
                <a:solidFill>
                  <a:schemeClr val="accent6"/>
                </a:solidFill>
                <a:latin typeface="Aptos" panose="020B0004020202020204" pitchFamily="34" charset="0"/>
              </a:rPr>
              <a:t>Facilitates discussion and highlights interesting uses of data so that grant recipients can better understand and use their Performance Management data</a:t>
            </a:r>
            <a:r>
              <a:rPr lang="en-US" sz="20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A345A-CC08-6CC7-89A3-E12B9B7EC9E6}"/>
              </a:ext>
            </a:extLst>
          </p:cNvPr>
          <p:cNvSpPr txBox="1"/>
          <p:nvPr/>
        </p:nvSpPr>
        <p:spPr>
          <a:xfrm>
            <a:off x="1768749" y="4934680"/>
            <a:ext cx="100873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sz="2000" b="1" dirty="0">
                <a:solidFill>
                  <a:schemeClr val="accent6"/>
                </a:solidFill>
                <a:latin typeface="Aptos" panose="020B0004020202020204" pitchFamily="34" charset="0"/>
              </a:rPr>
              <a:t>Data Reliability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endParaRPr lang="en-US" sz="2000" b="1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-US" sz="2000" dirty="0">
                <a:solidFill>
                  <a:schemeClr val="accent6"/>
                </a:solidFill>
                <a:latin typeface="Aptos" panose="020B0004020202020204" pitchFamily="34" charset="0"/>
              </a:rPr>
              <a:t>Empowers grant recipients to improve their data quality and then use those data to make informed decisions.</a:t>
            </a:r>
          </a:p>
        </p:txBody>
      </p:sp>
    </p:spTree>
    <p:extLst>
      <p:ext uri="{BB962C8B-B14F-4D97-AF65-F5344CB8AC3E}">
        <p14:creationId xmlns:p14="http://schemas.microsoft.com/office/powerpoint/2010/main" val="165267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DF1D-E410-E0F3-0DA1-742612DA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A961-9511-BB90-0A47-7FEEB953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2900" dirty="0"/>
              <a:t>PMIWG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C472D-70E2-0345-7701-B79D670E03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163" y="1336299"/>
            <a:ext cx="9940066" cy="4885237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6"/>
                </a:solidFill>
              </a:rPr>
              <a:t>PMIWG Members</a:t>
            </a:r>
            <a:endParaRPr lang="en-US" sz="28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r>
              <a:rPr lang="en-US" dirty="0">
                <a:solidFill>
                  <a:schemeClr val="accent6"/>
                </a:solidFill>
              </a:rPr>
              <a:t>States, Tribes, and Territories</a:t>
            </a:r>
          </a:p>
          <a:p>
            <a:pPr marL="0" indent="0"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endParaRPr lang="en-US" sz="1000" dirty="0">
              <a:solidFill>
                <a:schemeClr val="accent6"/>
              </a:solidFill>
            </a:endParaRP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1 – VT, NH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2 – NY, PR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3 – PA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4 – GA, MS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5 -  WI, MN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6 – AR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7 – IA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8 – CO, ND, Rosebud Sioux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9 – CA, American Samoa</a:t>
            </a:r>
          </a:p>
          <a:p>
            <a:pPr marL="284163" lvl="1" indent="-284163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/>
                </a:solidFill>
              </a:rPr>
              <a:t>Region 10 – WA, OR</a:t>
            </a:r>
            <a:endParaRPr lang="en-US" sz="2300" b="1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33B5E5B-D50F-BD66-34AA-37DA89F2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C713F-0E75-C021-8410-5101BC842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16" y="1768288"/>
            <a:ext cx="6083038" cy="40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76C3D-4C79-64BA-BF85-C9855F38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9FBB-A989-CEA7-CE20-160E4B66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2900" dirty="0"/>
              <a:t>Upcoming Work Group Presentations/Training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E579F98-3C29-79BD-BFF9-AC0A63D8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8304C-3710-DE80-CB27-5BBA81894914}"/>
              </a:ext>
            </a:extLst>
          </p:cNvPr>
          <p:cNvSpPr txBox="1"/>
          <p:nvPr/>
        </p:nvSpPr>
        <p:spPr>
          <a:xfrm>
            <a:off x="415345" y="1418342"/>
            <a:ext cx="10011190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6"/>
              </a:buClr>
              <a:buSzPct val="100000"/>
            </a:pP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</a:rPr>
              <a:t>Upcoming Work Group Presentations/Training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</a:pPr>
            <a:endParaRPr lang="en-US" sz="600" b="1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</a:pPr>
            <a:r>
              <a:rPr lang="en-US" sz="2400" b="1" dirty="0">
                <a:solidFill>
                  <a:schemeClr val="accent6"/>
                </a:solidFill>
                <a:latin typeface="Aptos" panose="020B0004020202020204" pitchFamily="34" charset="0"/>
              </a:rPr>
              <a:t>The PMIWG is hosting several sessions at NEUAC, featuring experts from across the network: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</a:pPr>
            <a:endParaRPr lang="en-US" sz="12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ptos" panose="020B0004020202020204" pitchFamily="34" charset="0"/>
              </a:rPr>
              <a:t>Pre-Conference Session—LIHEAP Basics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ptos" panose="020B0004020202020204" pitchFamily="34" charset="0"/>
              </a:rPr>
              <a:t>Pre-Conference Session—LIHEAP Program Management for Tribes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ptos" panose="020B0004020202020204" pitchFamily="34" charset="0"/>
              </a:rPr>
              <a:t>LIHEAP 101 (Program Integrity and LIHEAP Flexibilities)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ptos" panose="020B0004020202020204" pitchFamily="34" charset="0"/>
              </a:rPr>
              <a:t>LIHEAP 102 (Streamlined Enrollment Processes)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ptos" panose="020B0004020202020204" pitchFamily="34" charset="0"/>
              </a:rPr>
              <a:t>State-Tribe Agreements</a:t>
            </a:r>
          </a:p>
          <a:p>
            <a:pPr marL="0" indent="0">
              <a:spcBef>
                <a:spcPts val="0"/>
              </a:spcBef>
              <a:buClr>
                <a:schemeClr val="accent6"/>
              </a:buClr>
              <a:buSzPct val="100000"/>
              <a:buNone/>
            </a:pPr>
            <a:endParaRPr lang="en-US" sz="2000" b="1" dirty="0">
              <a:solidFill>
                <a:schemeClr val="accent6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9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500" dirty="0">
                <a:latin typeface="Aptos" panose="020B0004020202020204" pitchFamily="34" charset="0"/>
              </a:rPr>
              <a:t>Performance Management Integration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0672" y="775378"/>
            <a:ext cx="7590354" cy="162693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5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32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36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1544638" indent="-1371600">
              <a:spcBef>
                <a:spcPts val="0"/>
              </a:spcBef>
              <a:buClrTx/>
              <a:buSzTx/>
              <a:buNone/>
              <a:defRPr/>
            </a:pPr>
            <a:r>
              <a:rPr lang="en-US" sz="2800" b="1" dirty="0">
                <a:solidFill>
                  <a:schemeClr val="accent6"/>
                </a:solidFill>
                <a:latin typeface="Aptos" panose="020B0004020202020204" pitchFamily="34" charset="0"/>
              </a:rPr>
              <a:t>Presenter: </a:t>
            </a:r>
            <a:r>
              <a:rPr lang="en-US" sz="2800" b="1" dirty="0">
                <a:solidFill>
                  <a:schemeClr val="accent6"/>
                </a:solidFill>
              </a:rPr>
              <a:t>Maria Hopps (CO)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800" b="1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86678" y="2402312"/>
            <a:ext cx="10018643" cy="35507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Project Team Members:</a:t>
            </a:r>
          </a:p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11747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Sisavai’i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Tuala-Tamaalelagi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(AS)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Bobbi Davis (WI)</a:t>
            </a:r>
          </a:p>
          <a:p>
            <a:pPr marL="11747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Johana Hernandez (PR) 			Michelle Gillham (AR)	</a:t>
            </a:r>
          </a:p>
          <a:p>
            <a:pPr marL="11747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Cynthia Bryant (GA) 			Lisa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Goben-Toninato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(OR) 						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5FD60B-1B56-78B5-729D-613C09E8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23AE-CE68-4D7C-BC19-4078617DA55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516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978CA-0DC4-7B0B-5A9B-DA999C05F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AB77ED-A3B0-422D-D90F-FD16089A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314" y="4457221"/>
            <a:ext cx="3811829" cy="2126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819C6-5442-1DF0-0974-0BCDE1BB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7"/>
            <a:ext cx="11785600" cy="904805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900" i="1" dirty="0">
                <a:latin typeface="Aptos" panose="020B0004020202020204" pitchFamily="34" charset="0"/>
              </a:rPr>
              <a:t>PMIWG Project Team Updates</a:t>
            </a:r>
            <a:br>
              <a:rPr lang="en-US" sz="2900" dirty="0">
                <a:latin typeface="Aptos" panose="020B0004020202020204" pitchFamily="34" charset="0"/>
              </a:rPr>
            </a:br>
            <a:r>
              <a:rPr lang="en-US" sz="2900" dirty="0">
                <a:latin typeface="Aptos" panose="020B0004020202020204" pitchFamily="34" charset="0"/>
              </a:rPr>
              <a:t>Performance Management Integration (PMI)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B9C3-C7EC-70ED-D65E-FBDF7826A1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467" y="1278180"/>
            <a:ext cx="11447620" cy="5754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Current Projects</a:t>
            </a:r>
            <a:r>
              <a:rPr lang="en-US" sz="2400" dirty="0">
                <a:solidFill>
                  <a:schemeClr val="accent6"/>
                </a:solidFill>
              </a:rPr>
              <a:t> — </a:t>
            </a:r>
            <a:r>
              <a:rPr lang="en-US" sz="2400" b="1" dirty="0">
                <a:solidFill>
                  <a:srgbClr val="264A64"/>
                </a:solidFill>
                <a:cs typeface="Calibri" panose="020F0502020204030204" pitchFamily="34" charset="0"/>
              </a:rPr>
              <a:t>Online LIHEAP Training Tool</a:t>
            </a:r>
            <a:endParaRPr lang="en-US" sz="900" b="1" dirty="0">
              <a:solidFill>
                <a:schemeClr val="accent6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None/>
              <a:defRPr/>
            </a:pPr>
            <a:endParaRPr lang="en-US" b="1" dirty="0">
              <a:solidFill>
                <a:srgbClr val="264A64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None/>
              <a:defRPr/>
            </a:pPr>
            <a:endParaRPr lang="en-US" b="1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None/>
              <a:defRPr/>
            </a:pPr>
            <a:endParaRPr lang="en-US" b="1" dirty="0">
              <a:solidFill>
                <a:srgbClr val="264A64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38A4F-C571-3AF5-9486-BE923E1D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490" y="6314369"/>
            <a:ext cx="609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23AE-CE68-4D7C-BC19-4078617DA55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4C5C27-558C-011B-F726-487A55507B07}"/>
              </a:ext>
            </a:extLst>
          </p:cNvPr>
          <p:cNvSpPr txBox="1"/>
          <p:nvPr/>
        </p:nvSpPr>
        <p:spPr>
          <a:xfrm>
            <a:off x="203200" y="1798408"/>
            <a:ext cx="78791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Self-paced training resource for LIHEAP administrators. Features interactive learning tools, activities, and assessments (e.g., quizzes).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93E91-6BC4-A4CC-775D-DF023211EC1B}"/>
              </a:ext>
            </a:extLst>
          </p:cNvPr>
          <p:cNvSpPr txBox="1"/>
          <p:nvPr/>
        </p:nvSpPr>
        <p:spPr>
          <a:xfrm>
            <a:off x="192910" y="3331111"/>
            <a:ext cx="780234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Highlighted Project Accomplishments</a:t>
            </a:r>
            <a:endParaRPr lang="en-US" sz="2400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264A6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Four courses finalized and posted in library.</a:t>
            </a:r>
          </a:p>
          <a:p>
            <a:pPr>
              <a:buClr>
                <a:srgbClr val="264A64"/>
              </a:buClr>
              <a:buSzPct val="100000"/>
              <a:defRPr/>
            </a:pPr>
            <a:endParaRPr lang="en-US" sz="2000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800100" indent="-458788">
              <a:buClr>
                <a:srgbClr val="264A6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Getting Started in LIHEAP (Micro-Lesson)</a:t>
            </a:r>
          </a:p>
          <a:p>
            <a:pPr marL="800100" indent="-458788">
              <a:buClr>
                <a:srgbClr val="264A6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Who’s Who in LIHEAP?</a:t>
            </a:r>
          </a:p>
          <a:p>
            <a:pPr marL="800100" indent="-458788">
              <a:buClr>
                <a:srgbClr val="264A6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Finding LIHEAP Resources</a:t>
            </a:r>
          </a:p>
          <a:p>
            <a:pPr marL="800100" indent="-458788">
              <a:buClr>
                <a:srgbClr val="264A6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LIHEAP and the Law</a:t>
            </a:r>
          </a:p>
          <a:p>
            <a:pPr marL="800100" indent="-458788">
              <a:buClr>
                <a:srgbClr val="264A64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264A6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Started testing with interested NEADA members.</a:t>
            </a:r>
          </a:p>
          <a:p>
            <a:pPr>
              <a:buClr>
                <a:srgbClr val="264A64"/>
              </a:buClr>
              <a:buSzPct val="100000"/>
              <a:defRPr/>
            </a:pPr>
            <a:endParaRPr lang="en-US" sz="2000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2073F-0A7E-3DEF-9A3A-93FED6A5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216" y="1285123"/>
            <a:ext cx="3480230" cy="1954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E9688-8C53-4FD2-5DC0-FC2BCB6AC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36" y="3126649"/>
            <a:ext cx="3581957" cy="20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4B7AC-C88E-5278-1E7C-0948A8A6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67EE-823B-F1F5-3274-37A2173C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7"/>
            <a:ext cx="11785600" cy="904805"/>
          </a:xfrm>
        </p:spPr>
        <p:txBody>
          <a:bodyPr bIns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900" i="1" dirty="0">
                <a:latin typeface="Aptos" panose="020B0004020202020204" pitchFamily="34" charset="0"/>
              </a:rPr>
              <a:t>PMIWG Project Team Updates</a:t>
            </a:r>
            <a:br>
              <a:rPr lang="en-US" sz="2900" dirty="0">
                <a:latin typeface="Aptos" panose="020B0004020202020204" pitchFamily="34" charset="0"/>
              </a:rPr>
            </a:br>
            <a:r>
              <a:rPr lang="en-US" sz="2900" dirty="0">
                <a:latin typeface="Aptos" panose="020B0004020202020204" pitchFamily="34" charset="0"/>
              </a:rPr>
              <a:t>Performance Management Integration (PMI)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A315F-A390-2CD4-1D53-AF2B450654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374130"/>
            <a:ext cx="11447620" cy="37424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Project Timelines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b="1" dirty="0">
              <a:solidFill>
                <a:schemeClr val="accent6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None/>
              <a:defRPr/>
            </a:pPr>
            <a:endParaRPr lang="en-US" b="1" dirty="0">
              <a:solidFill>
                <a:srgbClr val="264A64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None/>
              <a:defRPr/>
            </a:pPr>
            <a:endParaRPr lang="en-US" b="1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None/>
              <a:defRPr/>
            </a:pPr>
            <a:endParaRPr lang="en-US" b="1" dirty="0">
              <a:solidFill>
                <a:srgbClr val="264A64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None/>
              <a:defRPr/>
            </a:pPr>
            <a:endParaRPr lang="en-US" b="1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None/>
              <a:defRPr/>
            </a:pPr>
            <a:endParaRPr lang="en-US" b="1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017CB0-3564-BC3E-F450-88EFE9206824}"/>
              </a:ext>
            </a:extLst>
          </p:cNvPr>
          <p:cNvSpPr txBox="1"/>
          <p:nvPr/>
        </p:nvSpPr>
        <p:spPr>
          <a:xfrm>
            <a:off x="203200" y="1970491"/>
            <a:ext cx="7093819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A6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Finalizing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“Program Administration Basics”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course (to be posted within next couple of weeks).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A6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023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A6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Includes a breakdown of common LIHEAP administrative </a:t>
            </a: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responsibilities, tasks, and activities.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marL="344488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264A64"/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marL="63023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A6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marL="63023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A6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Interactive reviews of common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tasks by categories, and annual timing.</a:t>
            </a:r>
          </a:p>
          <a:p>
            <a:pPr marL="3444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A64"/>
              </a:buClr>
              <a:buSzPct val="100000"/>
              <a:tabLst/>
              <a:defRPr/>
            </a:pPr>
            <a:endParaRPr lang="en-US" sz="2000" noProof="0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341313" indent="-341313">
              <a:buClr>
                <a:srgbClr val="264A6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Started work on </a:t>
            </a:r>
            <a:r>
              <a:rPr lang="en-US" sz="2000" b="1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“Data Collection and Reporting” </a:t>
            </a:r>
            <a:r>
              <a:rPr lang="en-US" sz="2000" dirty="0">
                <a:solidFill>
                  <a:srgbClr val="264A64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course to be completed in April/early-May.</a:t>
            </a:r>
          </a:p>
          <a:p>
            <a:pPr>
              <a:buClr>
                <a:srgbClr val="264A64"/>
              </a:buClr>
              <a:buSzPct val="100000"/>
              <a:defRPr/>
            </a:pPr>
            <a:endParaRPr lang="en-US" sz="2000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>
              <a:buClr>
                <a:srgbClr val="264A64"/>
              </a:buClr>
              <a:buSzPct val="100000"/>
              <a:defRPr/>
            </a:pPr>
            <a:endParaRPr lang="en-US" sz="2000" dirty="0">
              <a:solidFill>
                <a:srgbClr val="264A64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3444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A64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4A64"/>
              </a:buClr>
              <a:buSzPct val="100000"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EFC6B-F3D5-7779-E9CB-EBC3DEB4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23AE-CE68-4D7C-BC19-4078617DA55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EA4A56-ED98-9A0C-D6C4-BE300A694FEB}"/>
              </a:ext>
            </a:extLst>
          </p:cNvPr>
          <p:cNvSpPr/>
          <p:nvPr/>
        </p:nvSpPr>
        <p:spPr>
          <a:xfrm>
            <a:off x="203199" y="5548257"/>
            <a:ext cx="7576585" cy="9831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you interested in trying out the LIHEAP online training tool?  </a:t>
            </a:r>
          </a:p>
          <a:p>
            <a:pPr algn="ctr"/>
            <a:r>
              <a:rPr lang="en-US" dirty="0"/>
              <a:t>Contact a PMIWG member or click </a:t>
            </a:r>
            <a:r>
              <a:rPr lang="en-US" b="1" u="sng" dirty="0">
                <a:hlinkClick r:id="rId3"/>
              </a:rPr>
              <a:t>here</a:t>
            </a:r>
            <a:r>
              <a:rPr lang="en-US" dirty="0"/>
              <a:t> to register.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3EE9FC-7FF1-5037-3CF1-3662E33D1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753" y="1328310"/>
            <a:ext cx="3467866" cy="1926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6E3AE-955E-9888-912D-2754E7934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784" y="2930624"/>
            <a:ext cx="3714223" cy="2078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D75646-EF12-2CCB-AA76-8C969C356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017" y="4767871"/>
            <a:ext cx="3849783" cy="18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4660" y="2402312"/>
            <a:ext cx="10391896" cy="32562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Project Team Members: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117475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Malelega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Tuiolosega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(AS) 			Ian Villa-Watt (MN)</a:t>
            </a:r>
          </a:p>
          <a:p>
            <a:pPr marL="117475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Monica Popescu (CA) 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Brian Whorl (PA)</a:t>
            </a:r>
          </a:p>
          <a:p>
            <a:pPr marL="117475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Maria </a:t>
            </a: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Hopps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(CO) 				</a:t>
            </a: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Brian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Sarensen (WA)</a:t>
            </a:r>
          </a:p>
          <a:p>
            <a:pPr marL="117475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Christine Taylor (IA) 		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CE85FA-9B68-A09A-6B39-FFAF3533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86968"/>
          </a:xfrm>
        </p:spPr>
        <p:txBody>
          <a:bodyPr anchor="ctr" anchorCtr="0">
            <a:normAutofit/>
          </a:bodyPr>
          <a:lstStyle/>
          <a:p>
            <a:r>
              <a:rPr lang="en-US" sz="3500" dirty="0"/>
              <a:t>Data Case Study Team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AF5826-4318-D1E3-5063-BFD2B2382F61}"/>
              </a:ext>
            </a:extLst>
          </p:cNvPr>
          <p:cNvSpPr txBox="1">
            <a:spLocks/>
          </p:cNvSpPr>
          <p:nvPr/>
        </p:nvSpPr>
        <p:spPr>
          <a:xfrm>
            <a:off x="832272" y="775378"/>
            <a:ext cx="7590354" cy="162693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endParaRPr lang="en-US" sz="1400" b="1" dirty="0"/>
          </a:p>
          <a:p>
            <a:pPr marL="0" indent="0">
              <a:lnSpc>
                <a:spcPct val="5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32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36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marL="1544638" indent="-1371600">
              <a:spcBef>
                <a:spcPts val="0"/>
              </a:spcBef>
              <a:buClrTx/>
              <a:buSzTx/>
              <a:buFont typeface="Wingdings 2"/>
              <a:buNone/>
              <a:defRPr/>
            </a:pPr>
            <a:r>
              <a:rPr lang="en-US" sz="2800" b="1" dirty="0">
                <a:solidFill>
                  <a:schemeClr val="accent6"/>
                </a:solidFill>
              </a:rPr>
              <a:t>Presenter: </a:t>
            </a:r>
            <a:r>
              <a:rPr lang="en-US" sz="2800" b="1">
                <a:solidFill>
                  <a:schemeClr val="accent6"/>
                </a:solidFill>
              </a:rPr>
              <a:t>Brian Whorl (PA)</a:t>
            </a:r>
            <a:r>
              <a:rPr lang="en-US" sz="2800" dirty="0">
                <a:solidFill>
                  <a:schemeClr val="accent6"/>
                </a:solidFill>
                <a:highlight>
                  <a:srgbClr val="FFFF00"/>
                </a:highlight>
              </a:rPr>
              <a:t>	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Tx/>
              <a:buSzTx/>
              <a:buFont typeface="Wingdings 2"/>
              <a:buNone/>
              <a:defRPr/>
            </a:pPr>
            <a:endParaRPr lang="en-US" sz="1800" b="1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endParaRPr lang="en-US" sz="20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CC547-F355-435A-F23B-0B96608F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210" y="6126162"/>
            <a:ext cx="609600" cy="457200"/>
          </a:xfrm>
        </p:spPr>
        <p:txBody>
          <a:bodyPr/>
          <a:lstStyle/>
          <a:p>
            <a:fld id="{4ADD23AE-CE68-4D7C-BC19-4078617DA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1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CF Standard">
      <a:dk1>
        <a:srgbClr val="FFFFFF"/>
      </a:dk1>
      <a:lt1>
        <a:srgbClr val="CFC3AE"/>
      </a:lt1>
      <a:dk2>
        <a:srgbClr val="BCD9ED"/>
      </a:dk2>
      <a:lt2>
        <a:srgbClr val="CFC3AE"/>
      </a:lt2>
      <a:accent1>
        <a:srgbClr val="548AB0"/>
      </a:accent1>
      <a:accent2>
        <a:srgbClr val="FFFFFF"/>
      </a:accent2>
      <a:accent3>
        <a:srgbClr val="0099CC"/>
      </a:accent3>
      <a:accent4>
        <a:srgbClr val="CCBB9E"/>
      </a:accent4>
      <a:accent5>
        <a:srgbClr val="9E9273"/>
      </a:accent5>
      <a:accent6>
        <a:srgbClr val="264A64"/>
      </a:accent6>
      <a:hlink>
        <a:srgbClr val="00C8C3"/>
      </a:hlink>
      <a:folHlink>
        <a:srgbClr val="0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CB38CDC-955D-4DE5-9769-5E2FC993551E}" vid="{0D69679A-3AE2-4175-974C-0ED7B7FF9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27437F290A742B33C50902C59475C" ma:contentTypeVersion="15" ma:contentTypeDescription="Create a new document." ma:contentTypeScope="" ma:versionID="a4f3866ed64f3235a68d1faf0f9974d9">
  <xsd:schema xmlns:xsd="http://www.w3.org/2001/XMLSchema" xmlns:xs="http://www.w3.org/2001/XMLSchema" xmlns:p="http://schemas.microsoft.com/office/2006/metadata/properties" xmlns:ns2="78564ab5-b4a5-4767-8d79-cd53dfe02758" xmlns:ns3="f4f4bc07-40b7-4e61-9bed-2568226f4de5" targetNamespace="http://schemas.microsoft.com/office/2006/metadata/properties" ma:root="true" ma:fieldsID="1fe8824c5ec48615a4556cb69e2dd814" ns2:_="" ns3:_="">
    <xsd:import namespace="78564ab5-b4a5-4767-8d79-cd53dfe02758"/>
    <xsd:import namespace="f4f4bc07-40b7-4e61-9bed-2568226f4d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4ab5-b4a5-4767-8d79-cd53dfe02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ecea897-e294-4e5a-891a-91714734c0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4bc07-40b7-4e61-9bed-2568226f4d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d96dac-73ce-49ad-ad69-b255746e8089}" ma:internalName="TaxCatchAll" ma:showField="CatchAllData" ma:web="f4f4bc07-40b7-4e61-9bed-2568226f4d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f4bc07-40b7-4e61-9bed-2568226f4de5" xsi:nil="true"/>
    <lcf76f155ced4ddcb4097134ff3c332f xmlns="78564ab5-b4a5-4767-8d79-cd53dfe027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CACB74-4E44-44B3-8EE1-5DCE7B20EC6C}"/>
</file>

<file path=customXml/itemProps2.xml><?xml version="1.0" encoding="utf-8"?>
<ds:datastoreItem xmlns:ds="http://schemas.openxmlformats.org/officeDocument/2006/customXml" ds:itemID="{3E0FE9D7-341E-418D-9A5D-BCF8D6A56811}"/>
</file>

<file path=customXml/itemProps3.xml><?xml version="1.0" encoding="utf-8"?>
<ds:datastoreItem xmlns:ds="http://schemas.openxmlformats.org/officeDocument/2006/customXml" ds:itemID="{50EB398D-5F64-40E7-9069-F16B39E938D9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5106</TotalTime>
  <Words>1150</Words>
  <Application>Microsoft Office PowerPoint</Application>
  <PresentationFormat>Widescreen</PresentationFormat>
  <Paragraphs>227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Wingdings</vt:lpstr>
      <vt:lpstr>Wingdings 2</vt:lpstr>
      <vt:lpstr>Theme1</vt:lpstr>
      <vt:lpstr>PMIWG Update</vt:lpstr>
      <vt:lpstr>Agenda</vt:lpstr>
      <vt:lpstr>Three PMIWG Teams</vt:lpstr>
      <vt:lpstr>PMIWG Membership</vt:lpstr>
      <vt:lpstr>Upcoming Work Group Presentations/Training</vt:lpstr>
      <vt:lpstr>Performance Management Integration Team</vt:lpstr>
      <vt:lpstr>PMIWG Project Team Updates Performance Management Integration (PMI) Team</vt:lpstr>
      <vt:lpstr>PMIWG Project Team Updates Performance Management Integration (PMI) Team</vt:lpstr>
      <vt:lpstr>Data Case Study Team</vt:lpstr>
      <vt:lpstr>PMIWG Project Team Updates Data Case Study Team</vt:lpstr>
      <vt:lpstr>PMIWG Project Team Updates Data Case Study Team</vt:lpstr>
      <vt:lpstr>PMIWG Project Team Updates Data Case Study Team</vt:lpstr>
      <vt:lpstr>Data Reliability Team</vt:lpstr>
      <vt:lpstr>PMIWG Project Team Updates Data Reliability Team</vt:lpstr>
      <vt:lpstr>PMIWG Project Team Updates Data Reliability Team</vt:lpstr>
      <vt:lpstr>PMIWG Project Team Updates Data Reliability Team</vt:lpstr>
      <vt:lpstr>PMIWG Project Team Updates Data Reliability Team</vt:lpstr>
      <vt:lpstr>Questions and Discussions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Torgerson</dc:creator>
  <cp:lastModifiedBy>Melissa Torgerson</cp:lastModifiedBy>
  <cp:revision>230</cp:revision>
  <dcterms:created xsi:type="dcterms:W3CDTF">2019-01-23T00:36:49Z</dcterms:created>
  <dcterms:modified xsi:type="dcterms:W3CDTF">2026-03-12T15:13:52Z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0x010100B2E27437F290A742B33C50902C59475C</vt:lpwstr>
  </property>
</Properties>
</file>