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Layouts/slideLayout4.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notesSlides/notesSlide54.xml" ContentType="application/vnd.openxmlformats-officedocument.presentationml.notesSlide+xml"/>
  <Override PartName="/ppt/slides/slide34.xml" ContentType="application/vnd.openxmlformats-officedocument.presentationml.slide+xml"/>
  <Override PartName="/ppt/notesSlides/notesSlide44.xml" ContentType="application/vnd.openxmlformats-officedocument.presentationml.notesSlide+xml"/>
  <Override PartName="/ppt/slides/slide24.xml" ContentType="application/vnd.openxmlformats-officedocument.presentationml.slide+xml"/>
  <Override PartName="/ppt/theme/theme3.xml" ContentType="application/vnd.openxmlformats-officedocument.them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59.xml" ContentType="application/vnd.openxmlformats-officedocument.presentationml.notesSlide+xml"/>
  <Override PartName="/ppt/slides/slide39.xml" ContentType="application/vnd.openxmlformats-officedocument.presentationml.slide+xml"/>
  <Override PartName="/ppt/notesSlides/notesSlide12.xml" ContentType="application/vnd.openxmlformats-officedocument.presentationml.notesSlide+xml"/>
  <Override PartName="/ppt/slides/slide72.xml" ContentType="application/vnd.openxmlformats-officedocument.presentationml.slide+xml"/>
  <Override PartName="/ppt/notesSlides/notesSlide32.xml" ContentType="application/vnd.openxmlformats-officedocument.presentationml.notesSlide+xml"/>
  <Override PartName="/ppt/slides/slide52.xml" ContentType="application/vnd.openxmlformats-officedocument.presentationml.slide+xml"/>
  <Override PartName="/ppt/slideLayouts/slideLayout3.xml" ContentType="application/vnd.openxmlformats-officedocument.presentationml.slideLayout+xml"/>
  <Override PartName="/ppt/notesSlides/notesSlide46.xml" ContentType="application/vnd.openxmlformats-officedocument.presentationml.notesSlide+xml"/>
  <Override PartName="/ppt/slides/slide26.xml" ContentType="application/vnd.openxmlformats-officedocument.presentationml.slide+xml"/>
  <Override PartName="/ppt/notesSlides/notesSlide31.xml" ContentType="application/vnd.openxmlformats-officedocument.presentationml.notesSlide+xml"/>
  <Override PartName="/ppt/slides/slide51.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notesSlides/notesSlide43.xml" ContentType="application/vnd.openxmlformats-officedocument.presentationml.notesSlide+xml"/>
  <Override PartName="/ppt/slides/slide23.xml" ContentType="application/vnd.openxmlformats-officedocument.presentationml.slide+xml"/>
  <Override PartName="/ppt/notesSlides/notesSlide51.xml" ContentType="application/vnd.openxmlformats-officedocument.presentationml.notesSlide+xml"/>
  <Override PartName="/ppt/slides/slide31.xml" ContentType="application/vnd.openxmlformats-officedocument.presentationml.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52.xml" ContentType="application/vnd.openxmlformats-officedocument.presentationml.notesSlide+xml"/>
  <Override PartName="/ppt/slides/slide32.xml" ContentType="application/vnd.openxmlformats-officedocument.presentationml.slide+xml"/>
  <Override PartName="/ppt/notesSlides/notesSlide10.xml" ContentType="application/vnd.openxmlformats-officedocument.presentationml.notesSlide+xml"/>
  <Override PartName="/ppt/slides/slide70.xml" ContentType="application/vnd.openxmlformats-officedocument.presentationml.slide+xml"/>
  <Override PartName="/ppt/notesSlides/notesSlide19.xml" ContentType="application/vnd.openxmlformats-officedocument.presentationml.notesSlide+xml"/>
  <Override PartName="/ppt/viewProps.xml" ContentType="application/vnd.openxmlformats-officedocument.presentationml.viewProps+xml"/>
  <Override PartName="/ppt/slides/slide6.xml" ContentType="application/vnd.openxmlformats-officedocument.presentationml.slide+xml"/>
  <Override PartName="/ppt/slides/slide68.xml" ContentType="application/vnd.openxmlformats-officedocument.presentationml.slide+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1.xml" ContentType="application/vnd.openxmlformats-officedocument.presentationml.notesSlide+xml"/>
  <Override PartName="/ppt/slides/slide71.xml" ContentType="application/vnd.openxmlformats-officedocument.presentationml.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20.xml" ContentType="application/vnd.openxmlformats-officedocument.presentationml.notesSlide+xml"/>
  <Override PartName="/ppt/slides/slide40.xml" ContentType="application/vnd.openxmlformats-officedocument.presentationml.slide+xml"/>
  <Override PartName="/ppt/notesSlides/notesSlide21.xml" ContentType="application/vnd.openxmlformats-officedocument.presentationml.notesSlide+xml"/>
  <Override PartName="/ppt/slides/slide41.xml" ContentType="application/vnd.openxmlformats-officedocument.presentationml.slide+xml"/>
  <Override PartName="/ppt/notesSlides/notesSlide22.xml" ContentType="application/vnd.openxmlformats-officedocument.presentationml.notesSlide+xml"/>
  <Override PartName="/ppt/slides/slide42.xml" ContentType="application/vnd.openxmlformats-officedocument.presentationml.slide+xml"/>
  <Override PartName="/ppt/notesSlides/notesSlide23.xml" ContentType="application/vnd.openxmlformats-officedocument.presentationml.notesSlide+xml"/>
  <Override PartName="/ppt/slides/slide43.xml" ContentType="application/vnd.openxmlformats-officedocument.presentationml.slide+xml"/>
  <Override PartName="/ppt/notesSlides/notesSlide24.xml" ContentType="application/vnd.openxmlformats-officedocument.presentationml.notesSlide+xml"/>
  <Override PartName="/ppt/slides/slide44.xml" ContentType="application/vnd.openxmlformats-officedocument.presentationml.slide+xml"/>
  <Override PartName="/ppt/notesSlides/notesSlide25.xml" ContentType="application/vnd.openxmlformats-officedocument.presentationml.notesSlide+xml"/>
  <Override PartName="/ppt/slides/slide45.xml" ContentType="application/vnd.openxmlformats-officedocument.presentationml.slide+xml"/>
  <Override PartName="/ppt/notesSlides/notesSlide26.xml" ContentType="application/vnd.openxmlformats-officedocument.presentationml.notesSlide+xml"/>
  <Override PartName="/ppt/slides/slide46.xml" ContentType="application/vnd.openxmlformats-officedocument.presentationml.slide+xml"/>
  <Override PartName="/ppt/notesSlides/notesSlide27.xml" ContentType="application/vnd.openxmlformats-officedocument.presentationml.notesSlide+xml"/>
  <Override PartName="/ppt/slides/slide47.xml" ContentType="application/vnd.openxmlformats-officedocument.presentationml.slide+xml"/>
  <Override PartName="/ppt/notesSlides/notesSlide28.xml" ContentType="application/vnd.openxmlformats-officedocument.presentationml.notesSlide+xml"/>
  <Override PartName="/ppt/slides/slide48.xml" ContentType="application/vnd.openxmlformats-officedocument.presentationml.slide+xml"/>
  <Override PartName="/ppt/notesSlides/notesSlide29.xml" ContentType="application/vnd.openxmlformats-officedocument.presentationml.notesSlide+xml"/>
  <Override PartName="/ppt/slides/slide49.xml" ContentType="application/vnd.openxmlformats-officedocument.presentationml.slide+xml"/>
  <Override PartName="/ppt/notesSlides/notesSlide30.xml" ContentType="application/vnd.openxmlformats-officedocument.presentationml.notesSlide+xml"/>
  <Override PartName="/ppt/slides/slide50.xml" ContentType="application/vnd.openxmlformats-officedocument.presentationml.slide+xml"/>
  <Override PartName="/ppt/notesSlides/notesSlide33.xml" ContentType="application/vnd.openxmlformats-officedocument.presentationml.notesSlide+xml"/>
  <Override PartName="/ppt/slides/slide53.xml" ContentType="application/vnd.openxmlformats-officedocument.presentationml.slide+xml"/>
  <Override PartName="/ppt/notesSlides/notesSlide34.xml" ContentType="application/vnd.openxmlformats-officedocument.presentationml.notesSlide+xml"/>
  <Override PartName="/ppt/slides/slide54.xml" ContentType="application/vnd.openxmlformats-officedocument.presentationml.slide+xml"/>
  <Override PartName="/ppt/notesSlides/notesSlide35.xml" ContentType="application/vnd.openxmlformats-officedocument.presentationml.notesSlide+xml"/>
  <Override PartName="/ppt/slides/slide55.xml" ContentType="application/vnd.openxmlformats-officedocument.presentationml.slide+xml"/>
  <Override PartName="/ppt/notesSlides/notesSlide36.xml" ContentType="application/vnd.openxmlformats-officedocument.presentationml.notesSlide+xml"/>
  <Override PartName="/ppt/slides/slide56.xml" ContentType="application/vnd.openxmlformats-officedocument.presentationml.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57.xml" ContentType="application/vnd.openxmlformats-officedocument.presentationml.slide+xml"/>
  <Override PartName="/ppt/notesSlides/notesSlide38.xml" ContentType="application/vnd.openxmlformats-officedocument.presentationml.notesSlide+xml"/>
  <Override PartName="/ppt/slides/slide58.xml" ContentType="application/vnd.openxmlformats-officedocument.presentationml.slide+xml"/>
  <Override PartName="/ppt/notesSlides/notesSlide39.xml" ContentType="application/vnd.openxmlformats-officedocument.presentationml.notesSlide+xml"/>
  <Override PartName="/ppt/slides/slide59.xml" ContentType="application/vnd.openxmlformats-officedocument.presentationml.slide+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40.xml" ContentType="application/vnd.openxmlformats-officedocument.presentationml.notesSlide+xml"/>
  <Override PartName="/ppt/slides/slide20.xml" ContentType="application/vnd.openxmlformats-officedocument.presentationml.slide+xml"/>
  <Override PartName="/ppt/notesSlides/notesSlide41.xml" ContentType="application/vnd.openxmlformats-officedocument.presentationml.notesSlide+xml"/>
  <Override PartName="/ppt/slides/slide21.xml" ContentType="application/vnd.openxmlformats-officedocument.presentationml.slide+xml"/>
  <Override PartName="/ppt/notesSlides/notesSlide42.xml" ContentType="application/vnd.openxmlformats-officedocument.presentationml.notesSlide+xml"/>
  <Override PartName="/ppt/slides/slide22.xml" ContentType="application/vnd.openxmlformats-officedocument.presentationml.slide+xml"/>
  <Override PartName="/ppt/notesSlides/notesSlide45.xml" ContentType="application/vnd.openxmlformats-officedocument.presentationml.notesSlide+xml"/>
  <Override PartName="/ppt/slides/slide25.xml" ContentType="application/vnd.openxmlformats-officedocument.presentationml.slide+xml"/>
  <Override PartName="/ppt/notesSlides/notesSlide47.xml" ContentType="application/vnd.openxmlformats-officedocument.presentationml.notesSlide+xml"/>
  <Override PartName="/ppt/slides/slide27.xml" ContentType="application/vnd.openxmlformats-officedocument.presentationml.slide+xml"/>
  <Override PartName="/ppt/notesSlides/notesSlide48.xml" ContentType="application/vnd.openxmlformats-officedocument.presentationml.notesSlide+xml"/>
  <Override PartName="/ppt/slideLayouts/slideLayout24.xml" ContentType="application/vnd.openxmlformats-officedocument.presentationml.slideLayout+xml"/>
  <Override PartName="/ppt/slides/slide28.xml" ContentType="application/vnd.openxmlformats-officedocument.presentationml.slide+xml"/>
  <Override PartName="/ppt/notesSlides/notesSlide49.xml" ContentType="application/vnd.openxmlformats-officedocument.presentationml.notesSlide+xml"/>
  <Override PartName="/ppt/slides/slide29.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50.xml" ContentType="application/vnd.openxmlformats-officedocument.presentationml.notesSlide+xml"/>
  <Override PartName="/ppt/slides/slide30.xml" ContentType="application/vnd.openxmlformats-officedocument.presentationml.slide+xml"/>
  <Override PartName="/ppt/notesSlides/notesSlide53.xml" ContentType="application/vnd.openxmlformats-officedocument.presentationml.notesSlide+xml"/>
  <Override PartName="/ppt/slides/slide33.xml" ContentType="application/vnd.openxmlformats-officedocument.presentationml.slide+xml"/>
  <Override PartName="/ppt/notesSlides/notesSlide55.xml" ContentType="application/vnd.openxmlformats-officedocument.presentationml.notesSlide+xml"/>
  <Override PartName="/ppt/slides/slide35.xml" ContentType="application/vnd.openxmlformats-officedocument.presentationml.slide+xml"/>
  <Override PartName="/ppt/notesSlides/notesSlide56.xml" ContentType="application/vnd.openxmlformats-officedocument.presentationml.notesSlide+xml"/>
  <Override PartName="/ppt/slides/slide36.xml" ContentType="application/vnd.openxmlformats-officedocument.presentationml.slide+xml"/>
  <Override PartName="/ppt/notesSlides/notesSlide57.xml" ContentType="application/vnd.openxmlformats-officedocument.presentationml.notesSlide+xml"/>
  <Override PartName="/ppt/slides/slide37.xml" ContentType="application/vnd.openxmlformats-officedocument.presentationml.slide+xml"/>
  <Override PartName="/ppt/notesSlides/notesSlide58.xml" ContentType="application/vnd.openxmlformats-officedocument.presentationml.notesSlide+xml"/>
  <Override PartName="/ppt/slides/slide38.xml" ContentType="application/vnd.openxmlformats-officedocument.presentationml.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bleStyles.xml" ContentType="application/vnd.openxmlformats-officedocument.presentationml.tableStyles+xml"/>
  <Override PartName="/ppt/notesSlides/notesSlide63.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9.xml" ContentType="application/vnd.openxmlformats-officedocument.presentationml.notesSlide+xml"/>
  <Override PartName="/ppt/presProps.xml" ContentType="application/vnd.openxmlformats-officedocument.presentationml.presProps+xml"/>
  <Override PartName="/ppt/revisionInfo.xml" ContentType="application/vnd.ms-powerpoint.revisioninfo+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15.xml" ContentType="application/vnd.openxmlformats-officedocument.presentationml.slideLayout+xml"/>
  <Override PartName="/ppt/slides/slide11.xml" ContentType="application/vnd.openxmlformats-officedocument.presentationml.slide+xml"/>
  <Override PartName="/ppt/slideLayouts/slideLayout16.xml" ContentType="application/vnd.openxmlformats-officedocument.presentationml.slideLayout+xml"/>
  <Override PartName="/ppt/slides/slide12.xml" ContentType="application/vnd.openxmlformats-officedocument.presentationml.slide+xml"/>
  <Override PartName="/ppt/slideLayouts/slideLayout17.xml" ContentType="application/vnd.openxmlformats-officedocument.presentationml.slideLayout+xml"/>
  <Override PartName="/ppt/slides/slide13.xml" ContentType="application/vnd.openxmlformats-officedocument.presentationml.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65.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s/slide64.xml" ContentType="application/vnd.openxmlformats-officedocument.presentationml.slide+xml"/>
  <Override PartName="/ppt/slides/slide6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6.xml" ContentType="application/vnd.openxmlformats-officedocument.presentationml.slide+xml"/>
  <Override PartName="/ppt/slides/slide6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6" r:id="rId2"/>
  </p:sldMasterIdLst>
  <p:notesMasterIdLst>
    <p:notesMasterId r:id="rId75"/>
  </p:notesMasterIdLst>
  <p:sldIdLst>
    <p:sldId id="257" r:id="rId3"/>
    <p:sldId id="583" r:id="rId4"/>
    <p:sldId id="621" r:id="rId5"/>
    <p:sldId id="622" r:id="rId6"/>
    <p:sldId id="623" r:id="rId7"/>
    <p:sldId id="624" r:id="rId8"/>
    <p:sldId id="625" r:id="rId9"/>
    <p:sldId id="626" r:id="rId10"/>
    <p:sldId id="627" r:id="rId11"/>
    <p:sldId id="613" r:id="rId12"/>
    <p:sldId id="593" r:id="rId13"/>
    <p:sldId id="614" r:id="rId14"/>
    <p:sldId id="628" r:id="rId15"/>
    <p:sldId id="615" r:id="rId16"/>
    <p:sldId id="412" r:id="rId17"/>
    <p:sldId id="619" r:id="rId18"/>
    <p:sldId id="413" r:id="rId19"/>
    <p:sldId id="453" r:id="rId20"/>
    <p:sldId id="414" r:id="rId21"/>
    <p:sldId id="596" r:id="rId22"/>
    <p:sldId id="500" r:id="rId23"/>
    <p:sldId id="556" r:id="rId24"/>
    <p:sldId id="555" r:id="rId25"/>
    <p:sldId id="598" r:id="rId26"/>
    <p:sldId id="511" r:id="rId27"/>
    <p:sldId id="512" r:id="rId28"/>
    <p:sldId id="513" r:id="rId29"/>
    <p:sldId id="599" r:id="rId30"/>
    <p:sldId id="518" r:id="rId31"/>
    <p:sldId id="519" r:id="rId32"/>
    <p:sldId id="520" r:id="rId33"/>
    <p:sldId id="603" r:id="rId34"/>
    <p:sldId id="526" r:id="rId35"/>
    <p:sldId id="527" r:id="rId36"/>
    <p:sldId id="528" r:id="rId37"/>
    <p:sldId id="547" r:id="rId38"/>
    <p:sldId id="548" r:id="rId39"/>
    <p:sldId id="549" r:id="rId40"/>
    <p:sldId id="514" r:id="rId41"/>
    <p:sldId id="515" r:id="rId42"/>
    <p:sldId id="517" r:id="rId43"/>
    <p:sldId id="600" r:id="rId44"/>
    <p:sldId id="521" r:id="rId45"/>
    <p:sldId id="522" r:id="rId46"/>
    <p:sldId id="523" r:id="rId47"/>
    <p:sldId id="524" r:id="rId48"/>
    <p:sldId id="525" r:id="rId49"/>
    <p:sldId id="604" r:id="rId50"/>
    <p:sldId id="529" r:id="rId51"/>
    <p:sldId id="530" r:id="rId52"/>
    <p:sldId id="531" r:id="rId53"/>
    <p:sldId id="605" r:id="rId54"/>
    <p:sldId id="532" r:id="rId55"/>
    <p:sldId id="533" r:id="rId56"/>
    <p:sldId id="534" r:id="rId57"/>
    <p:sldId id="606" r:id="rId58"/>
    <p:sldId id="535" r:id="rId59"/>
    <p:sldId id="536" r:id="rId60"/>
    <p:sldId id="537" r:id="rId61"/>
    <p:sldId id="538" r:id="rId62"/>
    <p:sldId id="539" r:id="rId63"/>
    <p:sldId id="540" r:id="rId64"/>
    <p:sldId id="541" r:id="rId65"/>
    <p:sldId id="542" r:id="rId66"/>
    <p:sldId id="545" r:id="rId67"/>
    <p:sldId id="546" r:id="rId68"/>
    <p:sldId id="607" r:id="rId69"/>
    <p:sldId id="543" r:id="rId70"/>
    <p:sldId id="544" r:id="rId71"/>
    <p:sldId id="629" r:id="rId72"/>
    <p:sldId id="550" r:id="rId73"/>
    <p:sldId id="551"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3D3E1D-3596-49C0-ABE1-B7D415093C93}">
          <p14:sldIdLst>
            <p14:sldId id="257"/>
          </p14:sldIdLst>
        </p14:section>
        <p14:section name="Introduction, Training Overview" id="{E92D2CE0-4769-4491-A3C7-D54B502E49EB}">
          <p14:sldIdLst>
            <p14:sldId id="583"/>
            <p14:sldId id="621"/>
            <p14:sldId id="622"/>
            <p14:sldId id="623"/>
          </p14:sldIdLst>
        </p14:section>
        <p14:section name="Getting Situated" id="{2650B44D-F436-4819-9E48-F7DD80674BED}">
          <p14:sldIdLst>
            <p14:sldId id="624"/>
            <p14:sldId id="625"/>
            <p14:sldId id="626"/>
          </p14:sldIdLst>
        </p14:section>
        <p14:section name="LIHEAP As a Block Grant" id="{237E2BC8-5D14-44AC-ADDC-F0C4C3D4C326}">
          <p14:sldIdLst>
            <p14:sldId id="627"/>
            <p14:sldId id="613"/>
            <p14:sldId id="593"/>
            <p14:sldId id="614"/>
          </p14:sldIdLst>
        </p14:section>
        <p14:section name="Melissa Assurances Intro" id="{323CE685-76CB-4425-9DB5-74203753319F}">
          <p14:sldIdLst>
            <p14:sldId id="628"/>
            <p14:sldId id="615"/>
            <p14:sldId id="412"/>
            <p14:sldId id="619"/>
          </p14:sldIdLst>
        </p14:section>
        <p14:section name="Assurance 1" id="{DC407605-D54F-437E-98B2-19D0066835A5}">
          <p14:sldIdLst>
            <p14:sldId id="413"/>
            <p14:sldId id="453"/>
            <p14:sldId id="414"/>
            <p14:sldId id="596"/>
          </p14:sldIdLst>
        </p14:section>
        <p14:section name="Assurance 2" id="{4CB3161A-9010-4B92-BD25-87E3CE306521}">
          <p14:sldIdLst>
            <p14:sldId id="500"/>
            <p14:sldId id="556"/>
            <p14:sldId id="555"/>
            <p14:sldId id="598"/>
          </p14:sldIdLst>
        </p14:section>
        <p14:section name="Assurance 3" id="{2BB6DC76-76BD-412D-A741-F2DBC1919679}">
          <p14:sldIdLst>
            <p14:sldId id="511"/>
            <p14:sldId id="512"/>
            <p14:sldId id="513"/>
            <p14:sldId id="599"/>
          </p14:sldIdLst>
        </p14:section>
        <p14:section name="Assurance 5" id="{78677A20-FDFD-4859-96D6-D6DD29320457}">
          <p14:sldIdLst>
            <p14:sldId id="518"/>
            <p14:sldId id="519"/>
            <p14:sldId id="520"/>
            <p14:sldId id="603"/>
          </p14:sldIdLst>
        </p14:section>
        <p14:section name="Assurance 8" id="{8A1A1F56-D3DC-4DFE-9831-633AC7126DF3}">
          <p14:sldIdLst>
            <p14:sldId id="526"/>
            <p14:sldId id="527"/>
            <p14:sldId id="528"/>
          </p14:sldIdLst>
        </p14:section>
        <p14:section name="Assurance 16" id="{0F1D5016-9777-48B6-9475-F6A75D3283C1}">
          <p14:sldIdLst>
            <p14:sldId id="547"/>
            <p14:sldId id="548"/>
            <p14:sldId id="549"/>
          </p14:sldIdLst>
        </p14:section>
        <p14:section name="Assurance 4" id="{EBC025BF-E657-40E3-BDE3-E3B587906E9E}">
          <p14:sldIdLst>
            <p14:sldId id="514"/>
            <p14:sldId id="515"/>
            <p14:sldId id="517"/>
            <p14:sldId id="600"/>
          </p14:sldIdLst>
        </p14:section>
        <p14:section name="Assurance 6" id="{F17A96FC-873C-470E-8555-89BA803A98D1}">
          <p14:sldIdLst>
            <p14:sldId id="521"/>
            <p14:sldId id="522"/>
          </p14:sldIdLst>
        </p14:section>
        <p14:section name="Assurance 7" id="{810D7377-61D0-41B1-BC12-19E126FDF6A5}">
          <p14:sldIdLst>
            <p14:sldId id="523"/>
            <p14:sldId id="524"/>
            <p14:sldId id="525"/>
            <p14:sldId id="604"/>
          </p14:sldIdLst>
        </p14:section>
        <p14:section name="Assurance 9" id="{78B1F886-6134-4046-82B2-FF56B6173DED}">
          <p14:sldIdLst>
            <p14:sldId id="529"/>
            <p14:sldId id="530"/>
            <p14:sldId id="531"/>
            <p14:sldId id="605"/>
          </p14:sldIdLst>
        </p14:section>
        <p14:section name="Assurance 10" id="{75A15DE0-4DF7-4B6A-81D7-AC547EF238F1}">
          <p14:sldIdLst>
            <p14:sldId id="532"/>
            <p14:sldId id="533"/>
            <p14:sldId id="534"/>
            <p14:sldId id="606"/>
          </p14:sldIdLst>
        </p14:section>
        <p14:section name="Assurance 11" id="{EE3A5955-429F-4A67-B5FD-FF6B6D92AD5D}">
          <p14:sldIdLst>
            <p14:sldId id="535"/>
            <p14:sldId id="536"/>
          </p14:sldIdLst>
        </p14:section>
        <p14:section name="Assurance 12" id="{0EDD4584-738C-480A-85D8-4A886A1E15F6}">
          <p14:sldIdLst>
            <p14:sldId id="537"/>
            <p14:sldId id="538"/>
            <p14:sldId id="539"/>
          </p14:sldIdLst>
        </p14:section>
        <p14:section name="Assurance 13" id="{C46FD8FF-4F2F-4EB1-B2A8-E395D4D089F1}">
          <p14:sldIdLst>
            <p14:sldId id="540"/>
            <p14:sldId id="541"/>
            <p14:sldId id="542"/>
          </p14:sldIdLst>
        </p14:section>
        <p14:section name="Assurance 14" id="{B6B6B46D-A3F4-424F-A887-8C8CEB123430}">
          <p14:sldIdLst>
            <p14:sldId id="545"/>
            <p14:sldId id="546"/>
            <p14:sldId id="607"/>
          </p14:sldIdLst>
        </p14:section>
        <p14:section name="Assurance 15" id="{CE5632C2-4C17-4EBA-BB9F-3E2852D23EF0}">
          <p14:sldIdLst>
            <p14:sldId id="543"/>
            <p14:sldId id="544"/>
          </p14:sldIdLst>
        </p14:section>
        <p14:section name="Conclusion" id="{6566D09E-E7CB-434D-A0F8-837007148D4F}">
          <p14:sldIdLst>
            <p14:sldId id="629"/>
            <p14:sldId id="550"/>
            <p14:sldId id="5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76092"/>
    <a:srgbClr val="9E0000"/>
    <a:srgbClr val="E3D7D5"/>
    <a:srgbClr val="DFDBD9"/>
    <a:srgbClr val="E8E8E8"/>
    <a:srgbClr val="E7E8ED"/>
    <a:srgbClr val="F3D3D1"/>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1C836-1C20-4F01-97DF-FC63B45C41CB}" v="209" dt="2026-03-08T00:26:01.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60"/>
  </p:normalViewPr>
  <p:slideViewPr>
    <p:cSldViewPr snapToGrid="0">
      <p:cViewPr varScale="1">
        <p:scale>
          <a:sx n="101" d="100"/>
          <a:sy n="101" d="100"/>
        </p:scale>
        <p:origin x="8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ustomXml" Target="../customXml/item2.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8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0578-EB60-4A1F-8466-FF56BB0B1EC5}"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FDA9D-687A-437B-A353-CFEE31E4CD95}" type="slidenum">
              <a:rPr lang="en-US" smtClean="0"/>
              <a:t>‹#›</a:t>
            </a:fld>
            <a:endParaRPr lang="en-US"/>
          </a:p>
        </p:txBody>
      </p:sp>
    </p:spTree>
    <p:extLst>
      <p:ext uri="{BB962C8B-B14F-4D97-AF65-F5344CB8AC3E}">
        <p14:creationId xmlns:p14="http://schemas.microsoft.com/office/powerpoint/2010/main" val="286879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FDA9D-687A-437B-A353-CFEE31E4CD95}" type="slidenum">
              <a:rPr lang="en-US" smtClean="0"/>
              <a:t>1</a:t>
            </a:fld>
            <a:endParaRPr lang="en-US"/>
          </a:p>
        </p:txBody>
      </p:sp>
    </p:spTree>
    <p:extLst>
      <p:ext uri="{BB962C8B-B14F-4D97-AF65-F5344CB8AC3E}">
        <p14:creationId xmlns:p14="http://schemas.microsoft.com/office/powerpoint/2010/main" val="271189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15</a:t>
            </a:fld>
            <a:endParaRPr lang="en-US" dirty="0">
              <a:solidFill>
                <a:prstClr val="black"/>
              </a:solidFill>
              <a:latin typeface="Calibri"/>
            </a:endParaRPr>
          </a:p>
        </p:txBody>
      </p:sp>
    </p:spTree>
    <p:extLst>
      <p:ext uri="{BB962C8B-B14F-4D97-AF65-F5344CB8AC3E}">
        <p14:creationId xmlns:p14="http://schemas.microsoft.com/office/powerpoint/2010/main" val="812277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AF973-A2A5-94AF-146C-77DFF2EC5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3BAF5-9DF9-C938-D10A-6B73FACEC87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82AFD8A-61AF-AF55-BF3B-F3DFB6B269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B0838D-0E2D-E7A6-2976-E5E0CE942934}"/>
              </a:ext>
            </a:extLst>
          </p:cNvPr>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16</a:t>
            </a:fld>
            <a:endParaRPr lang="en-US" dirty="0">
              <a:solidFill>
                <a:prstClr val="black"/>
              </a:solidFill>
              <a:latin typeface="Calibri"/>
            </a:endParaRPr>
          </a:p>
        </p:txBody>
      </p:sp>
    </p:spTree>
    <p:extLst>
      <p:ext uri="{BB962C8B-B14F-4D97-AF65-F5344CB8AC3E}">
        <p14:creationId xmlns:p14="http://schemas.microsoft.com/office/powerpoint/2010/main" val="37885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17</a:t>
            </a:fld>
            <a:endParaRPr lang="en-US" dirty="0">
              <a:solidFill>
                <a:prstClr val="black"/>
              </a:solidFill>
              <a:latin typeface="Calibri"/>
            </a:endParaRPr>
          </a:p>
        </p:txBody>
      </p:sp>
    </p:spTree>
    <p:extLst>
      <p:ext uri="{BB962C8B-B14F-4D97-AF65-F5344CB8AC3E}">
        <p14:creationId xmlns:p14="http://schemas.microsoft.com/office/powerpoint/2010/main" val="147467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18</a:t>
            </a:fld>
            <a:endParaRPr lang="en-US" dirty="0">
              <a:solidFill>
                <a:prstClr val="black"/>
              </a:solidFill>
              <a:latin typeface="Calibri"/>
            </a:endParaRPr>
          </a:p>
        </p:txBody>
      </p:sp>
    </p:spTree>
    <p:extLst>
      <p:ext uri="{BB962C8B-B14F-4D97-AF65-F5344CB8AC3E}">
        <p14:creationId xmlns:p14="http://schemas.microsoft.com/office/powerpoint/2010/main" val="1981076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19</a:t>
            </a:fld>
            <a:endParaRPr lang="en-US" dirty="0">
              <a:solidFill>
                <a:prstClr val="black"/>
              </a:solidFill>
              <a:latin typeface="Calibri"/>
            </a:endParaRPr>
          </a:p>
        </p:txBody>
      </p:sp>
    </p:spTree>
    <p:extLst>
      <p:ext uri="{BB962C8B-B14F-4D97-AF65-F5344CB8AC3E}">
        <p14:creationId xmlns:p14="http://schemas.microsoft.com/office/powerpoint/2010/main" val="932924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20</a:t>
            </a:fld>
            <a:endParaRPr lang="en-US" dirty="0">
              <a:solidFill>
                <a:prstClr val="black"/>
              </a:solidFill>
              <a:latin typeface="Calibri"/>
            </a:endParaRPr>
          </a:p>
        </p:txBody>
      </p:sp>
    </p:spTree>
    <p:extLst>
      <p:ext uri="{BB962C8B-B14F-4D97-AF65-F5344CB8AC3E}">
        <p14:creationId xmlns:p14="http://schemas.microsoft.com/office/powerpoint/2010/main" val="3255815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Generally</a:t>
            </a:r>
            <a:r>
              <a:rPr lang="en-US" baseline="0" dirty="0"/>
              <a:t> speaking, grantees’ policies may be more restrictive than the federal law, but not less so--such as in the case of a grantee including an assets test which the federal law doesn’t require.</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21</a:t>
            </a:fld>
            <a:endParaRPr lang="en-US" dirty="0">
              <a:solidFill>
                <a:prstClr val="black"/>
              </a:solidFill>
              <a:latin typeface="Calibri"/>
            </a:endParaRPr>
          </a:p>
        </p:txBody>
      </p:sp>
    </p:spTree>
    <p:extLst>
      <p:ext uri="{BB962C8B-B14F-4D97-AF65-F5344CB8AC3E}">
        <p14:creationId xmlns:p14="http://schemas.microsoft.com/office/powerpoint/2010/main" val="227427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even variance among grantees in terms of implementation</a:t>
            </a:r>
            <a:r>
              <a:rPr lang="en-US" sz="1200" baseline="0" dirty="0"/>
              <a:t> of Cat Eligibility</a:t>
            </a:r>
            <a:r>
              <a:rPr lang="en-US" sz="1200" dirty="0"/>
              <a:t>  For example, Connecticut requires </a:t>
            </a:r>
            <a:r>
              <a:rPr lang="en-US" sz="1200" u="sng" dirty="0"/>
              <a:t>all</a:t>
            </a:r>
            <a:r>
              <a:rPr lang="en-US" sz="1200" dirty="0"/>
              <a:t> household members to be participating in one or more means tested programs in order to be categorically eligible (whereas some other grantees require only one member of the household).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tribe has flexibility under this section to include as eligible </a:t>
            </a:r>
            <a:r>
              <a:rPr lang="en-US" sz="1200" u="sng" dirty="0"/>
              <a:t>all</a:t>
            </a:r>
            <a:r>
              <a:rPr lang="en-US" sz="1200" dirty="0"/>
              <a:t> of those mentioned in the law, or to limit eligible households to a smaller target group. </a:t>
            </a:r>
          </a:p>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22</a:t>
            </a:fld>
            <a:endParaRPr lang="en-US" dirty="0">
              <a:solidFill>
                <a:prstClr val="black"/>
              </a:solidFill>
              <a:latin typeface="Calibri"/>
            </a:endParaRPr>
          </a:p>
        </p:txBody>
      </p:sp>
    </p:spTree>
    <p:extLst>
      <p:ext uri="{BB962C8B-B14F-4D97-AF65-F5344CB8AC3E}">
        <p14:creationId xmlns:p14="http://schemas.microsoft.com/office/powerpoint/2010/main" val="194241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For</a:t>
            </a:r>
            <a:r>
              <a:rPr lang="en-US" baseline="0" dirty="0"/>
              <a:t> example, if we look at some actual grantee data, we can see the way a lower income eligibility guideline in one state results in a higher percentage of income eligibility households being served.</a:t>
            </a:r>
            <a:endParaRPr lang="en-US" dirty="0"/>
          </a:p>
        </p:txBody>
      </p:sp>
      <p:sp>
        <p:nvSpPr>
          <p:cNvPr id="4" name="Slide Number Placeholder 3"/>
          <p:cNvSpPr>
            <a:spLocks noGrp="1"/>
          </p:cNvSpPr>
          <p:nvPr>
            <p:ph type="sldNum" sz="quarter" idx="10"/>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90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24</a:t>
            </a:fld>
            <a:endParaRPr lang="en-US" dirty="0">
              <a:solidFill>
                <a:prstClr val="black"/>
              </a:solidFill>
              <a:latin typeface="Calibri"/>
            </a:endParaRPr>
          </a:p>
        </p:txBody>
      </p:sp>
    </p:spTree>
    <p:extLst>
      <p:ext uri="{BB962C8B-B14F-4D97-AF65-F5344CB8AC3E}">
        <p14:creationId xmlns:p14="http://schemas.microsoft.com/office/powerpoint/2010/main" val="419481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3717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25</a:t>
            </a:fld>
            <a:endParaRPr lang="en-US" dirty="0">
              <a:solidFill>
                <a:prstClr val="black"/>
              </a:solidFill>
              <a:latin typeface="Calibri"/>
            </a:endParaRPr>
          </a:p>
        </p:txBody>
      </p:sp>
    </p:spTree>
    <p:extLst>
      <p:ext uri="{BB962C8B-B14F-4D97-AF65-F5344CB8AC3E}">
        <p14:creationId xmlns:p14="http://schemas.microsoft.com/office/powerpoint/2010/main" val="635957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26</a:t>
            </a:fld>
            <a:endParaRPr lang="en-US" dirty="0">
              <a:solidFill>
                <a:prstClr val="black"/>
              </a:solidFill>
              <a:latin typeface="Calibri"/>
            </a:endParaRPr>
          </a:p>
        </p:txBody>
      </p:sp>
    </p:spTree>
    <p:extLst>
      <p:ext uri="{BB962C8B-B14F-4D97-AF65-F5344CB8AC3E}">
        <p14:creationId xmlns:p14="http://schemas.microsoft.com/office/powerpoint/2010/main" val="3921094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27</a:t>
            </a:fld>
            <a:endParaRPr lang="en-US" dirty="0">
              <a:solidFill>
                <a:prstClr val="black"/>
              </a:solidFill>
              <a:latin typeface="Calibri"/>
            </a:endParaRPr>
          </a:p>
        </p:txBody>
      </p:sp>
    </p:spTree>
    <p:extLst>
      <p:ext uri="{BB962C8B-B14F-4D97-AF65-F5344CB8AC3E}">
        <p14:creationId xmlns:p14="http://schemas.microsoft.com/office/powerpoint/2010/main" val="1760926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28</a:t>
            </a:fld>
            <a:endParaRPr lang="en-US" dirty="0">
              <a:solidFill>
                <a:prstClr val="black"/>
              </a:solidFill>
              <a:latin typeface="Calibri"/>
            </a:endParaRPr>
          </a:p>
        </p:txBody>
      </p:sp>
    </p:spTree>
    <p:extLst>
      <p:ext uri="{BB962C8B-B14F-4D97-AF65-F5344CB8AC3E}">
        <p14:creationId xmlns:p14="http://schemas.microsoft.com/office/powerpoint/2010/main" val="3013150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Timely manner defined by grantees</a:t>
            </a:r>
          </a:p>
          <a:p>
            <a:endParaRPr lang="en-US" dirty="0"/>
          </a:p>
          <a:p>
            <a:r>
              <a:rPr lang="en-US" dirty="0"/>
              <a:t>LIHEAP determinations involve two parts--(1) are they eligible and (2) if yes, how much benefit will they receive?  For the first question, verification of receipt of the qualifying public assistance answers the question, yes, the household is eligible.  Then the intake worker needs to confirm usual aspects of benefit matric (HH member #, total income, etc.) to determine the amount of assistance.</a:t>
            </a:r>
          </a:p>
          <a:p>
            <a:endParaRPr lang="en-US" dirty="0"/>
          </a:p>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29</a:t>
            </a:fld>
            <a:endParaRPr lang="en-US" dirty="0">
              <a:solidFill>
                <a:prstClr val="black"/>
              </a:solidFill>
              <a:latin typeface="Calibri"/>
            </a:endParaRPr>
          </a:p>
        </p:txBody>
      </p:sp>
    </p:spTree>
    <p:extLst>
      <p:ext uri="{BB962C8B-B14F-4D97-AF65-F5344CB8AC3E}">
        <p14:creationId xmlns:p14="http://schemas.microsoft.com/office/powerpoint/2010/main" val="110447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30</a:t>
            </a:fld>
            <a:endParaRPr lang="en-US" dirty="0">
              <a:solidFill>
                <a:prstClr val="black"/>
              </a:solidFill>
              <a:latin typeface="Calibri"/>
            </a:endParaRPr>
          </a:p>
        </p:txBody>
      </p:sp>
    </p:spTree>
    <p:extLst>
      <p:ext uri="{BB962C8B-B14F-4D97-AF65-F5344CB8AC3E}">
        <p14:creationId xmlns:p14="http://schemas.microsoft.com/office/powerpoint/2010/main" val="3944309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31</a:t>
            </a:fld>
            <a:endParaRPr lang="en-US" dirty="0">
              <a:solidFill>
                <a:prstClr val="black"/>
              </a:solidFill>
              <a:latin typeface="Calibri"/>
            </a:endParaRPr>
          </a:p>
        </p:txBody>
      </p:sp>
    </p:spTree>
    <p:extLst>
      <p:ext uri="{BB962C8B-B14F-4D97-AF65-F5344CB8AC3E}">
        <p14:creationId xmlns:p14="http://schemas.microsoft.com/office/powerpoint/2010/main" val="928743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32</a:t>
            </a:fld>
            <a:endParaRPr lang="en-US" dirty="0">
              <a:solidFill>
                <a:prstClr val="black"/>
              </a:solidFill>
              <a:latin typeface="Calibri"/>
            </a:endParaRPr>
          </a:p>
        </p:txBody>
      </p:sp>
    </p:spTree>
    <p:extLst>
      <p:ext uri="{BB962C8B-B14F-4D97-AF65-F5344CB8AC3E}">
        <p14:creationId xmlns:p14="http://schemas.microsoft.com/office/powerpoint/2010/main" val="3026706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“Equitably" does not necessarily mean "equally.“ Equitable means fair, given all of the factors that come into play. </a:t>
            </a:r>
          </a:p>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33</a:t>
            </a:fld>
            <a:endParaRPr lang="en-US" dirty="0">
              <a:solidFill>
                <a:prstClr val="black"/>
              </a:solidFill>
              <a:latin typeface="Calibri"/>
            </a:endParaRPr>
          </a:p>
        </p:txBody>
      </p:sp>
    </p:spTree>
    <p:extLst>
      <p:ext uri="{BB962C8B-B14F-4D97-AF65-F5344CB8AC3E}">
        <p14:creationId xmlns:p14="http://schemas.microsoft.com/office/powerpoint/2010/main" val="2475082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“Equitably" does not necessarily mean "equally.“ Equitable means fair, given all of the factors that come into play. </a:t>
            </a:r>
          </a:p>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34</a:t>
            </a:fld>
            <a:endParaRPr lang="en-US" dirty="0">
              <a:solidFill>
                <a:prstClr val="black"/>
              </a:solidFill>
              <a:latin typeface="Calibri"/>
            </a:endParaRPr>
          </a:p>
        </p:txBody>
      </p:sp>
    </p:spTree>
    <p:extLst>
      <p:ext uri="{BB962C8B-B14F-4D97-AF65-F5344CB8AC3E}">
        <p14:creationId xmlns:p14="http://schemas.microsoft.com/office/powerpoint/2010/main" val="88731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5A72F-7912-91E3-C945-C4DD8AB2B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2AA6D-065A-3BC9-1774-B7969167A14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73447B-B00C-B11D-65E9-98157FB766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44649E-0F6E-722F-5BDA-7B026752C4D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8917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35</a:t>
            </a:fld>
            <a:endParaRPr lang="en-US" dirty="0">
              <a:solidFill>
                <a:prstClr val="black"/>
              </a:solidFill>
              <a:latin typeface="Calibri"/>
            </a:endParaRPr>
          </a:p>
        </p:txBody>
      </p:sp>
    </p:spTree>
    <p:extLst>
      <p:ext uri="{BB962C8B-B14F-4D97-AF65-F5344CB8AC3E}">
        <p14:creationId xmlns:p14="http://schemas.microsoft.com/office/powerpoint/2010/main" val="2250476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36</a:t>
            </a:fld>
            <a:endParaRPr lang="en-US" dirty="0">
              <a:solidFill>
                <a:prstClr val="black"/>
              </a:solidFill>
              <a:latin typeface="Calibri"/>
            </a:endParaRPr>
          </a:p>
        </p:txBody>
      </p:sp>
    </p:spTree>
    <p:extLst>
      <p:ext uri="{BB962C8B-B14F-4D97-AF65-F5344CB8AC3E}">
        <p14:creationId xmlns:p14="http://schemas.microsoft.com/office/powerpoint/2010/main" val="2908455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37</a:t>
            </a:fld>
            <a:endParaRPr lang="en-US" dirty="0">
              <a:solidFill>
                <a:prstClr val="black"/>
              </a:solidFill>
              <a:latin typeface="Calibri"/>
            </a:endParaRPr>
          </a:p>
        </p:txBody>
      </p:sp>
    </p:spTree>
    <p:extLst>
      <p:ext uri="{BB962C8B-B14F-4D97-AF65-F5344CB8AC3E}">
        <p14:creationId xmlns:p14="http://schemas.microsoft.com/office/powerpoint/2010/main" val="3392947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38</a:t>
            </a:fld>
            <a:endParaRPr lang="en-US" dirty="0">
              <a:solidFill>
                <a:prstClr val="black"/>
              </a:solidFill>
              <a:latin typeface="Calibri"/>
            </a:endParaRPr>
          </a:p>
        </p:txBody>
      </p:sp>
    </p:spTree>
    <p:extLst>
      <p:ext uri="{BB962C8B-B14F-4D97-AF65-F5344CB8AC3E}">
        <p14:creationId xmlns:p14="http://schemas.microsoft.com/office/powerpoint/2010/main" val="133412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Coordination means that the LIHEAP staff should work with administrators of other similar programs so that other program officials will be aware of LIHEAP and can make referrals.  Coordination often prevents undesired overlap in services between agencies and their programs and ensures that eligible households know about and receive the maximum services and benefits available under all programs listed in this section of the law. </a:t>
            </a:r>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39</a:t>
            </a:fld>
            <a:endParaRPr lang="en-US" dirty="0">
              <a:solidFill>
                <a:prstClr val="black"/>
              </a:solidFill>
              <a:latin typeface="Calibri"/>
            </a:endParaRPr>
          </a:p>
        </p:txBody>
      </p:sp>
    </p:spTree>
    <p:extLst>
      <p:ext uri="{BB962C8B-B14F-4D97-AF65-F5344CB8AC3E}">
        <p14:creationId xmlns:p14="http://schemas.microsoft.com/office/powerpoint/2010/main" val="3034020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40</a:t>
            </a:fld>
            <a:endParaRPr lang="en-US" dirty="0">
              <a:solidFill>
                <a:prstClr val="black"/>
              </a:solidFill>
              <a:latin typeface="Calibri"/>
            </a:endParaRPr>
          </a:p>
        </p:txBody>
      </p:sp>
    </p:spTree>
    <p:extLst>
      <p:ext uri="{BB962C8B-B14F-4D97-AF65-F5344CB8AC3E}">
        <p14:creationId xmlns:p14="http://schemas.microsoft.com/office/powerpoint/2010/main" val="820160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Examples:</a:t>
            </a:r>
          </a:p>
          <a:p>
            <a:endParaRPr lang="en-US" dirty="0"/>
          </a:p>
          <a:p>
            <a:endParaRPr lang="en-US" baseline="0" dirty="0"/>
          </a:p>
          <a:p>
            <a:r>
              <a:rPr lang="en-US" baseline="0" dirty="0"/>
              <a:t>Row 1:  For example, in some communities, senior center volunteers help elderly patrons complete applications and scan in documentation so that the seniors do not have to make an extra trip into the LIHEAP office for in-person intake.  Others are using cultural centers to reach immigrants or mixed citizenship status families who may not be comfortable approaching a conventional office.</a:t>
            </a:r>
          </a:p>
          <a:p>
            <a:endParaRPr lang="en-US" baseline="0" dirty="0"/>
          </a:p>
          <a:p>
            <a:r>
              <a:rPr lang="en-US" baseline="0" dirty="0"/>
              <a:t>Row 2:  Tribal Agreements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Row 3:  FL multiple agencies serving senior crisis households.  OR</a:t>
            </a:r>
            <a:r>
              <a:rPr lang="en-US" baseline="0" dirty="0"/>
              <a:t> tribe using state system for LIHEAP.</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41</a:t>
            </a:fld>
            <a:endParaRPr lang="en-US" dirty="0">
              <a:solidFill>
                <a:prstClr val="black"/>
              </a:solidFill>
              <a:latin typeface="Calibri"/>
            </a:endParaRPr>
          </a:p>
        </p:txBody>
      </p:sp>
    </p:spTree>
    <p:extLst>
      <p:ext uri="{BB962C8B-B14F-4D97-AF65-F5344CB8AC3E}">
        <p14:creationId xmlns:p14="http://schemas.microsoft.com/office/powerpoint/2010/main" val="3778461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42</a:t>
            </a:fld>
            <a:endParaRPr lang="en-US" dirty="0">
              <a:solidFill>
                <a:prstClr val="black"/>
              </a:solidFill>
              <a:latin typeface="Calibri"/>
            </a:endParaRPr>
          </a:p>
        </p:txBody>
      </p:sp>
    </p:spTree>
    <p:extLst>
      <p:ext uri="{BB962C8B-B14F-4D97-AF65-F5344CB8AC3E}">
        <p14:creationId xmlns:p14="http://schemas.microsoft.com/office/powerpoint/2010/main" val="4242728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43</a:t>
            </a:fld>
            <a:endParaRPr lang="en-US" dirty="0">
              <a:solidFill>
                <a:prstClr val="black"/>
              </a:solidFill>
              <a:latin typeface="Calibri"/>
            </a:endParaRPr>
          </a:p>
        </p:txBody>
      </p:sp>
    </p:spTree>
    <p:extLst>
      <p:ext uri="{BB962C8B-B14F-4D97-AF65-F5344CB8AC3E}">
        <p14:creationId xmlns:p14="http://schemas.microsoft.com/office/powerpoint/2010/main" val="2059515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44</a:t>
            </a:fld>
            <a:endParaRPr lang="en-US" dirty="0">
              <a:solidFill>
                <a:prstClr val="black"/>
              </a:solidFill>
              <a:latin typeface="Calibri"/>
            </a:endParaRPr>
          </a:p>
        </p:txBody>
      </p:sp>
    </p:spTree>
    <p:extLst>
      <p:ext uri="{BB962C8B-B14F-4D97-AF65-F5344CB8AC3E}">
        <p14:creationId xmlns:p14="http://schemas.microsoft.com/office/powerpoint/2010/main" val="281659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C43CE-8968-3969-DEF6-FDBB62B8B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68716-4669-B9ED-43E6-A8A3FB0962C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C7261FF-CCE7-4463-AC97-CA6B386FFA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B83086-713C-9D14-9CC8-0B009903F62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8567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45</a:t>
            </a:fld>
            <a:endParaRPr lang="en-US" dirty="0">
              <a:solidFill>
                <a:prstClr val="black"/>
              </a:solidFill>
              <a:latin typeface="Calibri"/>
            </a:endParaRPr>
          </a:p>
        </p:txBody>
      </p:sp>
    </p:spTree>
    <p:extLst>
      <p:ext uri="{BB962C8B-B14F-4D97-AF65-F5344CB8AC3E}">
        <p14:creationId xmlns:p14="http://schemas.microsoft.com/office/powerpoint/2010/main" val="3142208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46</a:t>
            </a:fld>
            <a:endParaRPr lang="en-US" dirty="0">
              <a:solidFill>
                <a:prstClr val="black"/>
              </a:solidFill>
              <a:latin typeface="Calibri"/>
            </a:endParaRPr>
          </a:p>
        </p:txBody>
      </p:sp>
    </p:spTree>
    <p:extLst>
      <p:ext uri="{BB962C8B-B14F-4D97-AF65-F5344CB8AC3E}">
        <p14:creationId xmlns:p14="http://schemas.microsoft.com/office/powerpoint/2010/main" val="1961811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47</a:t>
            </a:fld>
            <a:endParaRPr lang="en-US" dirty="0">
              <a:solidFill>
                <a:prstClr val="black"/>
              </a:solidFill>
              <a:latin typeface="Calibri"/>
            </a:endParaRPr>
          </a:p>
        </p:txBody>
      </p:sp>
    </p:spTree>
    <p:extLst>
      <p:ext uri="{BB962C8B-B14F-4D97-AF65-F5344CB8AC3E}">
        <p14:creationId xmlns:p14="http://schemas.microsoft.com/office/powerpoint/2010/main" val="320379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48</a:t>
            </a:fld>
            <a:endParaRPr lang="en-US" dirty="0">
              <a:solidFill>
                <a:prstClr val="black"/>
              </a:solidFill>
              <a:latin typeface="Calibri"/>
            </a:endParaRPr>
          </a:p>
        </p:txBody>
      </p:sp>
    </p:spTree>
    <p:extLst>
      <p:ext uri="{BB962C8B-B14F-4D97-AF65-F5344CB8AC3E}">
        <p14:creationId xmlns:p14="http://schemas.microsoft.com/office/powerpoint/2010/main" val="1378954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49</a:t>
            </a:fld>
            <a:endParaRPr lang="en-US" dirty="0">
              <a:solidFill>
                <a:prstClr val="black"/>
              </a:solidFill>
              <a:latin typeface="Calibri"/>
            </a:endParaRPr>
          </a:p>
        </p:txBody>
      </p:sp>
    </p:spTree>
    <p:extLst>
      <p:ext uri="{BB962C8B-B14F-4D97-AF65-F5344CB8AC3E}">
        <p14:creationId xmlns:p14="http://schemas.microsoft.com/office/powerpoint/2010/main" val="2126646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50</a:t>
            </a:fld>
            <a:endParaRPr lang="en-US" dirty="0">
              <a:solidFill>
                <a:prstClr val="black"/>
              </a:solidFill>
              <a:latin typeface="Calibri"/>
            </a:endParaRPr>
          </a:p>
        </p:txBody>
      </p:sp>
    </p:spTree>
    <p:extLst>
      <p:ext uri="{BB962C8B-B14F-4D97-AF65-F5344CB8AC3E}">
        <p14:creationId xmlns:p14="http://schemas.microsoft.com/office/powerpoint/2010/main" val="3196750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51</a:t>
            </a:fld>
            <a:endParaRPr lang="en-US" dirty="0">
              <a:solidFill>
                <a:prstClr val="black"/>
              </a:solidFill>
              <a:latin typeface="Calibri"/>
            </a:endParaRPr>
          </a:p>
        </p:txBody>
      </p:sp>
    </p:spTree>
    <p:extLst>
      <p:ext uri="{BB962C8B-B14F-4D97-AF65-F5344CB8AC3E}">
        <p14:creationId xmlns:p14="http://schemas.microsoft.com/office/powerpoint/2010/main" val="2373826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52</a:t>
            </a:fld>
            <a:endParaRPr lang="en-US" dirty="0">
              <a:solidFill>
                <a:prstClr val="black"/>
              </a:solidFill>
              <a:latin typeface="Calibri"/>
            </a:endParaRPr>
          </a:p>
        </p:txBody>
      </p:sp>
    </p:spTree>
    <p:extLst>
      <p:ext uri="{BB962C8B-B14F-4D97-AF65-F5344CB8AC3E}">
        <p14:creationId xmlns:p14="http://schemas.microsoft.com/office/powerpoint/2010/main" val="1059592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53</a:t>
            </a:fld>
            <a:endParaRPr lang="en-US" dirty="0">
              <a:solidFill>
                <a:prstClr val="black"/>
              </a:solidFill>
              <a:latin typeface="Calibri"/>
            </a:endParaRPr>
          </a:p>
        </p:txBody>
      </p:sp>
    </p:spTree>
    <p:extLst>
      <p:ext uri="{BB962C8B-B14F-4D97-AF65-F5344CB8AC3E}">
        <p14:creationId xmlns:p14="http://schemas.microsoft.com/office/powerpoint/2010/main" val="220354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54</a:t>
            </a:fld>
            <a:endParaRPr lang="en-US" dirty="0">
              <a:solidFill>
                <a:prstClr val="black"/>
              </a:solidFill>
              <a:latin typeface="Calibri"/>
            </a:endParaRPr>
          </a:p>
        </p:txBody>
      </p:sp>
    </p:spTree>
    <p:extLst>
      <p:ext uri="{BB962C8B-B14F-4D97-AF65-F5344CB8AC3E}">
        <p14:creationId xmlns:p14="http://schemas.microsoft.com/office/powerpoint/2010/main" val="402658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D1186-7343-9795-02A7-848168DF0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B2BEC-35C0-5004-0EF7-24637C532B7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015A14F-9CE4-9E7B-402D-B8742E074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97A9DA-67F8-2826-55E0-77153F3AB88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86719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55</a:t>
            </a:fld>
            <a:endParaRPr lang="en-US" dirty="0">
              <a:solidFill>
                <a:prstClr val="black"/>
              </a:solidFill>
              <a:latin typeface="Calibri"/>
            </a:endParaRPr>
          </a:p>
        </p:txBody>
      </p:sp>
    </p:spTree>
    <p:extLst>
      <p:ext uri="{BB962C8B-B14F-4D97-AF65-F5344CB8AC3E}">
        <p14:creationId xmlns:p14="http://schemas.microsoft.com/office/powerpoint/2010/main" val="4205150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56</a:t>
            </a:fld>
            <a:endParaRPr lang="en-US" dirty="0">
              <a:solidFill>
                <a:prstClr val="black"/>
              </a:solidFill>
              <a:latin typeface="Calibri"/>
            </a:endParaRPr>
          </a:p>
        </p:txBody>
      </p:sp>
    </p:spTree>
    <p:extLst>
      <p:ext uri="{BB962C8B-B14F-4D97-AF65-F5344CB8AC3E}">
        <p14:creationId xmlns:p14="http://schemas.microsoft.com/office/powerpoint/2010/main" val="382821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57</a:t>
            </a:fld>
            <a:endParaRPr lang="en-US" dirty="0">
              <a:solidFill>
                <a:prstClr val="black"/>
              </a:solidFill>
              <a:latin typeface="Calibri"/>
            </a:endParaRPr>
          </a:p>
        </p:txBody>
      </p:sp>
    </p:spTree>
    <p:extLst>
      <p:ext uri="{BB962C8B-B14F-4D97-AF65-F5344CB8AC3E}">
        <p14:creationId xmlns:p14="http://schemas.microsoft.com/office/powerpoint/2010/main" val="41683532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58</a:t>
            </a:fld>
            <a:endParaRPr lang="en-US" dirty="0">
              <a:solidFill>
                <a:prstClr val="black"/>
              </a:solidFill>
              <a:latin typeface="Calibri"/>
            </a:endParaRPr>
          </a:p>
        </p:txBody>
      </p:sp>
    </p:spTree>
    <p:extLst>
      <p:ext uri="{BB962C8B-B14F-4D97-AF65-F5344CB8AC3E}">
        <p14:creationId xmlns:p14="http://schemas.microsoft.com/office/powerpoint/2010/main" val="29566940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59</a:t>
            </a:fld>
            <a:endParaRPr lang="en-US" dirty="0">
              <a:solidFill>
                <a:prstClr val="black"/>
              </a:solidFill>
              <a:latin typeface="Calibri"/>
            </a:endParaRPr>
          </a:p>
        </p:txBody>
      </p:sp>
    </p:spTree>
    <p:extLst>
      <p:ext uri="{BB962C8B-B14F-4D97-AF65-F5344CB8AC3E}">
        <p14:creationId xmlns:p14="http://schemas.microsoft.com/office/powerpoint/2010/main" val="8020477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60</a:t>
            </a:fld>
            <a:endParaRPr lang="en-US" dirty="0">
              <a:solidFill>
                <a:prstClr val="black"/>
              </a:solidFill>
              <a:latin typeface="Calibri"/>
            </a:endParaRPr>
          </a:p>
        </p:txBody>
      </p:sp>
    </p:spTree>
    <p:extLst>
      <p:ext uri="{BB962C8B-B14F-4D97-AF65-F5344CB8AC3E}">
        <p14:creationId xmlns:p14="http://schemas.microsoft.com/office/powerpoint/2010/main" val="11646250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a:endParaRPr lang="en-US" sz="14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61</a:t>
            </a:fld>
            <a:endParaRPr lang="en-US" dirty="0">
              <a:solidFill>
                <a:prstClr val="black"/>
              </a:solidFill>
              <a:latin typeface="Calibri"/>
            </a:endParaRPr>
          </a:p>
        </p:txBody>
      </p:sp>
    </p:spTree>
    <p:extLst>
      <p:ext uri="{BB962C8B-B14F-4D97-AF65-F5344CB8AC3E}">
        <p14:creationId xmlns:p14="http://schemas.microsoft.com/office/powerpoint/2010/main" val="26476300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62</a:t>
            </a:fld>
            <a:endParaRPr lang="en-US" dirty="0">
              <a:solidFill>
                <a:prstClr val="black"/>
              </a:solidFill>
              <a:latin typeface="Calibri"/>
            </a:endParaRPr>
          </a:p>
        </p:txBody>
      </p:sp>
    </p:spTree>
    <p:extLst>
      <p:ext uri="{BB962C8B-B14F-4D97-AF65-F5344CB8AC3E}">
        <p14:creationId xmlns:p14="http://schemas.microsoft.com/office/powerpoint/2010/main" val="16272998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63</a:t>
            </a:fld>
            <a:endParaRPr lang="en-US" dirty="0">
              <a:solidFill>
                <a:prstClr val="black"/>
              </a:solidFill>
              <a:latin typeface="Calibri"/>
            </a:endParaRPr>
          </a:p>
        </p:txBody>
      </p:sp>
    </p:spTree>
    <p:extLst>
      <p:ext uri="{BB962C8B-B14F-4D97-AF65-F5344CB8AC3E}">
        <p14:creationId xmlns:p14="http://schemas.microsoft.com/office/powerpoint/2010/main" val="3129441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64</a:t>
            </a:fld>
            <a:endParaRPr lang="en-US" dirty="0">
              <a:solidFill>
                <a:prstClr val="black"/>
              </a:solidFill>
              <a:latin typeface="Calibri"/>
            </a:endParaRPr>
          </a:p>
        </p:txBody>
      </p:sp>
    </p:spTree>
    <p:extLst>
      <p:ext uri="{BB962C8B-B14F-4D97-AF65-F5344CB8AC3E}">
        <p14:creationId xmlns:p14="http://schemas.microsoft.com/office/powerpoint/2010/main" val="325053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AECC6-2EA6-7D36-1DB4-9E46F8429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A086E-FFC9-60D7-3CCF-8E37E3B2C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18827-C437-49D6-29F7-3CE3C0E4E3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141957-BCCD-07AD-D4B7-2D0F2D9FB2A2}"/>
              </a:ext>
            </a:extLst>
          </p:cNvPr>
          <p:cNvSpPr>
            <a:spLocks noGrp="1"/>
          </p:cNvSpPr>
          <p:nvPr>
            <p:ph type="sldNum" sz="quarter" idx="5"/>
          </p:nvPr>
        </p:nvSpPr>
        <p:spPr/>
        <p:txBody>
          <a:bodyPr/>
          <a:lstStyle/>
          <a:p>
            <a:fld id="{395FDA9D-687A-437B-A353-CFEE31E4CD95}" type="slidenum">
              <a:rPr lang="en-US" smtClean="0"/>
              <a:t>6</a:t>
            </a:fld>
            <a:endParaRPr lang="en-US"/>
          </a:p>
        </p:txBody>
      </p:sp>
    </p:spTree>
    <p:extLst>
      <p:ext uri="{BB962C8B-B14F-4D97-AF65-F5344CB8AC3E}">
        <p14:creationId xmlns:p14="http://schemas.microsoft.com/office/powerpoint/2010/main" val="31701095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65</a:t>
            </a:fld>
            <a:endParaRPr lang="en-US" dirty="0">
              <a:solidFill>
                <a:prstClr val="black"/>
              </a:solidFill>
              <a:latin typeface="Calibri"/>
            </a:endParaRPr>
          </a:p>
        </p:txBody>
      </p:sp>
    </p:spTree>
    <p:extLst>
      <p:ext uri="{BB962C8B-B14F-4D97-AF65-F5344CB8AC3E}">
        <p14:creationId xmlns:p14="http://schemas.microsoft.com/office/powerpoint/2010/main" val="26184537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66</a:t>
            </a:fld>
            <a:endParaRPr lang="en-US" dirty="0">
              <a:solidFill>
                <a:prstClr val="black"/>
              </a:solidFill>
              <a:latin typeface="Calibri"/>
            </a:endParaRPr>
          </a:p>
        </p:txBody>
      </p:sp>
    </p:spTree>
    <p:extLst>
      <p:ext uri="{BB962C8B-B14F-4D97-AF65-F5344CB8AC3E}">
        <p14:creationId xmlns:p14="http://schemas.microsoft.com/office/powerpoint/2010/main" val="42592704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67</a:t>
            </a:fld>
            <a:endParaRPr lang="en-US" dirty="0">
              <a:solidFill>
                <a:prstClr val="black"/>
              </a:solidFill>
              <a:latin typeface="Calibri"/>
            </a:endParaRPr>
          </a:p>
        </p:txBody>
      </p:sp>
    </p:spTree>
    <p:extLst>
      <p:ext uri="{BB962C8B-B14F-4D97-AF65-F5344CB8AC3E}">
        <p14:creationId xmlns:p14="http://schemas.microsoft.com/office/powerpoint/2010/main" val="17539857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68</a:t>
            </a:fld>
            <a:endParaRPr lang="en-US" dirty="0">
              <a:solidFill>
                <a:prstClr val="black"/>
              </a:solidFill>
              <a:latin typeface="Calibri"/>
            </a:endParaRPr>
          </a:p>
        </p:txBody>
      </p:sp>
    </p:spTree>
    <p:extLst>
      <p:ext uri="{BB962C8B-B14F-4D97-AF65-F5344CB8AC3E}">
        <p14:creationId xmlns:p14="http://schemas.microsoft.com/office/powerpoint/2010/main" val="3976105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69</a:t>
            </a:fld>
            <a:endParaRPr lang="en-US" dirty="0">
              <a:solidFill>
                <a:prstClr val="black"/>
              </a:solidFill>
              <a:latin typeface="Calibri"/>
            </a:endParaRPr>
          </a:p>
        </p:txBody>
      </p:sp>
    </p:spTree>
    <p:extLst>
      <p:ext uri="{BB962C8B-B14F-4D97-AF65-F5344CB8AC3E}">
        <p14:creationId xmlns:p14="http://schemas.microsoft.com/office/powerpoint/2010/main" val="16168561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D3EAD-787A-6548-6203-AABA09E63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F5415-932D-49A3-1B4A-0D0393076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189B3-C6E4-84F0-178A-14C49F5119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FD97C8-017C-60BB-64C1-CF0F71895E21}"/>
              </a:ext>
            </a:extLst>
          </p:cNvPr>
          <p:cNvSpPr>
            <a:spLocks noGrp="1"/>
          </p:cNvSpPr>
          <p:nvPr>
            <p:ph type="sldNum" sz="quarter" idx="5"/>
          </p:nvPr>
        </p:nvSpPr>
        <p:spPr/>
        <p:txBody>
          <a:bodyPr/>
          <a:lstStyle/>
          <a:p>
            <a:fld id="{395FDA9D-687A-437B-A353-CFEE31E4CD95}" type="slidenum">
              <a:rPr lang="en-US" smtClean="0"/>
              <a:t>70</a:t>
            </a:fld>
            <a:endParaRPr lang="en-US"/>
          </a:p>
        </p:txBody>
      </p:sp>
    </p:spTree>
    <p:extLst>
      <p:ext uri="{BB962C8B-B14F-4D97-AF65-F5344CB8AC3E}">
        <p14:creationId xmlns:p14="http://schemas.microsoft.com/office/powerpoint/2010/main" val="15460005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71</a:t>
            </a:fld>
            <a:endParaRPr lang="en-US" dirty="0">
              <a:solidFill>
                <a:prstClr val="black"/>
              </a:solidFill>
              <a:latin typeface="Calibri"/>
            </a:endParaRPr>
          </a:p>
        </p:txBody>
      </p:sp>
    </p:spTree>
    <p:extLst>
      <p:ext uri="{BB962C8B-B14F-4D97-AF65-F5344CB8AC3E}">
        <p14:creationId xmlns:p14="http://schemas.microsoft.com/office/powerpoint/2010/main" val="26543504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panose="020F0502020204030204"/>
              </a:rPr>
              <a:pPr defTabSz="939363">
                <a:defRPr/>
              </a:pPr>
              <a:t>72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5921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601D-09F8-B96A-4AFF-88398EE11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9A06B-1938-30F5-0E0F-C5A708FF6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7BCF4-BA83-77D1-D7B4-E75ECEB4B7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35889-56CE-FD4A-AC97-25FDB8469AD4}"/>
              </a:ext>
            </a:extLst>
          </p:cNvPr>
          <p:cNvSpPr>
            <a:spLocks noGrp="1"/>
          </p:cNvSpPr>
          <p:nvPr>
            <p:ph type="sldNum" sz="quarter" idx="5"/>
          </p:nvPr>
        </p:nvSpPr>
        <p:spPr/>
        <p:txBody>
          <a:bodyPr/>
          <a:lstStyle/>
          <a:p>
            <a:fld id="{395FDA9D-687A-437B-A353-CFEE31E4CD95}" type="slidenum">
              <a:rPr lang="en-US" smtClean="0"/>
              <a:t>9</a:t>
            </a:fld>
            <a:endParaRPr lang="en-US"/>
          </a:p>
        </p:txBody>
      </p:sp>
    </p:spTree>
    <p:extLst>
      <p:ext uri="{BB962C8B-B14F-4D97-AF65-F5344CB8AC3E}">
        <p14:creationId xmlns:p14="http://schemas.microsoft.com/office/powerpoint/2010/main" val="390386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4512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60237-E118-13C4-8CFE-647A1A231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46AC2-8A04-7001-72A7-89113E315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D90DC-1CFC-C32B-4BAC-49A263573C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83AD51-E57F-5350-FBDE-C11F63979B2C}"/>
              </a:ext>
            </a:extLst>
          </p:cNvPr>
          <p:cNvSpPr>
            <a:spLocks noGrp="1"/>
          </p:cNvSpPr>
          <p:nvPr>
            <p:ph type="sldNum" sz="quarter" idx="5"/>
          </p:nvPr>
        </p:nvSpPr>
        <p:spPr/>
        <p:txBody>
          <a:bodyPr/>
          <a:lstStyle/>
          <a:p>
            <a:fld id="{395FDA9D-687A-437B-A353-CFEE31E4CD95}" type="slidenum">
              <a:rPr lang="en-US" smtClean="0"/>
              <a:t>13</a:t>
            </a:fld>
            <a:endParaRPr lang="en-US"/>
          </a:p>
        </p:txBody>
      </p:sp>
    </p:spTree>
    <p:extLst>
      <p:ext uri="{BB962C8B-B14F-4D97-AF65-F5344CB8AC3E}">
        <p14:creationId xmlns:p14="http://schemas.microsoft.com/office/powerpoint/2010/main" val="63466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41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2BBA-D10B-D914-2179-2998CCE8A6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5CF268-62D0-64B0-AFD9-105C56F76F6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F61A1-BADF-5D0A-EC16-57C9E72B1F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CD0C7-C015-236B-8838-69F012A6C87C}"/>
              </a:ext>
            </a:extLst>
          </p:cNvPr>
          <p:cNvSpPr>
            <a:spLocks noGrp="1"/>
          </p:cNvSpPr>
          <p:nvPr>
            <p:ph type="dt" sz="half" idx="10"/>
          </p:nvPr>
        </p:nvSpPr>
        <p:spPr>
          <a:xfrm>
            <a:off x="838200" y="6356350"/>
            <a:ext cx="2743200" cy="365125"/>
          </a:xfrm>
          <a:prstGeom prst="rect">
            <a:avLst/>
          </a:prstGeom>
        </p:spPr>
        <p:txBody>
          <a:bodyPr/>
          <a:lstStyle/>
          <a:p>
            <a:fld id="{5BA80A27-D474-4D56-B700-E21E18BC5FD7}" type="datetime1">
              <a:rPr lang="en-US" smtClean="0"/>
              <a:t>3/9/2026</a:t>
            </a:fld>
            <a:endParaRPr lang="en-US"/>
          </a:p>
        </p:txBody>
      </p:sp>
      <p:sp>
        <p:nvSpPr>
          <p:cNvPr id="6" name="Footer Placeholder 5">
            <a:extLst>
              <a:ext uri="{FF2B5EF4-FFF2-40B4-BE49-F238E27FC236}">
                <a16:creationId xmlns:a16="http://schemas.microsoft.com/office/drawing/2014/main" id="{BA01BAB9-28DB-5476-5933-F6543A4F29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69CA600-B8A9-7D22-85C9-F8908EECF84D}"/>
              </a:ext>
            </a:extLst>
          </p:cNvPr>
          <p:cNvSpPr>
            <a:spLocks noGrp="1"/>
          </p:cNvSpPr>
          <p:nvPr>
            <p:ph type="sldNum" sz="quarter" idx="12"/>
          </p:nvPr>
        </p:nvSpPr>
        <p:spPr>
          <a:xfrm>
            <a:off x="8610600" y="6356350"/>
            <a:ext cx="2743200" cy="365125"/>
          </a:xfrm>
          <a:prstGeom prst="rect">
            <a:avLst/>
          </a:prstGeom>
        </p:spPr>
        <p:txBody>
          <a:bodyPr/>
          <a:lstStyle/>
          <a:p>
            <a:fld id="{E5FFF4F3-70E7-4C09-B7C0-3F8E56569FF6}" type="slidenum">
              <a:rPr lang="en-US" smtClean="0"/>
              <a:t>‹#›</a:t>
            </a:fld>
            <a:endParaRPr lang="en-US"/>
          </a:p>
        </p:txBody>
      </p:sp>
      <p:sp>
        <p:nvSpPr>
          <p:cNvPr id="8" name="Slide Number Placeholder 5">
            <a:extLst>
              <a:ext uri="{FF2B5EF4-FFF2-40B4-BE49-F238E27FC236}">
                <a16:creationId xmlns:a16="http://schemas.microsoft.com/office/drawing/2014/main" id="{0DC8661D-A090-2947-2D21-7187ABCC6100}"/>
              </a:ext>
            </a:extLst>
          </p:cNvPr>
          <p:cNvSpPr txBox="1">
            <a:spLocks/>
          </p:cNvSpPr>
          <p:nvPr userDrawn="1"/>
        </p:nvSpPr>
        <p:spPr>
          <a:xfrm>
            <a:off x="11347580" y="6492875"/>
            <a:ext cx="508518"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FF4F3-70E7-4C09-B7C0-3F8E56569FF6}" type="slidenum">
              <a:rPr lang="en-US" smtClean="0"/>
              <a:pPr/>
              <a:t>‹#›</a:t>
            </a:fld>
            <a:endParaRPr lang="en-US" dirty="0"/>
          </a:p>
        </p:txBody>
      </p:sp>
    </p:spTree>
    <p:extLst>
      <p:ext uri="{BB962C8B-B14F-4D97-AF65-F5344CB8AC3E}">
        <p14:creationId xmlns:p14="http://schemas.microsoft.com/office/powerpoint/2010/main" val="255819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6546-4919-4BE4-FC1B-1A009F3F2E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9F08C2-F3A2-A6CD-1279-0B72AC440E4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639B8-A2DF-09D2-DFE7-38F5ACC7106D}"/>
              </a:ext>
            </a:extLst>
          </p:cNvPr>
          <p:cNvSpPr>
            <a:spLocks noGrp="1"/>
          </p:cNvSpPr>
          <p:nvPr>
            <p:ph type="dt" sz="half" idx="10"/>
          </p:nvPr>
        </p:nvSpPr>
        <p:spPr>
          <a:xfrm>
            <a:off x="838200" y="6356350"/>
            <a:ext cx="2743200" cy="365125"/>
          </a:xfrm>
          <a:prstGeom prst="rect">
            <a:avLst/>
          </a:prstGeom>
        </p:spPr>
        <p:txBody>
          <a:bodyPr/>
          <a:lstStyle/>
          <a:p>
            <a:fld id="{74FDEBF9-A6EB-48E9-A1E9-E05FC1372F8E}" type="datetime1">
              <a:rPr lang="en-US" smtClean="0"/>
              <a:t>3/9/2026</a:t>
            </a:fld>
            <a:endParaRPr lang="en-US"/>
          </a:p>
        </p:txBody>
      </p:sp>
      <p:sp>
        <p:nvSpPr>
          <p:cNvPr id="5" name="Footer Placeholder 4">
            <a:extLst>
              <a:ext uri="{FF2B5EF4-FFF2-40B4-BE49-F238E27FC236}">
                <a16:creationId xmlns:a16="http://schemas.microsoft.com/office/drawing/2014/main" id="{F07DDBB4-B0C1-7EDA-29A5-44304E24AE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6C0C4D-D470-005F-DAA7-20631F61AB2F}"/>
              </a:ext>
            </a:extLst>
          </p:cNvPr>
          <p:cNvSpPr>
            <a:spLocks noGrp="1"/>
          </p:cNvSpPr>
          <p:nvPr>
            <p:ph type="sldNum" sz="quarter" idx="12"/>
          </p:nvPr>
        </p:nvSpPr>
        <p:spPr>
          <a:xfrm>
            <a:off x="8610600" y="6356350"/>
            <a:ext cx="2743200" cy="365125"/>
          </a:xfrm>
          <a:prstGeom prst="rect">
            <a:avLst/>
          </a:prstGeom>
        </p:spPr>
        <p:txBody>
          <a:bodyPr/>
          <a:lstStyle/>
          <a:p>
            <a:fld id="{E5FFF4F3-70E7-4C09-B7C0-3F8E56569FF6}" type="slidenum">
              <a:rPr lang="en-US" smtClean="0"/>
              <a:t>‹#›</a:t>
            </a:fld>
            <a:endParaRPr lang="en-US"/>
          </a:p>
        </p:txBody>
      </p:sp>
      <p:sp>
        <p:nvSpPr>
          <p:cNvPr id="7" name="Slide Number Placeholder 5">
            <a:extLst>
              <a:ext uri="{FF2B5EF4-FFF2-40B4-BE49-F238E27FC236}">
                <a16:creationId xmlns:a16="http://schemas.microsoft.com/office/drawing/2014/main" id="{464E8C81-1B2C-0CE9-86FF-46FC32C08F87}"/>
              </a:ext>
            </a:extLst>
          </p:cNvPr>
          <p:cNvSpPr txBox="1">
            <a:spLocks/>
          </p:cNvSpPr>
          <p:nvPr userDrawn="1"/>
        </p:nvSpPr>
        <p:spPr>
          <a:xfrm>
            <a:off x="11347580" y="6492875"/>
            <a:ext cx="508518"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FF4F3-70E7-4C09-B7C0-3F8E56569FF6}" type="slidenum">
              <a:rPr lang="en-US" smtClean="0"/>
              <a:pPr/>
              <a:t>‹#›</a:t>
            </a:fld>
            <a:endParaRPr lang="en-US" dirty="0"/>
          </a:p>
        </p:txBody>
      </p:sp>
    </p:spTree>
    <p:extLst>
      <p:ext uri="{BB962C8B-B14F-4D97-AF65-F5344CB8AC3E}">
        <p14:creationId xmlns:p14="http://schemas.microsoft.com/office/powerpoint/2010/main" val="3440626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683443-C9D1-5277-DC9B-75601639641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EB8D4-8639-AC30-D1B2-75074CEBD49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FA767-7FB7-5FB9-B47B-E44269B31041}"/>
              </a:ext>
            </a:extLst>
          </p:cNvPr>
          <p:cNvSpPr>
            <a:spLocks noGrp="1"/>
          </p:cNvSpPr>
          <p:nvPr>
            <p:ph type="dt" sz="half" idx="10"/>
          </p:nvPr>
        </p:nvSpPr>
        <p:spPr>
          <a:xfrm>
            <a:off x="838200" y="6356350"/>
            <a:ext cx="2743200" cy="365125"/>
          </a:xfrm>
          <a:prstGeom prst="rect">
            <a:avLst/>
          </a:prstGeom>
        </p:spPr>
        <p:txBody>
          <a:bodyPr/>
          <a:lstStyle/>
          <a:p>
            <a:fld id="{E51459EB-3119-4252-BE37-76A325EBFC32}" type="datetime1">
              <a:rPr lang="en-US" smtClean="0"/>
              <a:t>3/9/2026</a:t>
            </a:fld>
            <a:endParaRPr lang="en-US"/>
          </a:p>
        </p:txBody>
      </p:sp>
      <p:sp>
        <p:nvSpPr>
          <p:cNvPr id="5" name="Footer Placeholder 4">
            <a:extLst>
              <a:ext uri="{FF2B5EF4-FFF2-40B4-BE49-F238E27FC236}">
                <a16:creationId xmlns:a16="http://schemas.microsoft.com/office/drawing/2014/main" id="{CBCE8D39-3650-7025-13FE-71189AE8FB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F6781C-8DC3-4E97-CB24-8C9B00A6CFD6}"/>
              </a:ext>
            </a:extLst>
          </p:cNvPr>
          <p:cNvSpPr>
            <a:spLocks noGrp="1"/>
          </p:cNvSpPr>
          <p:nvPr>
            <p:ph type="sldNum" sz="quarter" idx="12"/>
          </p:nvPr>
        </p:nvSpPr>
        <p:spPr>
          <a:xfrm>
            <a:off x="8610600" y="6356350"/>
            <a:ext cx="2743200" cy="365125"/>
          </a:xfrm>
          <a:prstGeom prst="rect">
            <a:avLst/>
          </a:prstGeom>
        </p:spPr>
        <p:txBody>
          <a:bodyPr/>
          <a:lstStyle/>
          <a:p>
            <a:fld id="{E5FFF4F3-70E7-4C09-B7C0-3F8E56569FF6}" type="slidenum">
              <a:rPr lang="en-US" smtClean="0"/>
              <a:t>‹#›</a:t>
            </a:fld>
            <a:endParaRPr lang="en-US"/>
          </a:p>
        </p:txBody>
      </p:sp>
    </p:spTree>
    <p:extLst>
      <p:ext uri="{BB962C8B-B14F-4D97-AF65-F5344CB8AC3E}">
        <p14:creationId xmlns:p14="http://schemas.microsoft.com/office/powerpoint/2010/main" val="447901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5" name="Picture 44" descr="A red and blue circular object&#10;&#10;AI-generated content may be incorrect.">
            <a:extLst>
              <a:ext uri="{FF2B5EF4-FFF2-40B4-BE49-F238E27FC236}">
                <a16:creationId xmlns:a16="http://schemas.microsoft.com/office/drawing/2014/main" id="{4EDD46E1-EE89-1CBE-1E5C-A09EC800FBE7}"/>
              </a:ext>
            </a:extLst>
          </p:cNvPr>
          <p:cNvPicPr>
            <a:picLocks noChangeAspect="1"/>
          </p:cNvPicPr>
          <p:nvPr userDrawn="1"/>
        </p:nvPicPr>
        <p:blipFill>
          <a:blip r:embed="rId2"/>
          <a:stretch>
            <a:fillRect/>
          </a:stretch>
        </p:blipFill>
        <p:spPr>
          <a:xfrm>
            <a:off x="310015" y="6021879"/>
            <a:ext cx="1098749" cy="1098749"/>
          </a:xfrm>
          <a:prstGeom prst="rect">
            <a:avLst/>
          </a:prstGeom>
        </p:spPr>
      </p:pic>
      <p:grpSp>
        <p:nvGrpSpPr>
          <p:cNvPr id="7" name="Group 2">
            <a:extLst>
              <a:ext uri="{FF2B5EF4-FFF2-40B4-BE49-F238E27FC236}">
                <a16:creationId xmlns:a16="http://schemas.microsoft.com/office/drawing/2014/main" id="{4B06F8C2-F544-2A12-3F0F-CB70F56F469F}"/>
              </a:ext>
            </a:extLst>
          </p:cNvPr>
          <p:cNvGrpSpPr/>
          <p:nvPr userDrawn="1"/>
        </p:nvGrpSpPr>
        <p:grpSpPr>
          <a:xfrm>
            <a:off x="-101600" y="-76200"/>
            <a:ext cx="2438868" cy="1016000"/>
            <a:chOff x="0" y="0"/>
            <a:chExt cx="1304864" cy="701689"/>
          </a:xfrm>
        </p:grpSpPr>
        <p:sp>
          <p:nvSpPr>
            <p:cNvPr id="8" name="Freeform 3">
              <a:extLst>
                <a:ext uri="{FF2B5EF4-FFF2-40B4-BE49-F238E27FC236}">
                  <a16:creationId xmlns:a16="http://schemas.microsoft.com/office/drawing/2014/main" id="{271A0818-178A-BEF8-27AA-3C26052B536A}"/>
                </a:ext>
              </a:extLst>
            </p:cNvPr>
            <p:cNvSpPr/>
            <p:nvPr/>
          </p:nvSpPr>
          <p:spPr>
            <a:xfrm>
              <a:off x="0" y="0"/>
              <a:ext cx="1304864" cy="701689"/>
            </a:xfrm>
            <a:custGeom>
              <a:avLst/>
              <a:gdLst/>
              <a:ahLst/>
              <a:cxnLst/>
              <a:rect l="l" t="t" r="r" b="b"/>
              <a:pathLst>
                <a:path w="1304864" h="701689">
                  <a:moveTo>
                    <a:pt x="79694" y="0"/>
                  </a:moveTo>
                  <a:lnTo>
                    <a:pt x="1225169" y="0"/>
                  </a:lnTo>
                  <a:cubicBezTo>
                    <a:pt x="1269183" y="0"/>
                    <a:pt x="1304864" y="35680"/>
                    <a:pt x="1304864" y="79694"/>
                  </a:cubicBezTo>
                  <a:lnTo>
                    <a:pt x="1304864" y="621995"/>
                  </a:lnTo>
                  <a:cubicBezTo>
                    <a:pt x="1304864" y="666009"/>
                    <a:pt x="1269183" y="701689"/>
                    <a:pt x="1225169" y="701689"/>
                  </a:cubicBezTo>
                  <a:lnTo>
                    <a:pt x="79694" y="701689"/>
                  </a:lnTo>
                  <a:cubicBezTo>
                    <a:pt x="35680" y="701689"/>
                    <a:pt x="0" y="666009"/>
                    <a:pt x="0" y="621995"/>
                  </a:cubicBezTo>
                  <a:lnTo>
                    <a:pt x="0" y="79694"/>
                  </a:lnTo>
                  <a:cubicBezTo>
                    <a:pt x="0" y="35680"/>
                    <a:pt x="35680" y="0"/>
                    <a:pt x="79694" y="0"/>
                  </a:cubicBezTo>
                  <a:close/>
                </a:path>
              </a:pathLst>
            </a:custGeom>
            <a:solidFill>
              <a:srgbClr val="111F33"/>
            </a:solidFill>
          </p:spPr>
          <p:txBody>
            <a:bodyPr/>
            <a:lstStyle/>
            <a:p>
              <a:endParaRPr lang="en-US" sz="1200"/>
            </a:p>
          </p:txBody>
        </p:sp>
        <p:sp>
          <p:nvSpPr>
            <p:cNvPr id="9" name="TextBox 4">
              <a:extLst>
                <a:ext uri="{FF2B5EF4-FFF2-40B4-BE49-F238E27FC236}">
                  <a16:creationId xmlns:a16="http://schemas.microsoft.com/office/drawing/2014/main" id="{785C7828-EF2E-4CDC-74E8-571899EAE51A}"/>
                </a:ext>
              </a:extLst>
            </p:cNvPr>
            <p:cNvSpPr txBox="1"/>
            <p:nvPr/>
          </p:nvSpPr>
          <p:spPr>
            <a:xfrm>
              <a:off x="0" y="-57150"/>
              <a:ext cx="1304864" cy="758839"/>
            </a:xfrm>
            <a:prstGeom prst="rect">
              <a:avLst/>
            </a:prstGeom>
          </p:spPr>
          <p:txBody>
            <a:bodyPr lIns="50800" tIns="50800" rIns="50800" bIns="50800" rtlCol="0" anchor="ctr"/>
            <a:lstStyle/>
            <a:p>
              <a:pPr algn="ctr">
                <a:lnSpc>
                  <a:spcPts val="2481"/>
                </a:lnSpc>
              </a:pPr>
              <a:endParaRPr sz="1200"/>
            </a:p>
          </p:txBody>
        </p:sp>
      </p:grpSp>
      <p:sp>
        <p:nvSpPr>
          <p:cNvPr id="10" name="Freeform 5">
            <a:extLst>
              <a:ext uri="{FF2B5EF4-FFF2-40B4-BE49-F238E27FC236}">
                <a16:creationId xmlns:a16="http://schemas.microsoft.com/office/drawing/2014/main" id="{00770759-1E24-B849-2DDF-D29D95A12817}"/>
              </a:ext>
            </a:extLst>
          </p:cNvPr>
          <p:cNvSpPr/>
          <p:nvPr userDrawn="1"/>
        </p:nvSpPr>
        <p:spPr>
          <a:xfrm>
            <a:off x="298544" y="189801"/>
            <a:ext cx="1586045" cy="495999"/>
          </a:xfrm>
          <a:custGeom>
            <a:avLst/>
            <a:gdLst/>
            <a:ahLst/>
            <a:cxnLst/>
            <a:rect l="l" t="t" r="r" b="b"/>
            <a:pathLst>
              <a:path w="2379067" h="743999">
                <a:moveTo>
                  <a:pt x="0" y="0"/>
                </a:moveTo>
                <a:lnTo>
                  <a:pt x="2379067" y="0"/>
                </a:lnTo>
                <a:lnTo>
                  <a:pt x="2379067" y="743999"/>
                </a:lnTo>
                <a:lnTo>
                  <a:pt x="0" y="743999"/>
                </a:lnTo>
                <a:lnTo>
                  <a:pt x="0" y="0"/>
                </a:lnTo>
                <a:close/>
              </a:path>
            </a:pathLst>
          </a:custGeom>
          <a:blipFill>
            <a:blip r:embed="rId3">
              <a:extLst>
                <a:ext uri="{96DAC541-7B7A-43D3-8B79-37D633B846F1}">
                  <asvg:svgBlip xmlns:asvg="http://schemas.microsoft.com/office/drawing/2016/SVG/main" r:embed="rId4"/>
                </a:ext>
              </a:extLst>
            </a:blip>
            <a:stretch>
              <a:fillRect t="-610" b="-610"/>
            </a:stretch>
          </a:blipFill>
        </p:spPr>
        <p:txBody>
          <a:bodyPr/>
          <a:lstStyle/>
          <a:p>
            <a:endParaRPr lang="en-US" sz="1200"/>
          </a:p>
        </p:txBody>
      </p:sp>
      <p:grpSp>
        <p:nvGrpSpPr>
          <p:cNvPr id="11" name="Group 6">
            <a:extLst>
              <a:ext uri="{FF2B5EF4-FFF2-40B4-BE49-F238E27FC236}">
                <a16:creationId xmlns:a16="http://schemas.microsoft.com/office/drawing/2014/main" id="{D09FBA9B-A5D9-5E96-10AA-C23C6FDE2866}"/>
              </a:ext>
            </a:extLst>
          </p:cNvPr>
          <p:cNvGrpSpPr/>
          <p:nvPr userDrawn="1"/>
        </p:nvGrpSpPr>
        <p:grpSpPr>
          <a:xfrm>
            <a:off x="10008853" y="5937213"/>
            <a:ext cx="2284747" cy="996987"/>
            <a:chOff x="0" y="0"/>
            <a:chExt cx="1445538" cy="714612"/>
          </a:xfrm>
        </p:grpSpPr>
        <p:sp>
          <p:nvSpPr>
            <p:cNvPr id="12" name="Freeform 7">
              <a:extLst>
                <a:ext uri="{FF2B5EF4-FFF2-40B4-BE49-F238E27FC236}">
                  <a16:creationId xmlns:a16="http://schemas.microsoft.com/office/drawing/2014/main" id="{15089DF8-D017-5E4B-ED09-E5BE25313018}"/>
                </a:ext>
              </a:extLst>
            </p:cNvPr>
            <p:cNvSpPr/>
            <p:nvPr/>
          </p:nvSpPr>
          <p:spPr>
            <a:xfrm>
              <a:off x="0" y="0"/>
              <a:ext cx="1445538" cy="714612"/>
            </a:xfrm>
            <a:custGeom>
              <a:avLst/>
              <a:gdLst/>
              <a:ahLst/>
              <a:cxnLst/>
              <a:rect l="l" t="t" r="r" b="b"/>
              <a:pathLst>
                <a:path w="1445538" h="714612">
                  <a:moveTo>
                    <a:pt x="71939" y="0"/>
                  </a:moveTo>
                  <a:lnTo>
                    <a:pt x="1373600" y="0"/>
                  </a:lnTo>
                  <a:cubicBezTo>
                    <a:pt x="1413330" y="0"/>
                    <a:pt x="1445538" y="32208"/>
                    <a:pt x="1445538" y="71939"/>
                  </a:cubicBezTo>
                  <a:lnTo>
                    <a:pt x="1445538" y="642674"/>
                  </a:lnTo>
                  <a:cubicBezTo>
                    <a:pt x="1445538" y="661753"/>
                    <a:pt x="1437959" y="680051"/>
                    <a:pt x="1424468" y="693542"/>
                  </a:cubicBezTo>
                  <a:cubicBezTo>
                    <a:pt x="1410977" y="707033"/>
                    <a:pt x="1392679" y="714612"/>
                    <a:pt x="1373600" y="714612"/>
                  </a:cubicBezTo>
                  <a:lnTo>
                    <a:pt x="71939" y="714612"/>
                  </a:lnTo>
                  <a:cubicBezTo>
                    <a:pt x="32208" y="714612"/>
                    <a:pt x="0" y="682404"/>
                    <a:pt x="0" y="642674"/>
                  </a:cubicBezTo>
                  <a:lnTo>
                    <a:pt x="0" y="71939"/>
                  </a:lnTo>
                  <a:cubicBezTo>
                    <a:pt x="0" y="32208"/>
                    <a:pt x="32208" y="0"/>
                    <a:pt x="71939" y="0"/>
                  </a:cubicBezTo>
                  <a:close/>
                </a:path>
              </a:pathLst>
            </a:custGeom>
            <a:solidFill>
              <a:srgbClr val="111D44"/>
            </a:solidFill>
          </p:spPr>
          <p:txBody>
            <a:bodyPr/>
            <a:lstStyle/>
            <a:p>
              <a:endParaRPr lang="en-US" sz="1200"/>
            </a:p>
          </p:txBody>
        </p:sp>
        <p:sp>
          <p:nvSpPr>
            <p:cNvPr id="13" name="TextBox 8">
              <a:extLst>
                <a:ext uri="{FF2B5EF4-FFF2-40B4-BE49-F238E27FC236}">
                  <a16:creationId xmlns:a16="http://schemas.microsoft.com/office/drawing/2014/main" id="{A1A171D0-B0BF-4A15-4C8B-9F2BEBFEEA7D}"/>
                </a:ext>
              </a:extLst>
            </p:cNvPr>
            <p:cNvSpPr txBox="1"/>
            <p:nvPr/>
          </p:nvSpPr>
          <p:spPr>
            <a:xfrm>
              <a:off x="0" y="-57150"/>
              <a:ext cx="1445538" cy="771762"/>
            </a:xfrm>
            <a:prstGeom prst="rect">
              <a:avLst/>
            </a:prstGeom>
          </p:spPr>
          <p:txBody>
            <a:bodyPr lIns="50800" tIns="50800" rIns="50800" bIns="50800" rtlCol="0" anchor="ctr"/>
            <a:lstStyle/>
            <a:p>
              <a:pPr algn="ctr">
                <a:lnSpc>
                  <a:spcPts val="2481"/>
                </a:lnSpc>
              </a:pPr>
              <a:endParaRPr sz="1200"/>
            </a:p>
          </p:txBody>
        </p:sp>
      </p:grpSp>
      <p:sp>
        <p:nvSpPr>
          <p:cNvPr id="14" name="Freeform 9">
            <a:extLst>
              <a:ext uri="{FF2B5EF4-FFF2-40B4-BE49-F238E27FC236}">
                <a16:creationId xmlns:a16="http://schemas.microsoft.com/office/drawing/2014/main" id="{426CAA15-B0D6-2498-AF08-7F540EA5B329}"/>
              </a:ext>
            </a:extLst>
          </p:cNvPr>
          <p:cNvSpPr/>
          <p:nvPr userDrawn="1"/>
        </p:nvSpPr>
        <p:spPr>
          <a:xfrm>
            <a:off x="10427694" y="6172200"/>
            <a:ext cx="1491695" cy="466155"/>
          </a:xfrm>
          <a:custGeom>
            <a:avLst/>
            <a:gdLst/>
            <a:ahLst/>
            <a:cxnLst/>
            <a:rect l="l" t="t" r="r" b="b"/>
            <a:pathLst>
              <a:path w="2237543" h="699232">
                <a:moveTo>
                  <a:pt x="0" y="0"/>
                </a:moveTo>
                <a:lnTo>
                  <a:pt x="2237544" y="0"/>
                </a:lnTo>
                <a:lnTo>
                  <a:pt x="2237544" y="699232"/>
                </a:lnTo>
                <a:lnTo>
                  <a:pt x="0" y="699232"/>
                </a:lnTo>
                <a:lnTo>
                  <a:pt x="0" y="0"/>
                </a:lnTo>
                <a:close/>
              </a:path>
            </a:pathLst>
          </a:custGeom>
          <a:blipFill>
            <a:blip r:embed="rId5"/>
            <a:stretch>
              <a:fillRect/>
            </a:stretch>
          </a:blipFill>
        </p:spPr>
        <p:txBody>
          <a:bodyPr/>
          <a:lstStyle/>
          <a:p>
            <a:endParaRPr lang="en-US" sz="1200"/>
          </a:p>
        </p:txBody>
      </p:sp>
      <p:sp>
        <p:nvSpPr>
          <p:cNvPr id="42" name="TextBox 41">
            <a:extLst>
              <a:ext uri="{FF2B5EF4-FFF2-40B4-BE49-F238E27FC236}">
                <a16:creationId xmlns:a16="http://schemas.microsoft.com/office/drawing/2014/main" id="{426E3E18-1F7F-1FE5-D1F0-2619CBB339FB}"/>
              </a:ext>
            </a:extLst>
          </p:cNvPr>
          <p:cNvSpPr txBox="1"/>
          <p:nvPr userDrawn="1"/>
        </p:nvSpPr>
        <p:spPr>
          <a:xfrm>
            <a:off x="665010" y="6550223"/>
            <a:ext cx="388759" cy="584775"/>
          </a:xfrm>
          <a:prstGeom prst="rect">
            <a:avLst/>
          </a:prstGeom>
          <a:noFill/>
        </p:spPr>
        <p:txBody>
          <a:bodyPr wrap="square" rtlCol="0">
            <a:spAutoFit/>
          </a:bodyPr>
          <a:lstStyle/>
          <a:p>
            <a:pPr algn="ctr"/>
            <a:fld id="{6F4650CE-5973-4D45-9185-B60CEA037051}" type="slidenum">
              <a:rPr lang="en-US" sz="1600" b="1" i="1" smtClean="0">
                <a:solidFill>
                  <a:schemeClr val="bg1"/>
                </a:solidFill>
              </a:rPr>
              <a:pPr algn="ctr"/>
              <a:t>‹#›</a:t>
            </a:fld>
            <a:endParaRPr lang="en-US" sz="1600" b="1" i="1" dirty="0">
              <a:solidFill>
                <a:schemeClr val="bg1"/>
              </a:solidFill>
            </a:endParaRPr>
          </a:p>
        </p:txBody>
      </p:sp>
    </p:spTree>
    <p:extLst>
      <p:ext uri="{BB962C8B-B14F-4D97-AF65-F5344CB8AC3E}">
        <p14:creationId xmlns:p14="http://schemas.microsoft.com/office/powerpoint/2010/main" val="1784606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11B0FB-6DAD-4676-930C-56AA124D0586}"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876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E6BBD8-1658-48B7-ACD0-6486B9ADFCF4}"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366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22A06-5F3A-4F85-B941-642666409034}"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3131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551D3B-980F-4EF8-9C8B-42F54F7FFD48}" type="datetime1">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432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C56B8B-28CF-4C08-9BF1-BC912C069529}" type="datetime1">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1565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21BCB-C9F4-4A2B-A63B-299F2A0CE91F}" type="datetime1">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018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B100-7C2C-891F-48D9-AF204E396FA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1B8802-777C-3483-C2E9-4F1EA128DC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5E7305-5F8E-6DFB-80FD-A15DE0E8BF97}"/>
              </a:ext>
            </a:extLst>
          </p:cNvPr>
          <p:cNvSpPr>
            <a:spLocks noGrp="1"/>
          </p:cNvSpPr>
          <p:nvPr>
            <p:ph type="dt" sz="half" idx="10"/>
          </p:nvPr>
        </p:nvSpPr>
        <p:spPr>
          <a:xfrm>
            <a:off x="838200" y="6356350"/>
            <a:ext cx="2743200" cy="365125"/>
          </a:xfrm>
          <a:prstGeom prst="rect">
            <a:avLst/>
          </a:prstGeom>
        </p:spPr>
        <p:txBody>
          <a:bodyPr/>
          <a:lstStyle/>
          <a:p>
            <a:fld id="{F88ABC2F-6B74-45C3-9C72-72B1531B0478}" type="datetime1">
              <a:rPr lang="en-US" smtClean="0"/>
              <a:t>3/9/2026</a:t>
            </a:fld>
            <a:endParaRPr lang="en-US"/>
          </a:p>
        </p:txBody>
      </p:sp>
      <p:sp>
        <p:nvSpPr>
          <p:cNvPr id="5" name="Footer Placeholder 4">
            <a:extLst>
              <a:ext uri="{FF2B5EF4-FFF2-40B4-BE49-F238E27FC236}">
                <a16:creationId xmlns:a16="http://schemas.microsoft.com/office/drawing/2014/main" id="{A6B8520C-F96B-CCA4-4F74-BEADEA872A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930419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3F4EC-78F4-4C65-85E9-A7E83BA61D6D}" type="datetime1">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26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9F24367-3FC6-4BFA-8424-80B98E1D1DBA}" type="datetime1">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0193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DA153CB8-A95D-4AC4-BE0E-22FDCF0F6C6C}" type="datetime1">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5079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3ACC9-F0E4-4938-B5BA-C6F374C7C022}"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6710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B8711-2236-4EFF-A965-8049647782DB}"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205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4A62-0788-E769-5FB3-0115525BF5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94D6003-58C6-3E90-5B79-8574461B92C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4F1B3-87A7-C66D-6C31-9F5CBE2305DC}"/>
              </a:ext>
            </a:extLst>
          </p:cNvPr>
          <p:cNvSpPr>
            <a:spLocks noGrp="1"/>
          </p:cNvSpPr>
          <p:nvPr>
            <p:ph type="dt" sz="half" idx="10"/>
          </p:nvPr>
        </p:nvSpPr>
        <p:spPr>
          <a:xfrm>
            <a:off x="838200" y="6356350"/>
            <a:ext cx="2743200" cy="365125"/>
          </a:xfrm>
          <a:prstGeom prst="rect">
            <a:avLst/>
          </a:prstGeom>
        </p:spPr>
        <p:txBody>
          <a:bodyPr/>
          <a:lstStyle/>
          <a:p>
            <a:fld id="{124142AA-3447-46A8-B52C-49B5360F4B9E}" type="datetime1">
              <a:rPr lang="en-US" smtClean="0"/>
              <a:t>3/9/2026</a:t>
            </a:fld>
            <a:endParaRPr lang="en-US"/>
          </a:p>
        </p:txBody>
      </p:sp>
      <p:sp>
        <p:nvSpPr>
          <p:cNvPr id="5" name="Footer Placeholder 4">
            <a:extLst>
              <a:ext uri="{FF2B5EF4-FFF2-40B4-BE49-F238E27FC236}">
                <a16:creationId xmlns:a16="http://schemas.microsoft.com/office/drawing/2014/main" id="{A5C03194-1C99-B227-1416-A9B3D5C3EB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42C9C1DB-A058-3968-C96E-3E197CB54C8E}"/>
              </a:ext>
            </a:extLst>
          </p:cNvPr>
          <p:cNvSpPr txBox="1">
            <a:spLocks/>
          </p:cNvSpPr>
          <p:nvPr userDrawn="1"/>
        </p:nvSpPr>
        <p:spPr>
          <a:xfrm>
            <a:off x="11121112" y="6492875"/>
            <a:ext cx="908180" cy="365125"/>
          </a:xfrm>
          <a:prstGeom prst="rect">
            <a:avLst/>
          </a:prstGeom>
        </p:spPr>
        <p:txBody>
          <a:bodyPr anchor="ctr" anchorCtr="0"/>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5FFF4F3-70E7-4C09-B7C0-3F8E56569FF6}" type="slidenum">
              <a:rPr lang="en-US" smtClean="0"/>
              <a:pPr algn="ctr"/>
              <a:t>‹#›</a:t>
            </a:fld>
            <a:endParaRPr lang="en-US" dirty="0"/>
          </a:p>
        </p:txBody>
      </p:sp>
    </p:spTree>
    <p:extLst>
      <p:ext uri="{BB962C8B-B14F-4D97-AF65-F5344CB8AC3E}">
        <p14:creationId xmlns:p14="http://schemas.microsoft.com/office/powerpoint/2010/main" val="121072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404D-1AF3-93EB-7DE1-A07E8D9490D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0E412-B7FF-0C4F-60A0-901F642450D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B70F6-272B-37AC-C244-2E376DB4D6D3}"/>
              </a:ext>
            </a:extLst>
          </p:cNvPr>
          <p:cNvSpPr>
            <a:spLocks noGrp="1"/>
          </p:cNvSpPr>
          <p:nvPr>
            <p:ph type="dt" sz="half" idx="10"/>
          </p:nvPr>
        </p:nvSpPr>
        <p:spPr>
          <a:xfrm>
            <a:off x="838200" y="6356350"/>
            <a:ext cx="2743200" cy="365125"/>
          </a:xfrm>
          <a:prstGeom prst="rect">
            <a:avLst/>
          </a:prstGeom>
        </p:spPr>
        <p:txBody>
          <a:bodyPr/>
          <a:lstStyle/>
          <a:p>
            <a:fld id="{21A2FF9C-279B-48FF-A75C-7E3A07A91C13}" type="datetime1">
              <a:rPr lang="en-US" smtClean="0"/>
              <a:t>3/9/2026</a:t>
            </a:fld>
            <a:endParaRPr lang="en-US"/>
          </a:p>
        </p:txBody>
      </p:sp>
      <p:sp>
        <p:nvSpPr>
          <p:cNvPr id="5" name="Footer Placeholder 4">
            <a:extLst>
              <a:ext uri="{FF2B5EF4-FFF2-40B4-BE49-F238E27FC236}">
                <a16:creationId xmlns:a16="http://schemas.microsoft.com/office/drawing/2014/main" id="{01AE674B-43C7-FAC3-C5D4-DBCDD1CA6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237B705E-1805-CCD1-793E-98A5CC5196A7}"/>
              </a:ext>
            </a:extLst>
          </p:cNvPr>
          <p:cNvSpPr txBox="1">
            <a:spLocks/>
          </p:cNvSpPr>
          <p:nvPr userDrawn="1"/>
        </p:nvSpPr>
        <p:spPr>
          <a:xfrm>
            <a:off x="11121112" y="6492875"/>
            <a:ext cx="908180" cy="365125"/>
          </a:xfrm>
          <a:prstGeom prst="rect">
            <a:avLst/>
          </a:prstGeom>
        </p:spPr>
        <p:txBody>
          <a:bodyPr anchor="ctr" anchorCtr="0"/>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5FFF4F3-70E7-4C09-B7C0-3F8E56569FF6}" type="slidenum">
              <a:rPr lang="en-US" smtClean="0"/>
              <a:pPr algn="ctr"/>
              <a:t>‹#›</a:t>
            </a:fld>
            <a:endParaRPr lang="en-US" dirty="0"/>
          </a:p>
        </p:txBody>
      </p:sp>
    </p:spTree>
    <p:extLst>
      <p:ext uri="{BB962C8B-B14F-4D97-AF65-F5344CB8AC3E}">
        <p14:creationId xmlns:p14="http://schemas.microsoft.com/office/powerpoint/2010/main" val="371497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4490-566C-38AC-45A4-2A123ED16E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CD7D11-2E44-F98A-A56A-1BFA7C00131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A168D6-569D-D451-4730-20F98C2BCC8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2C9395-8985-2CC0-1F68-B2818B91865F}"/>
              </a:ext>
            </a:extLst>
          </p:cNvPr>
          <p:cNvSpPr>
            <a:spLocks noGrp="1"/>
          </p:cNvSpPr>
          <p:nvPr>
            <p:ph type="dt" sz="half" idx="10"/>
          </p:nvPr>
        </p:nvSpPr>
        <p:spPr>
          <a:xfrm>
            <a:off x="838200" y="6356350"/>
            <a:ext cx="2743200" cy="365125"/>
          </a:xfrm>
          <a:prstGeom prst="rect">
            <a:avLst/>
          </a:prstGeom>
        </p:spPr>
        <p:txBody>
          <a:bodyPr/>
          <a:lstStyle/>
          <a:p>
            <a:fld id="{3670D919-06EB-4AAF-BBFD-54BD48B3312E}" type="datetime1">
              <a:rPr lang="en-US" smtClean="0"/>
              <a:t>3/9/2026</a:t>
            </a:fld>
            <a:endParaRPr lang="en-US"/>
          </a:p>
        </p:txBody>
      </p:sp>
      <p:sp>
        <p:nvSpPr>
          <p:cNvPr id="6" name="Footer Placeholder 5">
            <a:extLst>
              <a:ext uri="{FF2B5EF4-FFF2-40B4-BE49-F238E27FC236}">
                <a16:creationId xmlns:a16="http://schemas.microsoft.com/office/drawing/2014/main" id="{68B74735-6844-A0FC-260C-9AA60CEE63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BEF13A71-22FC-17F1-D770-F76F6CCFD724}"/>
              </a:ext>
            </a:extLst>
          </p:cNvPr>
          <p:cNvSpPr txBox="1">
            <a:spLocks/>
          </p:cNvSpPr>
          <p:nvPr userDrawn="1"/>
        </p:nvSpPr>
        <p:spPr>
          <a:xfrm>
            <a:off x="11121112" y="6492875"/>
            <a:ext cx="908180" cy="365125"/>
          </a:xfrm>
          <a:prstGeom prst="rect">
            <a:avLst/>
          </a:prstGeom>
        </p:spPr>
        <p:txBody>
          <a:bodyPr anchor="ctr" anchorCtr="0"/>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5FFF4F3-70E7-4C09-B7C0-3F8E56569FF6}" type="slidenum">
              <a:rPr lang="en-US" smtClean="0"/>
              <a:pPr algn="ctr"/>
              <a:t>‹#›</a:t>
            </a:fld>
            <a:endParaRPr lang="en-US" dirty="0"/>
          </a:p>
        </p:txBody>
      </p:sp>
    </p:spTree>
    <p:extLst>
      <p:ext uri="{BB962C8B-B14F-4D97-AF65-F5344CB8AC3E}">
        <p14:creationId xmlns:p14="http://schemas.microsoft.com/office/powerpoint/2010/main" val="239727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3965-FF84-FB2A-5866-9D524D75B22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0CBE453-5889-B1EA-CA86-58F7B73992E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EA2601-7A1C-A3DA-7669-993FB1B3F6B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6DF1A-4075-0B8F-98EE-8BF3D6646CB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D6DBF3-FC02-0F6D-2DCA-B1EE7E16164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A224E-2FB7-3BD0-4E84-4DAB7170494E}"/>
              </a:ext>
            </a:extLst>
          </p:cNvPr>
          <p:cNvSpPr>
            <a:spLocks noGrp="1"/>
          </p:cNvSpPr>
          <p:nvPr>
            <p:ph type="dt" sz="half" idx="10"/>
          </p:nvPr>
        </p:nvSpPr>
        <p:spPr>
          <a:xfrm>
            <a:off x="838200" y="6356350"/>
            <a:ext cx="2743200" cy="365125"/>
          </a:xfrm>
          <a:prstGeom prst="rect">
            <a:avLst/>
          </a:prstGeom>
        </p:spPr>
        <p:txBody>
          <a:bodyPr/>
          <a:lstStyle/>
          <a:p>
            <a:fld id="{9C1C0E0D-41DF-436A-A992-AFAC7B020E93}" type="datetime1">
              <a:rPr lang="en-US" smtClean="0"/>
              <a:t>3/9/2026</a:t>
            </a:fld>
            <a:endParaRPr lang="en-US"/>
          </a:p>
        </p:txBody>
      </p:sp>
      <p:sp>
        <p:nvSpPr>
          <p:cNvPr id="8" name="Footer Placeholder 7">
            <a:extLst>
              <a:ext uri="{FF2B5EF4-FFF2-40B4-BE49-F238E27FC236}">
                <a16:creationId xmlns:a16="http://schemas.microsoft.com/office/drawing/2014/main" id="{A88E829A-B1BF-0672-C43D-52FE8DA8B5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a:extLst>
              <a:ext uri="{FF2B5EF4-FFF2-40B4-BE49-F238E27FC236}">
                <a16:creationId xmlns:a16="http://schemas.microsoft.com/office/drawing/2014/main" id="{264FD95C-8C09-346B-E800-EC2A6B8C5207}"/>
              </a:ext>
            </a:extLst>
          </p:cNvPr>
          <p:cNvSpPr txBox="1">
            <a:spLocks/>
          </p:cNvSpPr>
          <p:nvPr userDrawn="1"/>
        </p:nvSpPr>
        <p:spPr>
          <a:xfrm>
            <a:off x="11121112" y="6492875"/>
            <a:ext cx="908180" cy="365125"/>
          </a:xfrm>
          <a:prstGeom prst="rect">
            <a:avLst/>
          </a:prstGeom>
        </p:spPr>
        <p:txBody>
          <a:bodyPr anchor="ctr" anchorCtr="0"/>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5FFF4F3-70E7-4C09-B7C0-3F8E56569FF6}" type="slidenum">
              <a:rPr lang="en-US" smtClean="0"/>
              <a:pPr algn="ctr"/>
              <a:t>‹#›</a:t>
            </a:fld>
            <a:endParaRPr lang="en-US" dirty="0"/>
          </a:p>
        </p:txBody>
      </p:sp>
    </p:spTree>
    <p:extLst>
      <p:ext uri="{BB962C8B-B14F-4D97-AF65-F5344CB8AC3E}">
        <p14:creationId xmlns:p14="http://schemas.microsoft.com/office/powerpoint/2010/main" val="335459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2F5DA-07F5-F372-1A59-C2BA75B74C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31E7140-F5C8-BB7E-6058-2E79EED7F1F9}"/>
              </a:ext>
            </a:extLst>
          </p:cNvPr>
          <p:cNvSpPr>
            <a:spLocks noGrp="1"/>
          </p:cNvSpPr>
          <p:nvPr>
            <p:ph type="dt" sz="half" idx="10"/>
          </p:nvPr>
        </p:nvSpPr>
        <p:spPr>
          <a:xfrm>
            <a:off x="838200" y="6356350"/>
            <a:ext cx="2743200" cy="365125"/>
          </a:xfrm>
          <a:prstGeom prst="rect">
            <a:avLst/>
          </a:prstGeom>
        </p:spPr>
        <p:txBody>
          <a:bodyPr/>
          <a:lstStyle/>
          <a:p>
            <a:fld id="{3754E676-1B12-4235-BC1A-231E56A00AE8}" type="datetime1">
              <a:rPr lang="en-US" smtClean="0"/>
              <a:t>3/9/2026</a:t>
            </a:fld>
            <a:endParaRPr lang="en-US"/>
          </a:p>
        </p:txBody>
      </p:sp>
      <p:sp>
        <p:nvSpPr>
          <p:cNvPr id="4" name="Footer Placeholder 3">
            <a:extLst>
              <a:ext uri="{FF2B5EF4-FFF2-40B4-BE49-F238E27FC236}">
                <a16:creationId xmlns:a16="http://schemas.microsoft.com/office/drawing/2014/main" id="{F799F116-DBBC-F92A-6BFA-EC8A7B9D32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80E809FE-937B-9AE1-1041-F6FF881BCB68}"/>
              </a:ext>
            </a:extLst>
          </p:cNvPr>
          <p:cNvSpPr txBox="1">
            <a:spLocks/>
          </p:cNvSpPr>
          <p:nvPr userDrawn="1"/>
        </p:nvSpPr>
        <p:spPr>
          <a:xfrm>
            <a:off x="11121112" y="6492875"/>
            <a:ext cx="908180" cy="365125"/>
          </a:xfrm>
          <a:prstGeom prst="rect">
            <a:avLst/>
          </a:prstGeom>
        </p:spPr>
        <p:txBody>
          <a:bodyPr anchor="ctr" anchorCtr="0"/>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5FFF4F3-70E7-4C09-B7C0-3F8E56569FF6}" type="slidenum">
              <a:rPr lang="en-US" smtClean="0"/>
              <a:pPr algn="ctr"/>
              <a:t>‹#›</a:t>
            </a:fld>
            <a:endParaRPr lang="en-US" dirty="0"/>
          </a:p>
        </p:txBody>
      </p:sp>
    </p:spTree>
    <p:extLst>
      <p:ext uri="{BB962C8B-B14F-4D97-AF65-F5344CB8AC3E}">
        <p14:creationId xmlns:p14="http://schemas.microsoft.com/office/powerpoint/2010/main" val="39230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CA690-A672-2D6A-BD38-701E662ED6F3}"/>
              </a:ext>
            </a:extLst>
          </p:cNvPr>
          <p:cNvSpPr>
            <a:spLocks noGrp="1"/>
          </p:cNvSpPr>
          <p:nvPr>
            <p:ph type="dt" sz="half" idx="10"/>
          </p:nvPr>
        </p:nvSpPr>
        <p:spPr>
          <a:xfrm>
            <a:off x="838200" y="6356350"/>
            <a:ext cx="2743200" cy="365125"/>
          </a:xfrm>
          <a:prstGeom prst="rect">
            <a:avLst/>
          </a:prstGeom>
        </p:spPr>
        <p:txBody>
          <a:bodyPr/>
          <a:lstStyle/>
          <a:p>
            <a:fld id="{BB30B86B-7FF3-4CF6-816E-B58B33EFA49A}" type="datetime1">
              <a:rPr lang="en-US" smtClean="0"/>
              <a:t>3/9/2026</a:t>
            </a:fld>
            <a:endParaRPr lang="en-US"/>
          </a:p>
        </p:txBody>
      </p:sp>
      <p:sp>
        <p:nvSpPr>
          <p:cNvPr id="3" name="Footer Placeholder 2">
            <a:extLst>
              <a:ext uri="{FF2B5EF4-FFF2-40B4-BE49-F238E27FC236}">
                <a16:creationId xmlns:a16="http://schemas.microsoft.com/office/drawing/2014/main" id="{3160D54D-4C06-6650-5CF6-75FACE5133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CE405C-3892-368B-92EC-4D38662AC097}"/>
              </a:ext>
            </a:extLst>
          </p:cNvPr>
          <p:cNvSpPr txBox="1">
            <a:spLocks/>
          </p:cNvSpPr>
          <p:nvPr userDrawn="1"/>
        </p:nvSpPr>
        <p:spPr>
          <a:xfrm>
            <a:off x="11121112" y="6492875"/>
            <a:ext cx="908180" cy="365125"/>
          </a:xfrm>
          <a:prstGeom prst="rect">
            <a:avLst/>
          </a:prstGeom>
        </p:spPr>
        <p:txBody>
          <a:bodyPr anchor="ctr" anchorCtr="0"/>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5FFF4F3-70E7-4C09-B7C0-3F8E56569FF6}" type="slidenum">
              <a:rPr lang="en-US" smtClean="0"/>
              <a:pPr algn="ctr"/>
              <a:t>‹#›</a:t>
            </a:fld>
            <a:endParaRPr lang="en-US" dirty="0"/>
          </a:p>
        </p:txBody>
      </p:sp>
    </p:spTree>
    <p:extLst>
      <p:ext uri="{BB962C8B-B14F-4D97-AF65-F5344CB8AC3E}">
        <p14:creationId xmlns:p14="http://schemas.microsoft.com/office/powerpoint/2010/main" val="67739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332F-7390-601F-9776-2A016CD680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020010-5C39-FE8F-2B01-B8656E34E8B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4CBF25-2092-21D2-6B33-0F335EF07B8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B6C06-7D23-1FB4-EB74-ADD67B6A9156}"/>
              </a:ext>
            </a:extLst>
          </p:cNvPr>
          <p:cNvSpPr>
            <a:spLocks noGrp="1"/>
          </p:cNvSpPr>
          <p:nvPr>
            <p:ph type="dt" sz="half" idx="10"/>
          </p:nvPr>
        </p:nvSpPr>
        <p:spPr>
          <a:xfrm>
            <a:off x="838200" y="6356350"/>
            <a:ext cx="2743200" cy="365125"/>
          </a:xfrm>
          <a:prstGeom prst="rect">
            <a:avLst/>
          </a:prstGeom>
        </p:spPr>
        <p:txBody>
          <a:bodyPr/>
          <a:lstStyle/>
          <a:p>
            <a:fld id="{DFF6B87C-849D-4D67-8398-3AC617E5004A}" type="datetime1">
              <a:rPr lang="en-US" smtClean="0"/>
              <a:t>3/9/2026</a:t>
            </a:fld>
            <a:endParaRPr lang="en-US"/>
          </a:p>
        </p:txBody>
      </p:sp>
      <p:sp>
        <p:nvSpPr>
          <p:cNvPr id="6" name="Footer Placeholder 5">
            <a:extLst>
              <a:ext uri="{FF2B5EF4-FFF2-40B4-BE49-F238E27FC236}">
                <a16:creationId xmlns:a16="http://schemas.microsoft.com/office/drawing/2014/main" id="{517724C2-7447-2DC4-58BD-6D45125A34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9B4185DE-DFDD-73D0-7502-B99CB9A22221}"/>
              </a:ext>
            </a:extLst>
          </p:cNvPr>
          <p:cNvSpPr txBox="1">
            <a:spLocks/>
          </p:cNvSpPr>
          <p:nvPr userDrawn="1"/>
        </p:nvSpPr>
        <p:spPr>
          <a:xfrm>
            <a:off x="11121112" y="6492875"/>
            <a:ext cx="908180" cy="365125"/>
          </a:xfrm>
          <a:prstGeom prst="rect">
            <a:avLst/>
          </a:prstGeom>
        </p:spPr>
        <p:txBody>
          <a:bodyPr anchor="ctr" anchorCtr="0"/>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5FFF4F3-70E7-4C09-B7C0-3F8E56569FF6}" type="slidenum">
              <a:rPr lang="en-US" smtClean="0"/>
              <a:pPr algn="ctr"/>
              <a:t>‹#›</a:t>
            </a:fld>
            <a:endParaRPr lang="en-US" dirty="0"/>
          </a:p>
        </p:txBody>
      </p:sp>
    </p:spTree>
    <p:extLst>
      <p:ext uri="{BB962C8B-B14F-4D97-AF65-F5344CB8AC3E}">
        <p14:creationId xmlns:p14="http://schemas.microsoft.com/office/powerpoint/2010/main" val="217539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7076F33D-AA29-0D4B-24FE-E87F0A44C07B}"/>
              </a:ext>
            </a:extLst>
          </p:cNvPr>
          <p:cNvSpPr/>
          <p:nvPr userDrawn="1"/>
        </p:nvSpPr>
        <p:spPr>
          <a:xfrm>
            <a:off x="385873" y="102472"/>
            <a:ext cx="1586045" cy="495999"/>
          </a:xfrm>
          <a:custGeom>
            <a:avLst/>
            <a:gdLst/>
            <a:ahLst/>
            <a:cxnLst/>
            <a:rect l="l" t="t" r="r" b="b"/>
            <a:pathLst>
              <a:path w="2379067" h="743999">
                <a:moveTo>
                  <a:pt x="0" y="0"/>
                </a:moveTo>
                <a:lnTo>
                  <a:pt x="2379067" y="0"/>
                </a:lnTo>
                <a:lnTo>
                  <a:pt x="2379067" y="743999"/>
                </a:lnTo>
                <a:lnTo>
                  <a:pt x="0" y="743999"/>
                </a:lnTo>
                <a:lnTo>
                  <a:pt x="0" y="0"/>
                </a:lnTo>
                <a:close/>
              </a:path>
            </a:pathLst>
          </a:custGeom>
          <a:blipFill>
            <a:blip r:embed="rId14">
              <a:extLst>
                <a:ext uri="{96DAC541-7B7A-43D3-8B79-37D633B846F1}">
                  <asvg:svgBlip xmlns:asvg="http://schemas.microsoft.com/office/drawing/2016/SVG/main" r:embed="rId15"/>
                </a:ext>
              </a:extLst>
            </a:blip>
            <a:stretch>
              <a:fillRect t="-610" b="-610"/>
            </a:stretch>
          </a:blipFill>
        </p:spPr>
        <p:txBody>
          <a:bodyPr/>
          <a:lstStyle/>
          <a:p>
            <a:endParaRPr lang="en-US" sz="1200"/>
          </a:p>
        </p:txBody>
      </p:sp>
      <p:sp>
        <p:nvSpPr>
          <p:cNvPr id="25" name="Title 1">
            <a:extLst>
              <a:ext uri="{FF2B5EF4-FFF2-40B4-BE49-F238E27FC236}">
                <a16:creationId xmlns:a16="http://schemas.microsoft.com/office/drawing/2014/main" id="{FB7F065E-682C-9158-A29B-BC7F4BBB4A65}"/>
              </a:ext>
            </a:extLst>
          </p:cNvPr>
          <p:cNvSpPr txBox="1">
            <a:spLocks/>
          </p:cNvSpPr>
          <p:nvPr userDrawn="1"/>
        </p:nvSpPr>
        <p:spPr>
          <a:xfrm>
            <a:off x="3051655" y="1023909"/>
            <a:ext cx="8614252" cy="455642"/>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latin typeface="Aptos Narrow" panose="020B0004020202020204" pitchFamily="34" charset="0"/>
            </a:endParaRPr>
          </a:p>
        </p:txBody>
      </p:sp>
      <p:sp>
        <p:nvSpPr>
          <p:cNvPr id="26" name="Title 1">
            <a:extLst>
              <a:ext uri="{FF2B5EF4-FFF2-40B4-BE49-F238E27FC236}">
                <a16:creationId xmlns:a16="http://schemas.microsoft.com/office/drawing/2014/main" id="{7925C3C8-6ED6-CE58-EEDE-6A324922F26C}"/>
              </a:ext>
            </a:extLst>
          </p:cNvPr>
          <p:cNvSpPr txBox="1">
            <a:spLocks/>
          </p:cNvSpPr>
          <p:nvPr userDrawn="1"/>
        </p:nvSpPr>
        <p:spPr>
          <a:xfrm>
            <a:off x="3064436" y="1468657"/>
            <a:ext cx="8771964" cy="455642"/>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Aptos Narrow" panose="020B0004020202020204" pitchFamily="34" charset="0"/>
            </a:endParaRPr>
          </a:p>
        </p:txBody>
      </p:sp>
      <p:pic>
        <p:nvPicPr>
          <p:cNvPr id="5" name="Picture 6" descr="LIHEAP - Low Income Energy Assistance Program">
            <a:extLst>
              <a:ext uri="{FF2B5EF4-FFF2-40B4-BE49-F238E27FC236}">
                <a16:creationId xmlns:a16="http://schemas.microsoft.com/office/drawing/2014/main" id="{4917ACAF-05F2-78AE-4B6C-5492BC86074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69053" y="158455"/>
            <a:ext cx="2143140" cy="8438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1A11661-90AC-A9E4-A6E6-E974FE7C40AB}"/>
              </a:ext>
            </a:extLst>
          </p:cNvPr>
          <p:cNvPicPr>
            <a:picLocks noChangeAspect="1"/>
          </p:cNvPicPr>
          <p:nvPr userDrawn="1"/>
        </p:nvPicPr>
        <p:blipFill>
          <a:blip r:embed="rId17"/>
          <a:srcRect b="50000"/>
          <a:stretch>
            <a:fillRect/>
          </a:stretch>
        </p:blipFill>
        <p:spPr>
          <a:xfrm>
            <a:off x="10936239" y="6276156"/>
            <a:ext cx="1261981" cy="600508"/>
          </a:xfrm>
          <a:prstGeom prst="rect">
            <a:avLst/>
          </a:prstGeom>
        </p:spPr>
      </p:pic>
      <p:sp>
        <p:nvSpPr>
          <p:cNvPr id="14" name="Slide Number Placeholder 5">
            <a:extLst>
              <a:ext uri="{FF2B5EF4-FFF2-40B4-BE49-F238E27FC236}">
                <a16:creationId xmlns:a16="http://schemas.microsoft.com/office/drawing/2014/main" id="{87A9DE0D-ADEA-93A2-237A-0EEC669D573A}"/>
              </a:ext>
            </a:extLst>
          </p:cNvPr>
          <p:cNvSpPr txBox="1">
            <a:spLocks/>
          </p:cNvSpPr>
          <p:nvPr userDrawn="1"/>
        </p:nvSpPr>
        <p:spPr>
          <a:xfrm>
            <a:off x="11121112" y="6492875"/>
            <a:ext cx="908180" cy="365125"/>
          </a:xfrm>
          <a:prstGeom prst="rect">
            <a:avLst/>
          </a:prstGeom>
        </p:spPr>
        <p:txBody>
          <a:bodyPr anchor="ctr" anchorCtr="0"/>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5FFF4F3-70E7-4C09-B7C0-3F8E56569FF6}" type="slidenum">
              <a:rPr lang="en-US" smtClean="0"/>
              <a:pPr algn="ctr"/>
              <a:t>‹#›</a:t>
            </a:fld>
            <a:endParaRPr lang="en-US" dirty="0"/>
          </a:p>
        </p:txBody>
      </p:sp>
    </p:spTree>
    <p:extLst>
      <p:ext uri="{BB962C8B-B14F-4D97-AF65-F5344CB8AC3E}">
        <p14:creationId xmlns:p14="http://schemas.microsoft.com/office/powerpoint/2010/main" val="1371386814"/>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3221F9E5-2847-4C55-8D4A-8FCEBB882887}" type="datetime1">
              <a:rPr lang="en-US" smtClean="0"/>
              <a:t>3/9/2026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728553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hyperlink" Target="https://liheapch.acf.gov/pubs/liheapstatute.htm#2605"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liheapch.acf.hhs.gov/pubs/assurances.htm#Assurance%20On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liheapch.acf.hhs.gov/pubs/assurances.htm#Assurance%20On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hyperlink" Target="https://liheappm.acf.hhs.gov/datawarehouse" TargetMode="Externa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hyperlink" Target="https://liheapch.acf.gov/pubs/assurances.htm#Assurance%202"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iheapch.acf.gov/delivery/income_eligibility.ht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liheappm.acf.hhs.gov/index.php?report=dashboard&amp;currentDiv=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hyperlink" Target="https://liheapch.acf.gov/pubs/assurances.htm#Assurance%20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liheappm.acf.hhs.gov/data_case_studie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s://liheapch.acf.gov/pubs/assurances.htm#Assurance%205"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liheappm.acf.hhs.gov/performance-measure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hyperlink" Target="https://liheapch.acf.gov/pubs/assurances.htm#Assurance%208"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liheapch.acf.gov/pubs/assurances.htm#Assurance%2016"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liheapch.acf.hhs.gov/delivery/sufficiency.ht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liheapch.acf.gov/pubs/assurances.htm#Assurance%204"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hyperlink" Target="https://liheapch.acf.gov/pubs/assurances.htm#Assurance%206"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liheapch.acf.gov/pubs/assurances.htm#Assurance%207"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hyperlink" Target="https://liheapch.acf.hhs.gov/admin/contracts.htm" TargetMode="External"/><Relationship Id="rId7"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liheapch.acf.hhs.gov/Tribes/agreements.htm"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liheapch.acf.gov/pubs/assurances.htm#Assurance%209"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liheapch.acf.hhs.gov/sites/default/files/webfiles/docs/Admincosts.pdf"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acf.hhs.gov/ocs/policy-guidance/liheap-im-2000-12-costs-planning-and-administration-updated-information" TargetMode="External"/><Relationship Id="rId7" Type="http://schemas.openxmlformats.org/officeDocument/2006/relationships/image" Target="../media/image38.sv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46.png"/><Relationship Id="rId4" Type="http://schemas.openxmlformats.org/officeDocument/2006/relationships/hyperlink" Target="https://liheappm.acf.hhs.gov/assessment/docs/Clearinghouse_Brief_Admin_Costs.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liheapch.acf.gov/pubs/assurances.htm#Assurance%2010"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gao.gov/assets/gao-10-621.pdf" TargetMode="External"/><Relationship Id="rId7"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hyperlink" Target="https://liheappm.acf.hhs.gov/sites/default/files/private/grantee_tools/Common-PM-Monitoring-Report-Examples-Grantees.pdf" TargetMode="External"/><Relationship Id="rId10" Type="http://schemas.openxmlformats.org/officeDocument/2006/relationships/image" Target="../media/image38.svg"/><Relationship Id="rId4" Type="http://schemas.openxmlformats.org/officeDocument/2006/relationships/hyperlink" Target="https://liheappm.acf.hhs.gov/assessment/docs/LPIWG_Final_Report.pdf" TargetMode="External"/><Relationship Id="rId9"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hyperlink" Target="https://liheapch.acf.gov/pubs/assurances.htm#Assurance%2011"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liheapch.acf.gov/pubs/assurances.htm#Assurance%2012"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liheapch.acf.gov/pubs/assurances.htm#Assurance%2013"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s://liheapch.acf.gov/pubs/assurances.htm#Assurance%2014"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liheappm.acf.hhs.gov/required-reports/"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hyperlink" Target="https://liheapch.acf.gov/pubs/assurances.htm#Assurance%2015"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hyperlink" Target="https://liheapch.acf.hhs.gov/" TargetMode="External"/><Relationship Id="rId7" Type="http://schemas.openxmlformats.org/officeDocument/2006/relationships/hyperlink" Target="https://liheapch.acf.hhs.gov/tribal-manual"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hyperlink" Target="https://liheappm.acf.hhs.gov/" TargetMode="External"/><Relationship Id="rId5" Type="http://schemas.openxmlformats.org/officeDocument/2006/relationships/hyperlink" Target="https://liheappm.acf.hhs.gov/assessment/#nbb" TargetMode="External"/><Relationship Id="rId4" Type="http://schemas.openxmlformats.org/officeDocument/2006/relationships/hyperlink" Target="https://www.acf.hhs.gov/ocs/resource/liheap-training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mailto:melissa@verveassociates.net"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1F33"/>
        </a:solidFill>
        <a:effectLst/>
      </p:bgPr>
    </p:bg>
    <p:spTree>
      <p:nvGrpSpPr>
        <p:cNvPr id="1" name=""/>
        <p:cNvGrpSpPr/>
        <p:nvPr/>
      </p:nvGrpSpPr>
      <p:grpSpPr>
        <a:xfrm>
          <a:off x="0" y="0"/>
          <a:ext cx="0" cy="0"/>
          <a:chOff x="0" y="0"/>
          <a:chExt cx="0" cy="0"/>
        </a:xfrm>
      </p:grpSpPr>
      <p:pic>
        <p:nvPicPr>
          <p:cNvPr id="1026" name="Picture 2" descr="U.S. Capitol Dome. Original image from Carol M. Highsmith’s Amer.. | Free public domain photo ...">
            <a:extLst>
              <a:ext uri="{FF2B5EF4-FFF2-40B4-BE49-F238E27FC236}">
                <a16:creationId xmlns:a16="http://schemas.microsoft.com/office/drawing/2014/main" id="{71D3CAD6-A76D-4D8A-BCBE-B83D2787E3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571" t="10288" r="6233"/>
          <a:stretch>
            <a:fillRect/>
          </a:stretch>
        </p:blipFill>
        <p:spPr bwMode="auto">
          <a:xfrm>
            <a:off x="7408297" y="-1"/>
            <a:ext cx="4784271" cy="615247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p:cNvSpPr/>
          <p:nvPr/>
        </p:nvSpPr>
        <p:spPr>
          <a:xfrm>
            <a:off x="0" y="6074229"/>
            <a:ext cx="12192000" cy="785140"/>
          </a:xfrm>
          <a:prstGeom prst="rect">
            <a:avLst/>
          </a:prstGeom>
          <a:solidFill>
            <a:schemeClr val="accent1">
              <a:lumMod val="75000"/>
            </a:schemeClr>
          </a:solidFill>
        </p:spPr>
        <p:txBody>
          <a:bodyPr/>
          <a:lstStyle/>
          <a:p>
            <a:pPr defTabSz="609630"/>
            <a:endParaRPr lang="en-US" sz="1200">
              <a:solidFill>
                <a:srgbClr val="00B0F0"/>
              </a:solidFill>
              <a:latin typeface="Calibri"/>
            </a:endParaRPr>
          </a:p>
        </p:txBody>
      </p:sp>
      <p:sp>
        <p:nvSpPr>
          <p:cNvPr id="3" name="Freeform 3"/>
          <p:cNvSpPr/>
          <p:nvPr/>
        </p:nvSpPr>
        <p:spPr>
          <a:xfrm>
            <a:off x="685800" y="683824"/>
            <a:ext cx="382206" cy="428133"/>
          </a:xfrm>
          <a:custGeom>
            <a:avLst/>
            <a:gdLst/>
            <a:ahLst/>
            <a:cxnLst/>
            <a:rect l="l" t="t" r="r" b="b"/>
            <a:pathLst>
              <a:path w="573309" h="642199">
                <a:moveTo>
                  <a:pt x="0" y="0"/>
                </a:moveTo>
                <a:lnTo>
                  <a:pt x="573309" y="0"/>
                </a:lnTo>
                <a:lnTo>
                  <a:pt x="573309" y="642198"/>
                </a:lnTo>
                <a:lnTo>
                  <a:pt x="0" y="642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6" name="TextBox 6"/>
          <p:cNvSpPr txBox="1"/>
          <p:nvPr/>
        </p:nvSpPr>
        <p:spPr>
          <a:xfrm>
            <a:off x="413655" y="2437177"/>
            <a:ext cx="6994642" cy="609398"/>
          </a:xfrm>
          <a:prstGeom prst="rect">
            <a:avLst/>
          </a:prstGeom>
        </p:spPr>
        <p:txBody>
          <a:bodyPr lIns="0" tIns="0" rIns="0" bIns="0" rtlCol="0" anchor="t">
            <a:spAutoFit/>
          </a:bodyPr>
          <a:lstStyle/>
          <a:p>
            <a:pPr defTabSz="609630">
              <a:lnSpc>
                <a:spcPct val="90000"/>
              </a:lnSpc>
            </a:pPr>
            <a:r>
              <a:rPr lang="en-US" sz="4400" b="1" dirty="0">
                <a:solidFill>
                  <a:srgbClr val="F7F3EF"/>
                </a:solidFill>
                <a:latin typeface="Oswald Bold"/>
                <a:ea typeface="Oswald Bold"/>
                <a:cs typeface="Oswald Bold"/>
                <a:sym typeface="Oswald Bold"/>
              </a:rPr>
              <a:t>2026 Director Training</a:t>
            </a:r>
          </a:p>
        </p:txBody>
      </p:sp>
      <p:sp>
        <p:nvSpPr>
          <p:cNvPr id="8" name="TextBox 8"/>
          <p:cNvSpPr txBox="1"/>
          <p:nvPr/>
        </p:nvSpPr>
        <p:spPr>
          <a:xfrm>
            <a:off x="413655" y="4858034"/>
            <a:ext cx="6994642" cy="604781"/>
          </a:xfrm>
          <a:prstGeom prst="rect">
            <a:avLst/>
          </a:prstGeom>
        </p:spPr>
        <p:txBody>
          <a:bodyPr lIns="0" tIns="0" rIns="0" bIns="0" rtlCol="0" anchor="t">
            <a:spAutoFit/>
          </a:bodyPr>
          <a:lstStyle/>
          <a:p>
            <a:pPr defTabSz="609630">
              <a:lnSpc>
                <a:spcPts val="2481"/>
              </a:lnSpc>
              <a:spcBef>
                <a:spcPct val="0"/>
              </a:spcBef>
            </a:pPr>
            <a:endParaRPr lang="en-US" sz="1600" dirty="0">
              <a:solidFill>
                <a:srgbClr val="F7F3EF"/>
              </a:solidFill>
              <a:latin typeface="Lato"/>
              <a:ea typeface="Lato"/>
              <a:cs typeface="Lato"/>
              <a:sym typeface="Lato"/>
            </a:endParaRPr>
          </a:p>
          <a:p>
            <a:pPr defTabSz="609630">
              <a:lnSpc>
                <a:spcPts val="2481"/>
              </a:lnSpc>
              <a:spcBef>
                <a:spcPct val="0"/>
              </a:spcBef>
            </a:pPr>
            <a:r>
              <a:rPr lang="en-US" sz="1600" dirty="0">
                <a:solidFill>
                  <a:srgbClr val="F7F3EF"/>
                </a:solidFill>
                <a:latin typeface="Lato"/>
                <a:ea typeface="Lato"/>
                <a:cs typeface="Lato"/>
                <a:sym typeface="Lato"/>
              </a:rPr>
              <a:t>Melissa Torgerson, VERVE</a:t>
            </a:r>
          </a:p>
        </p:txBody>
      </p:sp>
      <p:sp>
        <p:nvSpPr>
          <p:cNvPr id="9" name="TextBox 9"/>
          <p:cNvSpPr txBox="1"/>
          <p:nvPr/>
        </p:nvSpPr>
        <p:spPr>
          <a:xfrm>
            <a:off x="413655" y="3753472"/>
            <a:ext cx="6994642" cy="693908"/>
          </a:xfrm>
          <a:prstGeom prst="rect">
            <a:avLst/>
          </a:prstGeom>
        </p:spPr>
        <p:txBody>
          <a:bodyPr lIns="0" tIns="0" rIns="0" bIns="0" rtlCol="0" anchor="t">
            <a:spAutoFit/>
          </a:bodyPr>
          <a:lstStyle/>
          <a:p>
            <a:pPr defTabSz="609630">
              <a:lnSpc>
                <a:spcPct val="90000"/>
              </a:lnSpc>
              <a:spcBef>
                <a:spcPct val="0"/>
              </a:spcBef>
            </a:pPr>
            <a:r>
              <a:rPr lang="en-US" sz="2505" b="1" dirty="0">
                <a:solidFill>
                  <a:schemeClr val="accent3">
                    <a:lumMod val="75000"/>
                  </a:schemeClr>
                </a:solidFill>
                <a:latin typeface="Lato Heavy"/>
                <a:ea typeface="Lato Heavy"/>
                <a:cs typeface="Lato Heavy"/>
                <a:sym typeface="Lato Heavy"/>
              </a:rPr>
              <a:t>Washington DC</a:t>
            </a:r>
          </a:p>
          <a:p>
            <a:pPr defTabSz="609630">
              <a:lnSpc>
                <a:spcPct val="90000"/>
              </a:lnSpc>
              <a:spcBef>
                <a:spcPct val="0"/>
              </a:spcBef>
            </a:pPr>
            <a:r>
              <a:rPr lang="en-US" sz="2505" b="1" dirty="0">
                <a:solidFill>
                  <a:schemeClr val="accent3">
                    <a:lumMod val="75000"/>
                  </a:schemeClr>
                </a:solidFill>
                <a:latin typeface="Lato Heavy"/>
                <a:ea typeface="Lato Heavy"/>
                <a:cs typeface="Lato Heavy"/>
                <a:sym typeface="Lato Heavy"/>
              </a:rPr>
              <a:t>March 10-11, 2026</a:t>
            </a:r>
          </a:p>
        </p:txBody>
      </p:sp>
      <p:pic>
        <p:nvPicPr>
          <p:cNvPr id="1030" name="Picture 6" descr="LIHEAP - Low Income Energy Assistance Program">
            <a:extLst>
              <a:ext uri="{FF2B5EF4-FFF2-40B4-BE49-F238E27FC236}">
                <a16:creationId xmlns:a16="http://schemas.microsoft.com/office/drawing/2014/main" id="{7A18B8FC-5787-7D79-2A4C-DE33CCCD1E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82" y="285071"/>
            <a:ext cx="3083315" cy="1214056"/>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16">
            <a:extLst>
              <a:ext uri="{FF2B5EF4-FFF2-40B4-BE49-F238E27FC236}">
                <a16:creationId xmlns:a16="http://schemas.microsoft.com/office/drawing/2014/main" id="{14F2DA77-C612-4D68-D1AB-249CA8771822}"/>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30347-5B86-C1B1-1607-383633D79380}"/>
              </a:ext>
            </a:extLst>
          </p:cNvPr>
          <p:cNvSpPr txBox="1"/>
          <p:nvPr/>
        </p:nvSpPr>
        <p:spPr>
          <a:xfrm>
            <a:off x="339305" y="1829371"/>
            <a:ext cx="8229601" cy="2554545"/>
          </a:xfrm>
          <a:prstGeom prst="rect">
            <a:avLst/>
          </a:prstGeom>
          <a:noFill/>
        </p:spPr>
        <p:txBody>
          <a:bodyPr wrap="square">
            <a:spAutoFit/>
          </a:bodyPr>
          <a:lstStyle/>
          <a:p>
            <a:pPr marL="0" indent="0">
              <a:buNone/>
            </a:pPr>
            <a:r>
              <a:rPr lang="en-US" dirty="0">
                <a:latin typeface="Aptos Narrow" panose="020B0004020202020204" pitchFamily="34" charset="0"/>
              </a:rPr>
              <a:t>While LIHEAP grant recipients must follow federal statute, the law gives them considerable flexibility in designing in designing and operating their programs.</a:t>
            </a:r>
          </a:p>
          <a:p>
            <a:pPr marL="0" indent="0">
              <a:buNone/>
            </a:pPr>
            <a:endParaRPr lang="en-US" dirty="0">
              <a:latin typeface="Aptos Narrow" panose="020B0004020202020204" pitchFamily="34" charset="0"/>
            </a:endParaRPr>
          </a:p>
          <a:p>
            <a:pPr marL="0" indent="0">
              <a:buNone/>
            </a:pPr>
            <a:endParaRPr lang="en-US" sz="1200" dirty="0">
              <a:latin typeface="Aptos Narrow" panose="020B0004020202020204" pitchFamily="34" charset="0"/>
            </a:endParaRPr>
          </a:p>
          <a:p>
            <a:pPr marL="0" indent="0">
              <a:buNone/>
            </a:pPr>
            <a:r>
              <a:rPr lang="en-US" b="1" dirty="0">
                <a:latin typeface="Aptos Narrow" panose="020B0004020202020204" pitchFamily="34" charset="0"/>
              </a:rPr>
              <a:t>LIHEAP Statute Section 2605(b):</a:t>
            </a:r>
          </a:p>
          <a:p>
            <a:pPr marL="0" indent="0">
              <a:buNone/>
            </a:pPr>
            <a:endParaRPr lang="en-US" sz="1000" dirty="0">
              <a:latin typeface="Aptos Narrow" panose="020B0004020202020204" pitchFamily="34" charset="0"/>
            </a:endParaRPr>
          </a:p>
          <a:p>
            <a:pPr marL="457200" lvl="1" indent="0">
              <a:buNone/>
            </a:pPr>
            <a:r>
              <a:rPr lang="en-US" sz="2000" i="1" dirty="0">
                <a:latin typeface="Aptos Narrow" panose="020B0004020202020204" pitchFamily="34" charset="0"/>
              </a:rPr>
              <a:t>“The Secretary [of Health and Human Services] may not prescribe the manner in which the state will comply with the provisions of this subsection.”</a:t>
            </a:r>
          </a:p>
        </p:txBody>
      </p:sp>
      <p:sp>
        <p:nvSpPr>
          <p:cNvPr id="6" name="Title 1">
            <a:extLst>
              <a:ext uri="{FF2B5EF4-FFF2-40B4-BE49-F238E27FC236}">
                <a16:creationId xmlns:a16="http://schemas.microsoft.com/office/drawing/2014/main" id="{563E94DB-E689-00A0-8967-860D86E60F1F}"/>
              </a:ext>
            </a:extLst>
          </p:cNvPr>
          <p:cNvSpPr txBox="1">
            <a:spLocks/>
          </p:cNvSpPr>
          <p:nvPr/>
        </p:nvSpPr>
        <p:spPr>
          <a:xfrm>
            <a:off x="299048" y="1008714"/>
            <a:ext cx="9753600" cy="609600"/>
          </a:xfrm>
          <a:prstGeom prst="rect">
            <a:avLst/>
          </a:prstGeom>
        </p:spPr>
        <p:txBody>
          <a:bodyPr/>
          <a:lstStyle>
            <a:lvl1pPr algn="ctr" defTabSz="914400" rtl="0" eaLnBrk="1" latinLnBrk="0" hangingPunct="1">
              <a:spcBef>
                <a:spcPct val="0"/>
              </a:spcBef>
              <a:buNone/>
              <a:defRPr sz="5400" b="1" kern="1200">
                <a:solidFill>
                  <a:schemeClr val="tx1"/>
                </a:solidFill>
                <a:latin typeface="Aptos" panose="020B0004020202020204" pitchFamily="34" charset="0"/>
                <a:ea typeface="+mj-ea"/>
                <a:cs typeface="+mj-cs"/>
              </a:defRPr>
            </a:lvl1pPr>
          </a:lstStyle>
          <a:p>
            <a:pPr algn="l"/>
            <a:r>
              <a:rPr lang="en-US" sz="4000" dirty="0">
                <a:latin typeface="Aptos Narrow" panose="020B0004020202020204" pitchFamily="34" charset="0"/>
              </a:rPr>
              <a:t>LIHEAP is a Block Grant</a:t>
            </a:r>
          </a:p>
        </p:txBody>
      </p:sp>
      <p:pic>
        <p:nvPicPr>
          <p:cNvPr id="7" name="Picture 6">
            <a:extLst>
              <a:ext uri="{FF2B5EF4-FFF2-40B4-BE49-F238E27FC236}">
                <a16:creationId xmlns:a16="http://schemas.microsoft.com/office/drawing/2014/main" id="{8C6B222F-0616-4108-1D1A-A28206F401A0}"/>
              </a:ext>
            </a:extLst>
          </p:cNvPr>
          <p:cNvPicPr>
            <a:picLocks noChangeAspect="1"/>
          </p:cNvPicPr>
          <p:nvPr/>
        </p:nvPicPr>
        <p:blipFill>
          <a:blip r:embed="rId2"/>
          <a:stretch>
            <a:fillRect/>
          </a:stretch>
        </p:blipFill>
        <p:spPr>
          <a:xfrm>
            <a:off x="7371083" y="2228022"/>
            <a:ext cx="4539119" cy="3093652"/>
          </a:xfrm>
          <a:prstGeom prst="rect">
            <a:avLst/>
          </a:prstGeom>
        </p:spPr>
      </p:pic>
      <p:sp>
        <p:nvSpPr>
          <p:cNvPr id="4" name="TextBox 3">
            <a:extLst>
              <a:ext uri="{FF2B5EF4-FFF2-40B4-BE49-F238E27FC236}">
                <a16:creationId xmlns:a16="http://schemas.microsoft.com/office/drawing/2014/main" id="{3B488831-A075-2F37-0793-3CBFB027512B}"/>
              </a:ext>
            </a:extLst>
          </p:cNvPr>
          <p:cNvSpPr txBox="1"/>
          <p:nvPr/>
        </p:nvSpPr>
        <p:spPr>
          <a:xfrm>
            <a:off x="339304" y="4682641"/>
            <a:ext cx="9223795" cy="1646605"/>
          </a:xfrm>
          <a:prstGeom prst="rect">
            <a:avLst/>
          </a:prstGeom>
          <a:noFill/>
        </p:spPr>
        <p:txBody>
          <a:bodyPr wrap="square">
            <a:spAutoFit/>
          </a:bodyPr>
          <a:lstStyle/>
          <a:p>
            <a:r>
              <a:rPr lang="en-US" b="1" dirty="0">
                <a:latin typeface="Aptos Narrow" panose="020B0004020202020204" pitchFamily="34" charset="0"/>
              </a:rPr>
              <a:t>Block Grant Regulations at </a:t>
            </a:r>
            <a:r>
              <a:rPr lang="en-US" dirty="0">
                <a:latin typeface="Aptos Narrow" panose="020B0004020202020204" pitchFamily="34" charset="0"/>
              </a:rPr>
              <a:t> </a:t>
            </a:r>
            <a:r>
              <a:rPr lang="en-US" b="1" dirty="0">
                <a:latin typeface="Aptos Narrow" panose="020B0004020202020204" pitchFamily="34" charset="0"/>
              </a:rPr>
              <a:t>(45 CFR 96.50(e)):</a:t>
            </a:r>
            <a:endParaRPr lang="en-US" dirty="0">
              <a:latin typeface="Aptos Narrow" panose="020B0004020202020204" pitchFamily="34" charset="0"/>
            </a:endParaRPr>
          </a:p>
          <a:p>
            <a:pPr>
              <a:lnSpc>
                <a:spcPct val="100000"/>
              </a:lnSpc>
              <a:spcBef>
                <a:spcPts val="0"/>
              </a:spcBef>
            </a:pPr>
            <a:endParaRPr lang="en-US" sz="900" dirty="0">
              <a:latin typeface="Aptos Narrow" panose="020B0004020202020204" pitchFamily="34" charset="0"/>
            </a:endParaRPr>
          </a:p>
          <a:p>
            <a:pPr marL="800100" indent="-339725">
              <a:lnSpc>
                <a:spcPct val="100000"/>
              </a:lnSpc>
              <a:spcBef>
                <a:spcPts val="0"/>
              </a:spcBef>
              <a:buFont typeface="Arial" panose="020B0604020202020204" pitchFamily="34" charset="0"/>
              <a:buChar char="•"/>
            </a:pPr>
            <a:r>
              <a:rPr lang="en-US" sz="1800" i="1" dirty="0">
                <a:latin typeface="Aptos Narrow" panose="020B0004020202020204" pitchFamily="34" charset="0"/>
              </a:rPr>
              <a:t>Grant recipients are largely responsible for interpreting statute</a:t>
            </a:r>
          </a:p>
          <a:p>
            <a:pPr marL="800100" indent="-339725">
              <a:lnSpc>
                <a:spcPct val="100000"/>
              </a:lnSpc>
              <a:spcBef>
                <a:spcPts val="0"/>
              </a:spcBef>
              <a:buFont typeface="Arial" panose="020B0604020202020204" pitchFamily="34" charset="0"/>
              <a:buChar char="•"/>
            </a:pPr>
            <a:endParaRPr lang="en-US" sz="1000" i="1" dirty="0">
              <a:latin typeface="Aptos Narrow" panose="020B0004020202020204" pitchFamily="34" charset="0"/>
            </a:endParaRPr>
          </a:p>
          <a:p>
            <a:pPr marL="800100" indent="-339725">
              <a:lnSpc>
                <a:spcPct val="100000"/>
              </a:lnSpc>
              <a:spcBef>
                <a:spcPts val="0"/>
              </a:spcBef>
              <a:buFont typeface="Arial" panose="020B0604020202020204" pitchFamily="34" charset="0"/>
              <a:buChar char="•"/>
            </a:pPr>
            <a:r>
              <a:rPr lang="en-US" sz="1800" i="1" dirty="0">
                <a:latin typeface="Aptos Narrow" panose="020B0004020202020204" pitchFamily="34" charset="0"/>
              </a:rPr>
              <a:t>Individual grant recipients may reach different interpretations of statute</a:t>
            </a:r>
          </a:p>
          <a:p>
            <a:pPr marL="800100" indent="-339725">
              <a:lnSpc>
                <a:spcPct val="100000"/>
              </a:lnSpc>
              <a:spcBef>
                <a:spcPts val="0"/>
              </a:spcBef>
              <a:buFont typeface="Arial" panose="020B0604020202020204" pitchFamily="34" charset="0"/>
              <a:buChar char="•"/>
            </a:pPr>
            <a:endParaRPr lang="en-US" sz="1000" i="1" dirty="0">
              <a:latin typeface="Aptos Narrow" panose="020B0004020202020204" pitchFamily="34" charset="0"/>
            </a:endParaRPr>
          </a:p>
          <a:p>
            <a:pPr marL="800100" indent="-339725">
              <a:lnSpc>
                <a:spcPct val="100000"/>
              </a:lnSpc>
              <a:spcBef>
                <a:spcPts val="0"/>
              </a:spcBef>
              <a:buFont typeface="Arial" panose="020B0604020202020204" pitchFamily="34" charset="0"/>
              <a:buChar char="•"/>
            </a:pPr>
            <a:r>
              <a:rPr lang="en-US" sz="1800" i="1" dirty="0">
                <a:latin typeface="Aptos Narrow" panose="020B0004020202020204" pitchFamily="34" charset="0"/>
              </a:rPr>
              <a:t>HHS will defer to grantee interpretation unless “clearly erroneous.”</a:t>
            </a:r>
          </a:p>
        </p:txBody>
      </p:sp>
    </p:spTree>
    <p:extLst>
      <p:ext uri="{BB962C8B-B14F-4D97-AF65-F5344CB8AC3E}">
        <p14:creationId xmlns:p14="http://schemas.microsoft.com/office/powerpoint/2010/main" val="29232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1272223"/>
            <a:ext cx="711200" cy="244476"/>
          </a:xfrm>
          <a:prstGeom prst="rect">
            <a:avLst/>
          </a:prstGeom>
        </p:spPr>
        <p:txBody>
          <a:bodyPr vert="horz" anchor="ctr" anchorCtr="0">
            <a:normAutofit fontScale="55000" lnSpcReduction="20000"/>
          </a:bodyPr>
          <a:lstStyle>
            <a:defPPr>
              <a:defRPr lang="en-US"/>
            </a:defPPr>
            <a:lvl1pPr marL="0" algn="ctr" defTabSz="914400" rtl="0" eaLnBrk="1" latinLnBrk="0" hangingPunct="1">
              <a:defRPr kumimoji="0" sz="2000" b="1" kern="1200">
                <a:solidFill>
                  <a:srgbClr val="FFFFFF"/>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lang="en-US" smtClean="0"/>
              <a:pPr marL="0" marR="0" lvl="0" indent="0" algn="ctr" defTabSz="914377" rtl="0" eaLnBrk="1" fontAlgn="auto" latinLnBrk="0" hangingPunct="1">
                <a:lnSpc>
                  <a:spcPct val="100000"/>
                </a:lnSpc>
                <a:spcBef>
                  <a:spcPts val="0"/>
                </a:spcBef>
                <a:spcAft>
                  <a:spcPts val="0"/>
                </a:spcAft>
                <a:buClrTx/>
                <a:buSzTx/>
                <a:buFontTx/>
                <a:buNone/>
                <a:tabLst/>
                <a:defRPr/>
              </a:pPr>
              <a:t>11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11</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3" name="Title 4">
            <a:extLst>
              <a:ext uri="{FF2B5EF4-FFF2-40B4-BE49-F238E27FC236}">
                <a16:creationId xmlns:a16="http://schemas.microsoft.com/office/drawing/2014/main" id="{A6353626-2452-6DD8-D8CD-148379CC70E6}"/>
              </a:ext>
            </a:extLst>
          </p:cNvPr>
          <p:cNvSpPr txBox="1">
            <a:spLocks/>
          </p:cNvSpPr>
          <p:nvPr/>
        </p:nvSpPr>
        <p:spPr>
          <a:xfrm>
            <a:off x="95468" y="2035203"/>
            <a:ext cx="12452195" cy="99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Lato Black" panose="020F0502020204030203" pitchFamily="34" charset="0"/>
                <a:cs typeface="Lato Black" panose="020F0502020204030203" pitchFamily="34" charset="0"/>
              </a:defRPr>
            </a:lvl1pPr>
          </a:lstStyle>
          <a:p>
            <a:pPr marL="112713">
              <a:lnSpc>
                <a:spcPct val="80000"/>
              </a:lnSpc>
            </a:pPr>
            <a:endParaRPr lang="en-US" sz="3600" dirty="0">
              <a:latin typeface="Calibri" pitchFamily="34" charset="0"/>
            </a:endParaRPr>
          </a:p>
        </p:txBody>
      </p:sp>
      <p:sp>
        <p:nvSpPr>
          <p:cNvPr id="9" name="TextBox 8">
            <a:extLst>
              <a:ext uri="{FF2B5EF4-FFF2-40B4-BE49-F238E27FC236}">
                <a16:creationId xmlns:a16="http://schemas.microsoft.com/office/drawing/2014/main" id="{DEA7FEEC-4AE6-8D12-172F-506FDFAA950A}"/>
              </a:ext>
            </a:extLst>
          </p:cNvPr>
          <p:cNvSpPr txBox="1"/>
          <p:nvPr/>
        </p:nvSpPr>
        <p:spPr>
          <a:xfrm>
            <a:off x="546100" y="1995402"/>
            <a:ext cx="5575161" cy="3908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ptos Narrow" panose="020B0004020202020204" pitchFamily="34" charset="0"/>
              </a:rPr>
              <a:t>While the federal statute provides “outer bounds” for grantees, state/tribal law can also influence or restrict the design and delivery of LIHEAP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ptos Narrow"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Aptos Narrow" panose="020B0004020202020204" pitchFamily="34" charset="0"/>
              </a:rPr>
              <a:t>For example, although the federal statute allows income eligibility up to 60% of state median income, some states have enacted laws that make  their LIHEAP income eligibility thresholds much lower.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10" name="Picture 9">
            <a:extLst>
              <a:ext uri="{FF2B5EF4-FFF2-40B4-BE49-F238E27FC236}">
                <a16:creationId xmlns:a16="http://schemas.microsoft.com/office/drawing/2014/main" id="{436772FB-E827-04A1-1DE7-3EBD85D92EFC}"/>
              </a:ext>
            </a:extLst>
          </p:cNvPr>
          <p:cNvPicPr>
            <a:picLocks noChangeAspect="1"/>
          </p:cNvPicPr>
          <p:nvPr/>
        </p:nvPicPr>
        <p:blipFill>
          <a:blip r:embed="rId3"/>
          <a:stretch>
            <a:fillRect/>
          </a:stretch>
        </p:blipFill>
        <p:spPr>
          <a:xfrm>
            <a:off x="6190893" y="1516699"/>
            <a:ext cx="5618529" cy="3932123"/>
          </a:xfrm>
          <a:prstGeom prst="rect">
            <a:avLst/>
          </a:prstGeom>
        </p:spPr>
      </p:pic>
      <p:sp>
        <p:nvSpPr>
          <p:cNvPr id="8" name="Title 1">
            <a:extLst>
              <a:ext uri="{FF2B5EF4-FFF2-40B4-BE49-F238E27FC236}">
                <a16:creationId xmlns:a16="http://schemas.microsoft.com/office/drawing/2014/main" id="{0F4C1F34-EA85-4A45-5DF6-7DA8B035F9EB}"/>
              </a:ext>
            </a:extLst>
          </p:cNvPr>
          <p:cNvSpPr txBox="1">
            <a:spLocks/>
          </p:cNvSpPr>
          <p:nvPr/>
        </p:nvSpPr>
        <p:spPr>
          <a:xfrm>
            <a:off x="513750" y="1254794"/>
            <a:ext cx="9753600" cy="609600"/>
          </a:xfrm>
          <a:prstGeom prst="rect">
            <a:avLst/>
          </a:prstGeom>
        </p:spPr>
        <p:txBody>
          <a:bodyPr/>
          <a:lstStyle>
            <a:lvl1pPr algn="ctr" defTabSz="914400" rtl="0" eaLnBrk="1" latinLnBrk="0" hangingPunct="1">
              <a:spcBef>
                <a:spcPct val="0"/>
              </a:spcBef>
              <a:buNone/>
              <a:defRPr sz="5400" b="1" kern="1200">
                <a:solidFill>
                  <a:schemeClr val="tx1"/>
                </a:solidFill>
                <a:latin typeface="Aptos" panose="020B0004020202020204" pitchFamily="34" charset="0"/>
                <a:ea typeface="+mj-ea"/>
                <a:cs typeface="+mj-cs"/>
              </a:defRPr>
            </a:lvl1pPr>
          </a:lstStyle>
          <a:p>
            <a:pPr algn="l"/>
            <a:r>
              <a:rPr lang="en-US" sz="4000" dirty="0">
                <a:latin typeface="Aptos Narrow" panose="020B0004020202020204" pitchFamily="34" charset="0"/>
              </a:rPr>
              <a:t>State, Tribe, Territory Law</a:t>
            </a:r>
          </a:p>
        </p:txBody>
      </p:sp>
    </p:spTree>
    <p:extLst>
      <p:ext uri="{BB962C8B-B14F-4D97-AF65-F5344CB8AC3E}">
        <p14:creationId xmlns:p14="http://schemas.microsoft.com/office/powerpoint/2010/main" val="168495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4E137A2B-7220-275A-C154-230DB0327479}"/>
              </a:ext>
            </a:extLst>
          </p:cNvPr>
          <p:cNvGrpSpPr/>
          <p:nvPr/>
        </p:nvGrpSpPr>
        <p:grpSpPr>
          <a:xfrm>
            <a:off x="1042397" y="3129239"/>
            <a:ext cx="1205947" cy="1286534"/>
            <a:chOff x="3906079" y="6898500"/>
            <a:chExt cx="1808921" cy="1929801"/>
          </a:xfrm>
        </p:grpSpPr>
        <p:grpSp>
          <p:nvGrpSpPr>
            <p:cNvPr id="25" name="Group 24">
              <a:extLst>
                <a:ext uri="{FF2B5EF4-FFF2-40B4-BE49-F238E27FC236}">
                  <a16:creationId xmlns:a16="http://schemas.microsoft.com/office/drawing/2014/main" id="{F3731665-99B6-7E1D-27BD-EB48B5794D4F}"/>
                </a:ext>
              </a:extLst>
            </p:cNvPr>
            <p:cNvGrpSpPr/>
            <p:nvPr/>
          </p:nvGrpSpPr>
          <p:grpSpPr>
            <a:xfrm>
              <a:off x="4008325" y="6898500"/>
              <a:ext cx="1683483" cy="1597800"/>
              <a:chOff x="3269517" y="6898500"/>
              <a:chExt cx="1683483" cy="1597800"/>
            </a:xfrm>
          </p:grpSpPr>
          <p:pic>
            <p:nvPicPr>
              <p:cNvPr id="20" name="Graphic 19" descr="Snowflake with solid fill">
                <a:extLst>
                  <a:ext uri="{FF2B5EF4-FFF2-40B4-BE49-F238E27FC236}">
                    <a16:creationId xmlns:a16="http://schemas.microsoft.com/office/drawing/2014/main" id="{B6C56CA3-A4C4-4D51-E203-2B16D1A796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55200" y="6898500"/>
                <a:ext cx="914400" cy="914400"/>
              </a:xfrm>
              <a:prstGeom prst="rect">
                <a:avLst/>
              </a:prstGeom>
            </p:spPr>
          </p:pic>
          <p:pic>
            <p:nvPicPr>
              <p:cNvPr id="22" name="Graphic 21" descr="Sun with solid fill">
                <a:extLst>
                  <a:ext uri="{FF2B5EF4-FFF2-40B4-BE49-F238E27FC236}">
                    <a16:creationId xmlns:a16="http://schemas.microsoft.com/office/drawing/2014/main" id="{1C177FF6-1F0B-7C40-2267-4BD6FB5F02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8600" y="7291220"/>
                <a:ext cx="914400" cy="914400"/>
              </a:xfrm>
              <a:prstGeom prst="rect">
                <a:avLst/>
              </a:prstGeom>
            </p:spPr>
          </p:pic>
          <p:pic>
            <p:nvPicPr>
              <p:cNvPr id="24" name="Graphic 23" descr="Cloud with solid fill">
                <a:extLst>
                  <a:ext uri="{FF2B5EF4-FFF2-40B4-BE49-F238E27FC236}">
                    <a16:creationId xmlns:a16="http://schemas.microsoft.com/office/drawing/2014/main" id="{54F3E004-BA21-2B70-8703-D5D8F20C5D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69517" y="7581900"/>
                <a:ext cx="914400" cy="914400"/>
              </a:xfrm>
              <a:prstGeom prst="rect">
                <a:avLst/>
              </a:prstGeom>
            </p:spPr>
          </p:pic>
        </p:grpSp>
        <p:sp>
          <p:nvSpPr>
            <p:cNvPr id="26" name="TextBox 25">
              <a:extLst>
                <a:ext uri="{FF2B5EF4-FFF2-40B4-BE49-F238E27FC236}">
                  <a16:creationId xmlns:a16="http://schemas.microsoft.com/office/drawing/2014/main" id="{5C61A7A0-3827-DDC5-C1AC-CA9885E40A37}"/>
                </a:ext>
              </a:extLst>
            </p:cNvPr>
            <p:cNvSpPr txBox="1"/>
            <p:nvPr/>
          </p:nvSpPr>
          <p:spPr>
            <a:xfrm>
              <a:off x="3906079" y="8382120"/>
              <a:ext cx="1808921" cy="446181"/>
            </a:xfrm>
            <a:prstGeom prst="rect">
              <a:avLst/>
            </a:prstGeom>
            <a:noFill/>
          </p:spPr>
          <p:txBody>
            <a:bodyPr wrap="square" rtlCol="0">
              <a:spAutoFit/>
            </a:bodyPr>
            <a:lstStyle/>
            <a:p>
              <a:pPr algn="ctr"/>
              <a:r>
                <a:rPr lang="en-US" sz="1333" b="1" dirty="0">
                  <a:latin typeface="Aptos Narrow" panose="020B0004020202020204" pitchFamily="34" charset="0"/>
                </a:rPr>
                <a:t>Climate</a:t>
              </a:r>
            </a:p>
          </p:txBody>
        </p:sp>
      </p:grpSp>
      <p:sp>
        <p:nvSpPr>
          <p:cNvPr id="29" name="TextBox 28">
            <a:extLst>
              <a:ext uri="{FF2B5EF4-FFF2-40B4-BE49-F238E27FC236}">
                <a16:creationId xmlns:a16="http://schemas.microsoft.com/office/drawing/2014/main" id="{E19D55CF-2E18-0B6C-8AF8-CD77FE9ACA94}"/>
              </a:ext>
            </a:extLst>
          </p:cNvPr>
          <p:cNvSpPr txBox="1"/>
          <p:nvPr/>
        </p:nvSpPr>
        <p:spPr>
          <a:xfrm>
            <a:off x="335722" y="1915659"/>
            <a:ext cx="10690808" cy="830997"/>
          </a:xfrm>
          <a:prstGeom prst="rect">
            <a:avLst/>
          </a:prstGeom>
          <a:noFill/>
        </p:spPr>
        <p:txBody>
          <a:bodyPr wrap="square" rtlCol="0">
            <a:spAutoFit/>
          </a:bodyPr>
          <a:lstStyle/>
          <a:p>
            <a:r>
              <a:rPr lang="en-US" sz="2400" b="1" dirty="0">
                <a:solidFill>
                  <a:schemeClr val="accent1">
                    <a:lumMod val="50000"/>
                  </a:schemeClr>
                </a:solidFill>
                <a:latin typeface="Aptos Narrow" panose="020B0004020202020204" pitchFamily="34" charset="0"/>
              </a:rPr>
              <a:t>The flexibility associated with LIHEAP means that recipients can (and should) design programs that best fit the needs and resources in their communities.</a:t>
            </a:r>
          </a:p>
        </p:txBody>
      </p:sp>
      <p:grpSp>
        <p:nvGrpSpPr>
          <p:cNvPr id="33" name="Group 32">
            <a:extLst>
              <a:ext uri="{FF2B5EF4-FFF2-40B4-BE49-F238E27FC236}">
                <a16:creationId xmlns:a16="http://schemas.microsoft.com/office/drawing/2014/main" id="{17E06EDB-CE47-CD26-6DAC-AD51618E13ED}"/>
              </a:ext>
            </a:extLst>
          </p:cNvPr>
          <p:cNvGrpSpPr/>
          <p:nvPr/>
        </p:nvGrpSpPr>
        <p:grpSpPr>
          <a:xfrm>
            <a:off x="4780593" y="3073772"/>
            <a:ext cx="1591861" cy="1487679"/>
            <a:chOff x="5634287" y="7475840"/>
            <a:chExt cx="2387792" cy="2231519"/>
          </a:xfrm>
        </p:grpSpPr>
        <p:pic>
          <p:nvPicPr>
            <p:cNvPr id="31" name="Graphic 30" descr="Universal access with solid fill">
              <a:extLst>
                <a:ext uri="{FF2B5EF4-FFF2-40B4-BE49-F238E27FC236}">
                  <a16:creationId xmlns:a16="http://schemas.microsoft.com/office/drawing/2014/main" id="{B6BB8EB4-4FCA-F273-338D-B9B8F0EAE12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104626" y="7475840"/>
              <a:ext cx="1524000" cy="1524000"/>
            </a:xfrm>
            <a:prstGeom prst="rect">
              <a:avLst/>
            </a:prstGeom>
          </p:spPr>
        </p:pic>
        <p:sp>
          <p:nvSpPr>
            <p:cNvPr id="32" name="TextBox 31">
              <a:extLst>
                <a:ext uri="{FF2B5EF4-FFF2-40B4-BE49-F238E27FC236}">
                  <a16:creationId xmlns:a16="http://schemas.microsoft.com/office/drawing/2014/main" id="{644376D7-8CB0-85E0-6A1D-20415F837F02}"/>
                </a:ext>
              </a:extLst>
            </p:cNvPr>
            <p:cNvSpPr txBox="1"/>
            <p:nvPr/>
          </p:nvSpPr>
          <p:spPr>
            <a:xfrm>
              <a:off x="5634287" y="8953499"/>
              <a:ext cx="2387792" cy="753860"/>
            </a:xfrm>
            <a:prstGeom prst="rect">
              <a:avLst/>
            </a:prstGeom>
            <a:noFill/>
          </p:spPr>
          <p:txBody>
            <a:bodyPr wrap="square" rtlCol="0">
              <a:spAutoFit/>
            </a:bodyPr>
            <a:lstStyle/>
            <a:p>
              <a:pPr algn="ctr"/>
              <a:r>
                <a:rPr lang="en-US" sz="1333" b="1" dirty="0">
                  <a:latin typeface="Aptos Narrow" panose="020B0004020202020204" pitchFamily="34" charset="0"/>
                </a:rPr>
                <a:t>Eligible Population/</a:t>
              </a:r>
            </a:p>
            <a:p>
              <a:pPr algn="ctr"/>
              <a:r>
                <a:rPr lang="en-US" sz="1333" b="1" dirty="0">
                  <a:latin typeface="Aptos Narrow" panose="020B0004020202020204" pitchFamily="34" charset="0"/>
                </a:rPr>
                <a:t>Household Needs</a:t>
              </a:r>
            </a:p>
          </p:txBody>
        </p:sp>
      </p:grpSp>
      <p:grpSp>
        <p:nvGrpSpPr>
          <p:cNvPr id="48" name="Group 47">
            <a:extLst>
              <a:ext uri="{FF2B5EF4-FFF2-40B4-BE49-F238E27FC236}">
                <a16:creationId xmlns:a16="http://schemas.microsoft.com/office/drawing/2014/main" id="{7FC36030-78C9-1371-ADB7-4B2E8449D4B4}"/>
              </a:ext>
            </a:extLst>
          </p:cNvPr>
          <p:cNvGrpSpPr/>
          <p:nvPr/>
        </p:nvGrpSpPr>
        <p:grpSpPr>
          <a:xfrm>
            <a:off x="9263138" y="2888578"/>
            <a:ext cx="1293067" cy="1632826"/>
            <a:chOff x="11186964" y="7498161"/>
            <a:chExt cx="1939600" cy="2449239"/>
          </a:xfrm>
        </p:grpSpPr>
        <p:pic>
          <p:nvPicPr>
            <p:cNvPr id="44" name="Graphic 43" descr="Money outline">
              <a:extLst>
                <a:ext uri="{FF2B5EF4-FFF2-40B4-BE49-F238E27FC236}">
                  <a16:creationId xmlns:a16="http://schemas.microsoft.com/office/drawing/2014/main" id="{FC4B608E-0713-39B2-F488-B40CF6A39F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86964" y="7498161"/>
              <a:ext cx="1868844" cy="1868844"/>
            </a:xfrm>
            <a:prstGeom prst="rect">
              <a:avLst/>
            </a:prstGeom>
          </p:spPr>
        </p:pic>
        <p:sp>
          <p:nvSpPr>
            <p:cNvPr id="47" name="TextBox 46">
              <a:extLst>
                <a:ext uri="{FF2B5EF4-FFF2-40B4-BE49-F238E27FC236}">
                  <a16:creationId xmlns:a16="http://schemas.microsoft.com/office/drawing/2014/main" id="{5D410488-6764-0D88-BF0A-AF9AA4E1C976}"/>
                </a:ext>
              </a:extLst>
            </p:cNvPr>
            <p:cNvSpPr txBox="1"/>
            <p:nvPr/>
          </p:nvSpPr>
          <p:spPr>
            <a:xfrm>
              <a:off x="11257720" y="9193540"/>
              <a:ext cx="1868844" cy="753860"/>
            </a:xfrm>
            <a:prstGeom prst="rect">
              <a:avLst/>
            </a:prstGeom>
            <a:noFill/>
          </p:spPr>
          <p:txBody>
            <a:bodyPr wrap="square" rtlCol="0">
              <a:spAutoFit/>
            </a:bodyPr>
            <a:lstStyle/>
            <a:p>
              <a:pPr algn="ctr"/>
              <a:r>
                <a:rPr lang="en-US" sz="1333" b="1" dirty="0">
                  <a:latin typeface="Aptos Narrow" panose="020B0004020202020204" pitchFamily="34" charset="0"/>
                </a:rPr>
                <a:t>Available Resources</a:t>
              </a:r>
            </a:p>
          </p:txBody>
        </p:sp>
      </p:grpSp>
      <p:sp>
        <p:nvSpPr>
          <p:cNvPr id="2" name="Title 1">
            <a:extLst>
              <a:ext uri="{FF2B5EF4-FFF2-40B4-BE49-F238E27FC236}">
                <a16:creationId xmlns:a16="http://schemas.microsoft.com/office/drawing/2014/main" id="{6DF18AB7-5718-6C69-F17D-A19C66F474FF}"/>
              </a:ext>
            </a:extLst>
          </p:cNvPr>
          <p:cNvSpPr txBox="1">
            <a:spLocks/>
          </p:cNvSpPr>
          <p:nvPr/>
        </p:nvSpPr>
        <p:spPr>
          <a:xfrm>
            <a:off x="335722" y="1044246"/>
            <a:ext cx="9753600" cy="609600"/>
          </a:xfrm>
          <a:prstGeom prst="rect">
            <a:avLst/>
          </a:prstGeom>
        </p:spPr>
        <p:txBody>
          <a:bodyPr/>
          <a:lstStyle>
            <a:lvl1pPr algn="ctr" defTabSz="914400" rtl="0" eaLnBrk="1" latinLnBrk="0" hangingPunct="1">
              <a:spcBef>
                <a:spcPct val="0"/>
              </a:spcBef>
              <a:buNone/>
              <a:defRPr sz="5400" b="1" kern="1200">
                <a:solidFill>
                  <a:schemeClr val="tx1"/>
                </a:solidFill>
                <a:latin typeface="Aptos" panose="020B0004020202020204" pitchFamily="34" charset="0"/>
                <a:ea typeface="+mj-ea"/>
                <a:cs typeface="+mj-cs"/>
              </a:defRPr>
            </a:lvl1pPr>
          </a:lstStyle>
          <a:p>
            <a:pPr algn="l"/>
            <a:r>
              <a:rPr lang="en-US" sz="4000" dirty="0">
                <a:latin typeface="Aptos Narrow" panose="020B0004020202020204" pitchFamily="34" charset="0"/>
              </a:rPr>
              <a:t>Block Grant Responsibility, Boundaries</a:t>
            </a:r>
          </a:p>
        </p:txBody>
      </p:sp>
      <p:grpSp>
        <p:nvGrpSpPr>
          <p:cNvPr id="5" name="Group 4">
            <a:extLst>
              <a:ext uri="{FF2B5EF4-FFF2-40B4-BE49-F238E27FC236}">
                <a16:creationId xmlns:a16="http://schemas.microsoft.com/office/drawing/2014/main" id="{A8A1B3DB-E9DF-D83F-F507-375B88E5D402}"/>
              </a:ext>
            </a:extLst>
          </p:cNvPr>
          <p:cNvGrpSpPr/>
          <p:nvPr/>
        </p:nvGrpSpPr>
        <p:grpSpPr>
          <a:xfrm>
            <a:off x="6994417" y="2972408"/>
            <a:ext cx="1365456" cy="1475352"/>
            <a:chOff x="6066544" y="2820251"/>
            <a:chExt cx="1365456" cy="1475352"/>
          </a:xfrm>
        </p:grpSpPr>
        <p:grpSp>
          <p:nvGrpSpPr>
            <p:cNvPr id="42" name="Group 41">
              <a:extLst>
                <a:ext uri="{FF2B5EF4-FFF2-40B4-BE49-F238E27FC236}">
                  <a16:creationId xmlns:a16="http://schemas.microsoft.com/office/drawing/2014/main" id="{CD732424-4594-CD9E-225C-2460CE88FC30}"/>
                </a:ext>
              </a:extLst>
            </p:cNvPr>
            <p:cNvGrpSpPr/>
            <p:nvPr/>
          </p:nvGrpSpPr>
          <p:grpSpPr>
            <a:xfrm>
              <a:off x="6226052" y="2820251"/>
              <a:ext cx="1205948" cy="1475352"/>
              <a:chOff x="8959970" y="7720052"/>
              <a:chExt cx="1808921" cy="2213028"/>
            </a:xfrm>
          </p:grpSpPr>
          <p:grpSp>
            <p:nvGrpSpPr>
              <p:cNvPr id="40" name="Group 39">
                <a:extLst>
                  <a:ext uri="{FF2B5EF4-FFF2-40B4-BE49-F238E27FC236}">
                    <a16:creationId xmlns:a16="http://schemas.microsoft.com/office/drawing/2014/main" id="{F26D59FB-2AFE-196E-D540-1C66ED022101}"/>
                  </a:ext>
                </a:extLst>
              </p:cNvPr>
              <p:cNvGrpSpPr/>
              <p:nvPr/>
            </p:nvGrpSpPr>
            <p:grpSpPr>
              <a:xfrm>
                <a:off x="9441887" y="7720052"/>
                <a:ext cx="1160765" cy="1784074"/>
                <a:chOff x="9524712" y="7180980"/>
                <a:chExt cx="1160765" cy="1784074"/>
              </a:xfrm>
            </p:grpSpPr>
            <p:pic>
              <p:nvPicPr>
                <p:cNvPr id="37" name="Graphic 36" descr="Oil Barrel with solid fill">
                  <a:extLst>
                    <a:ext uri="{FF2B5EF4-FFF2-40B4-BE49-F238E27FC236}">
                      <a16:creationId xmlns:a16="http://schemas.microsoft.com/office/drawing/2014/main" id="{20D183FF-8056-4048-0DCB-D701E59249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24712" y="8050654"/>
                  <a:ext cx="914400" cy="914400"/>
                </a:xfrm>
                <a:prstGeom prst="rect">
                  <a:avLst/>
                </a:prstGeom>
              </p:spPr>
            </p:pic>
            <p:pic>
              <p:nvPicPr>
                <p:cNvPr id="39" name="Graphic 38" descr="Power Plant with solid fill">
                  <a:extLst>
                    <a:ext uri="{FF2B5EF4-FFF2-40B4-BE49-F238E27FC236}">
                      <a16:creationId xmlns:a16="http://schemas.microsoft.com/office/drawing/2014/main" id="{D27AC7DB-BC97-E838-8EC1-9D715359ED9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771077" y="7180980"/>
                  <a:ext cx="914400" cy="914400"/>
                </a:xfrm>
                <a:prstGeom prst="rect">
                  <a:avLst/>
                </a:prstGeom>
              </p:spPr>
            </p:pic>
          </p:grpSp>
          <p:sp>
            <p:nvSpPr>
              <p:cNvPr id="41" name="TextBox 40">
                <a:extLst>
                  <a:ext uri="{FF2B5EF4-FFF2-40B4-BE49-F238E27FC236}">
                    <a16:creationId xmlns:a16="http://schemas.microsoft.com/office/drawing/2014/main" id="{E6020C8D-B458-3671-40D9-0A78281B0C2E}"/>
                  </a:ext>
                </a:extLst>
              </p:cNvPr>
              <p:cNvSpPr txBox="1"/>
              <p:nvPr/>
            </p:nvSpPr>
            <p:spPr>
              <a:xfrm>
                <a:off x="8959970" y="9486899"/>
                <a:ext cx="1808921" cy="446181"/>
              </a:xfrm>
              <a:prstGeom prst="rect">
                <a:avLst/>
              </a:prstGeom>
              <a:noFill/>
            </p:spPr>
            <p:txBody>
              <a:bodyPr wrap="square" rtlCol="0">
                <a:spAutoFit/>
              </a:bodyPr>
              <a:lstStyle/>
              <a:p>
                <a:pPr algn="ctr"/>
                <a:r>
                  <a:rPr lang="en-US" sz="1333" b="1" dirty="0">
                    <a:latin typeface="Aptos Narrow" panose="020B0004020202020204" pitchFamily="34" charset="0"/>
                  </a:rPr>
                  <a:t>Fuel Types</a:t>
                </a:r>
              </a:p>
            </p:txBody>
          </p:sp>
        </p:grpSp>
        <p:pic>
          <p:nvPicPr>
            <p:cNvPr id="4" name="Graphic 3" descr="Lightning bolt with solid fill">
              <a:extLst>
                <a:ext uri="{FF2B5EF4-FFF2-40B4-BE49-F238E27FC236}">
                  <a16:creationId xmlns:a16="http://schemas.microsoft.com/office/drawing/2014/main" id="{65AE699D-F24C-6D1C-D946-05CD8CB9930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66544" y="2915202"/>
              <a:ext cx="914400" cy="914400"/>
            </a:xfrm>
            <a:prstGeom prst="rect">
              <a:avLst/>
            </a:prstGeom>
          </p:spPr>
        </p:pic>
      </p:grpSp>
      <p:grpSp>
        <p:nvGrpSpPr>
          <p:cNvPr id="21" name="Group 20">
            <a:extLst>
              <a:ext uri="{FF2B5EF4-FFF2-40B4-BE49-F238E27FC236}">
                <a16:creationId xmlns:a16="http://schemas.microsoft.com/office/drawing/2014/main" id="{4A687A2D-20D8-CCE5-26D6-6623D4BA7E34}"/>
              </a:ext>
            </a:extLst>
          </p:cNvPr>
          <p:cNvGrpSpPr/>
          <p:nvPr/>
        </p:nvGrpSpPr>
        <p:grpSpPr>
          <a:xfrm>
            <a:off x="2821528" y="3130965"/>
            <a:ext cx="1205948" cy="1260544"/>
            <a:chOff x="2119832" y="2957185"/>
            <a:chExt cx="1205948" cy="1260544"/>
          </a:xfrm>
        </p:grpSpPr>
        <p:pic>
          <p:nvPicPr>
            <p:cNvPr id="15" name="Graphic 14" descr="Mountains with solid fill">
              <a:extLst>
                <a:ext uri="{FF2B5EF4-FFF2-40B4-BE49-F238E27FC236}">
                  <a16:creationId xmlns:a16="http://schemas.microsoft.com/office/drawing/2014/main" id="{89A677A7-E3A8-5751-5F60-770AD32E3AB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05863" y="2957185"/>
              <a:ext cx="914400" cy="914400"/>
            </a:xfrm>
            <a:prstGeom prst="rect">
              <a:avLst/>
            </a:prstGeom>
          </p:spPr>
        </p:pic>
        <p:sp>
          <p:nvSpPr>
            <p:cNvPr id="19" name="TextBox 18">
              <a:extLst>
                <a:ext uri="{FF2B5EF4-FFF2-40B4-BE49-F238E27FC236}">
                  <a16:creationId xmlns:a16="http://schemas.microsoft.com/office/drawing/2014/main" id="{A8853D83-3CA6-212A-A71D-BB2D9E7BBF75}"/>
                </a:ext>
              </a:extLst>
            </p:cNvPr>
            <p:cNvSpPr txBox="1"/>
            <p:nvPr/>
          </p:nvSpPr>
          <p:spPr>
            <a:xfrm>
              <a:off x="2119832" y="3920275"/>
              <a:ext cx="1205948" cy="297454"/>
            </a:xfrm>
            <a:prstGeom prst="rect">
              <a:avLst/>
            </a:prstGeom>
            <a:noFill/>
          </p:spPr>
          <p:txBody>
            <a:bodyPr wrap="square" rtlCol="0">
              <a:spAutoFit/>
            </a:bodyPr>
            <a:lstStyle/>
            <a:p>
              <a:pPr algn="ctr"/>
              <a:r>
                <a:rPr lang="en-US" sz="1333" b="1" dirty="0">
                  <a:latin typeface="Aptos Narrow" panose="020B0004020202020204" pitchFamily="34" charset="0"/>
                </a:rPr>
                <a:t>Geography</a:t>
              </a:r>
            </a:p>
          </p:txBody>
        </p:sp>
      </p:grpSp>
      <p:sp>
        <p:nvSpPr>
          <p:cNvPr id="30" name="TextBox 29">
            <a:extLst>
              <a:ext uri="{FF2B5EF4-FFF2-40B4-BE49-F238E27FC236}">
                <a16:creationId xmlns:a16="http://schemas.microsoft.com/office/drawing/2014/main" id="{2E9B9D0B-5623-0603-40C8-C5AAD946A33A}"/>
              </a:ext>
            </a:extLst>
          </p:cNvPr>
          <p:cNvSpPr txBox="1"/>
          <p:nvPr/>
        </p:nvSpPr>
        <p:spPr>
          <a:xfrm>
            <a:off x="354132" y="4989642"/>
            <a:ext cx="11431467" cy="1015663"/>
          </a:xfrm>
          <a:prstGeom prst="rect">
            <a:avLst/>
          </a:prstGeom>
          <a:noFill/>
        </p:spPr>
        <p:txBody>
          <a:bodyPr wrap="square">
            <a:spAutoFit/>
          </a:bodyPr>
          <a:lstStyle/>
          <a:p>
            <a:r>
              <a:rPr lang="en-US" sz="3000" b="1" dirty="0">
                <a:solidFill>
                  <a:srgbClr val="9E0000"/>
                </a:solidFill>
                <a:latin typeface="Aptos Narrow" panose="020B0004020202020204" pitchFamily="34" charset="0"/>
              </a:rPr>
              <a:t>To take full advantage of Block Grant flexibility, grant recipients and their partners must have a basic understanding of LIHEAP law. </a:t>
            </a:r>
            <a:endParaRPr lang="en-US" sz="3000" dirty="0">
              <a:solidFill>
                <a:srgbClr val="9E0000"/>
              </a:solidFill>
              <a:latin typeface="Aptos Narrow" panose="020B0004020202020204" pitchFamily="34" charset="0"/>
            </a:endParaRPr>
          </a:p>
        </p:txBody>
      </p:sp>
    </p:spTree>
    <p:extLst>
      <p:ext uri="{BB962C8B-B14F-4D97-AF65-F5344CB8AC3E}">
        <p14:creationId xmlns:p14="http://schemas.microsoft.com/office/powerpoint/2010/main" val="56099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B9627-7312-C5FC-9ECB-CFEE95B9F9D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2D561FE-8E9E-7DC2-A5A0-87DF7BF1F536}"/>
              </a:ext>
            </a:extLst>
          </p:cNvPr>
          <p:cNvSpPr/>
          <p:nvPr/>
        </p:nvSpPr>
        <p:spPr>
          <a:xfrm>
            <a:off x="0" y="6074229"/>
            <a:ext cx="12192000" cy="785140"/>
          </a:xfrm>
          <a:prstGeom prst="rect">
            <a:avLst/>
          </a:prstGeom>
          <a:solidFill>
            <a:schemeClr val="accent1">
              <a:lumMod val="75000"/>
            </a:schemeClr>
          </a:solidFill>
        </p:spPr>
        <p:txBody>
          <a:bodyPr/>
          <a:lstStyle/>
          <a:p>
            <a:pPr defTabSz="609630"/>
            <a:endParaRPr lang="en-US" sz="1200">
              <a:solidFill>
                <a:srgbClr val="00B0F0"/>
              </a:solidFill>
              <a:latin typeface="Calibri"/>
            </a:endParaRPr>
          </a:p>
        </p:txBody>
      </p:sp>
      <p:sp>
        <p:nvSpPr>
          <p:cNvPr id="6" name="TextBox 6">
            <a:extLst>
              <a:ext uri="{FF2B5EF4-FFF2-40B4-BE49-F238E27FC236}">
                <a16:creationId xmlns:a16="http://schemas.microsoft.com/office/drawing/2014/main" id="{FDFBDC24-E1AE-C782-468E-2724088C2112}"/>
              </a:ext>
            </a:extLst>
          </p:cNvPr>
          <p:cNvSpPr txBox="1"/>
          <p:nvPr/>
        </p:nvSpPr>
        <p:spPr>
          <a:xfrm>
            <a:off x="320401" y="2890506"/>
            <a:ext cx="6994642" cy="498598"/>
          </a:xfrm>
          <a:prstGeom prst="rect">
            <a:avLst/>
          </a:prstGeom>
        </p:spPr>
        <p:txBody>
          <a:bodyPr lIns="0" tIns="0" rIns="0" bIns="0" rtlCol="0" anchor="t">
            <a:spAutoFit/>
          </a:bodyPr>
          <a:lstStyle/>
          <a:p>
            <a:pPr defTabSz="609630">
              <a:lnSpc>
                <a:spcPct val="90000"/>
              </a:lnSpc>
            </a:pPr>
            <a:r>
              <a:rPr lang="en-US" sz="3600" b="1" dirty="0">
                <a:latin typeface="Oswald Bold"/>
                <a:ea typeface="Oswald Bold"/>
                <a:cs typeface="Oswald Bold"/>
                <a:sym typeface="Oswald Bold"/>
              </a:rPr>
              <a:t>The LIHEAP Assurances</a:t>
            </a:r>
          </a:p>
        </p:txBody>
      </p:sp>
      <p:pic>
        <p:nvPicPr>
          <p:cNvPr id="3" name="Picture 2">
            <a:extLst>
              <a:ext uri="{FF2B5EF4-FFF2-40B4-BE49-F238E27FC236}">
                <a16:creationId xmlns:a16="http://schemas.microsoft.com/office/drawing/2014/main" id="{7A759CAE-A2AD-0CA0-E127-A521B4DDA78E}"/>
              </a:ext>
            </a:extLst>
          </p:cNvPr>
          <p:cNvPicPr>
            <a:picLocks noChangeAspect="1"/>
          </p:cNvPicPr>
          <p:nvPr/>
        </p:nvPicPr>
        <p:blipFill>
          <a:blip r:embed="rId3"/>
          <a:stretch>
            <a:fillRect/>
          </a:stretch>
        </p:blipFill>
        <p:spPr>
          <a:xfrm>
            <a:off x="5420617" y="436477"/>
            <a:ext cx="6727366" cy="3028273"/>
          </a:xfrm>
          <a:prstGeom prst="rect">
            <a:avLst/>
          </a:prstGeom>
        </p:spPr>
      </p:pic>
      <p:pic>
        <p:nvPicPr>
          <p:cNvPr id="5" name="Picture 4">
            <a:extLst>
              <a:ext uri="{FF2B5EF4-FFF2-40B4-BE49-F238E27FC236}">
                <a16:creationId xmlns:a16="http://schemas.microsoft.com/office/drawing/2014/main" id="{192A0819-E185-E2E8-5F5C-B98825574D64}"/>
              </a:ext>
            </a:extLst>
          </p:cNvPr>
          <p:cNvPicPr>
            <a:picLocks noChangeAspect="1"/>
          </p:cNvPicPr>
          <p:nvPr/>
        </p:nvPicPr>
        <p:blipFill>
          <a:blip r:embed="rId4"/>
          <a:stretch>
            <a:fillRect/>
          </a:stretch>
        </p:blipFill>
        <p:spPr>
          <a:xfrm>
            <a:off x="5394709" y="3756593"/>
            <a:ext cx="6753274" cy="2057415"/>
          </a:xfrm>
          <a:prstGeom prst="rect">
            <a:avLst/>
          </a:prstGeom>
        </p:spPr>
      </p:pic>
      <p:sp>
        <p:nvSpPr>
          <p:cNvPr id="7" name="Oval 6">
            <a:extLst>
              <a:ext uri="{FF2B5EF4-FFF2-40B4-BE49-F238E27FC236}">
                <a16:creationId xmlns:a16="http://schemas.microsoft.com/office/drawing/2014/main" id="{0FFC7095-7DEE-4994-75B8-1AD696205304}"/>
              </a:ext>
            </a:extLst>
          </p:cNvPr>
          <p:cNvSpPr/>
          <p:nvPr/>
        </p:nvSpPr>
        <p:spPr>
          <a:xfrm>
            <a:off x="5276729" y="736094"/>
            <a:ext cx="5226225" cy="50482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AE10A14-F8EA-DFE8-84D4-2FB5F64315F0}"/>
              </a:ext>
            </a:extLst>
          </p:cNvPr>
          <p:cNvSpPr/>
          <p:nvPr/>
        </p:nvSpPr>
        <p:spPr>
          <a:xfrm>
            <a:off x="5276729" y="4324255"/>
            <a:ext cx="2876550" cy="50482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99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uble Wave 13">
            <a:extLst>
              <a:ext uri="{FF2B5EF4-FFF2-40B4-BE49-F238E27FC236}">
                <a16:creationId xmlns:a16="http://schemas.microsoft.com/office/drawing/2014/main" id="{FB116FA9-BD4F-9CAC-90D8-1F9D707D562D}"/>
              </a:ext>
            </a:extLst>
          </p:cNvPr>
          <p:cNvSpPr/>
          <p:nvPr/>
        </p:nvSpPr>
        <p:spPr>
          <a:xfrm>
            <a:off x="872511" y="4838700"/>
            <a:ext cx="9077939" cy="1517650"/>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C1128A-1F54-9ABD-C240-14308C235887}"/>
              </a:ext>
            </a:extLst>
          </p:cNvPr>
          <p:cNvSpPr txBox="1"/>
          <p:nvPr/>
        </p:nvSpPr>
        <p:spPr>
          <a:xfrm>
            <a:off x="872511" y="3280561"/>
            <a:ext cx="10364602" cy="646331"/>
          </a:xfrm>
          <a:prstGeom prst="rect">
            <a:avLst/>
          </a:prstGeom>
          <a:noFill/>
        </p:spPr>
        <p:txBody>
          <a:bodyPr wrap="square" rtlCol="0">
            <a:spAutoFit/>
          </a:bodyPr>
          <a:lstStyle/>
          <a:p>
            <a:r>
              <a:rPr lang="en-US" b="1" i="1" dirty="0">
                <a:solidFill>
                  <a:schemeClr val="bg1"/>
                </a:solidFill>
                <a:latin typeface="Aptos Narrow" panose="020B0004020202020204" pitchFamily="34" charset="0"/>
                <a:cs typeface="Calibri" panose="020F0502020204030204" pitchFamily="34" charset="0"/>
              </a:rPr>
              <a:t>                                                                            shall contain assurances by the chief executive officer of the State that the State will meet the conditions enumerated in section (b).”</a:t>
            </a:r>
            <a:endParaRPr lang="en-US" sz="2600" dirty="0">
              <a:solidFill>
                <a:schemeClr val="bg1"/>
              </a:solidFill>
              <a:latin typeface="Aptos Narrow" panose="020B0004020202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4DB42B9-FBFE-4F06-ADBF-579EC327E474}"/>
              </a:ext>
            </a:extLst>
          </p:cNvPr>
          <p:cNvSpPr txBox="1"/>
          <p:nvPr/>
        </p:nvSpPr>
        <p:spPr>
          <a:xfrm>
            <a:off x="287055" y="1637500"/>
            <a:ext cx="11161734" cy="1223412"/>
          </a:xfrm>
          <a:prstGeom prst="rect">
            <a:avLst/>
          </a:prstGeom>
          <a:noFill/>
        </p:spPr>
        <p:txBody>
          <a:bodyPr wrap="square" rtlCol="0">
            <a:spAutoFit/>
          </a:bodyPr>
          <a:lstStyle/>
          <a:p>
            <a:endParaRPr lang="en-US" sz="1350" dirty="0">
              <a:solidFill>
                <a:schemeClr val="accent6"/>
              </a:solidFill>
              <a:latin typeface="Aptos Narrow" panose="020B0004020202020204" pitchFamily="34" charset="0"/>
              <a:cs typeface="Calibri" panose="020F0502020204030204" pitchFamily="34" charset="0"/>
            </a:endParaRPr>
          </a:p>
          <a:p>
            <a:r>
              <a:rPr lang="en-US" sz="2000" dirty="0">
                <a:latin typeface="Aptos Narrow" panose="020B0004020202020204" pitchFamily="34" charset="0"/>
                <a:cs typeface="Calibri" panose="020F0502020204030204" pitchFamily="34" charset="0"/>
              </a:rPr>
              <a:t>Every September, states, tribes, and territories who wish to receive LIHEAP funding must submit a model plan. The model plan (LIHEAP application) lays out how each grantee will use LIHEAP funds in accordance with the law. </a:t>
            </a:r>
          </a:p>
        </p:txBody>
      </p:sp>
      <p:sp>
        <p:nvSpPr>
          <p:cNvPr id="5" name="Title 1">
            <a:extLst>
              <a:ext uri="{FF2B5EF4-FFF2-40B4-BE49-F238E27FC236}">
                <a16:creationId xmlns:a16="http://schemas.microsoft.com/office/drawing/2014/main" id="{B6EAD714-DBC9-63CC-9403-EB8A9EACB4EB}"/>
              </a:ext>
            </a:extLst>
          </p:cNvPr>
          <p:cNvSpPr txBox="1">
            <a:spLocks/>
          </p:cNvSpPr>
          <p:nvPr/>
        </p:nvSpPr>
        <p:spPr>
          <a:xfrm>
            <a:off x="268215" y="1139192"/>
            <a:ext cx="9753600" cy="609600"/>
          </a:xfrm>
          <a:prstGeom prst="rect">
            <a:avLst/>
          </a:prstGeom>
        </p:spPr>
        <p:txBody>
          <a:bodyPr/>
          <a:lstStyle>
            <a:lvl1pPr algn="ctr" defTabSz="914400" rtl="0" eaLnBrk="1" latinLnBrk="0" hangingPunct="1">
              <a:spcBef>
                <a:spcPct val="0"/>
              </a:spcBef>
              <a:buNone/>
              <a:defRPr sz="5400" b="1" kern="1200">
                <a:solidFill>
                  <a:schemeClr val="tx1"/>
                </a:solidFill>
                <a:latin typeface="Aptos" panose="020B0004020202020204" pitchFamily="34" charset="0"/>
                <a:ea typeface="+mj-ea"/>
                <a:cs typeface="+mj-cs"/>
              </a:defRPr>
            </a:lvl1pPr>
          </a:lstStyle>
          <a:p>
            <a:pPr algn="l"/>
            <a:r>
              <a:rPr lang="en-US" sz="4000" dirty="0">
                <a:latin typeface="Aptos Narrow" panose="020B0004020202020204" pitchFamily="34" charset="0"/>
              </a:rPr>
              <a:t>The LIHEAP Assurances</a:t>
            </a:r>
          </a:p>
        </p:txBody>
      </p:sp>
      <p:sp>
        <p:nvSpPr>
          <p:cNvPr id="7" name="TextBox 6">
            <a:extLst>
              <a:ext uri="{FF2B5EF4-FFF2-40B4-BE49-F238E27FC236}">
                <a16:creationId xmlns:a16="http://schemas.microsoft.com/office/drawing/2014/main" id="{2A2EC1CE-3B54-3B60-A6F7-7A5B353258FC}"/>
              </a:ext>
            </a:extLst>
          </p:cNvPr>
          <p:cNvSpPr txBox="1"/>
          <p:nvPr/>
        </p:nvSpPr>
        <p:spPr>
          <a:xfrm>
            <a:off x="878335" y="3005656"/>
            <a:ext cx="10570454" cy="646331"/>
          </a:xfrm>
          <a:prstGeom prst="rect">
            <a:avLst/>
          </a:prstGeom>
          <a:noFill/>
        </p:spPr>
        <p:txBody>
          <a:bodyPr wrap="square" rtlCol="0">
            <a:spAutoFit/>
          </a:bodyPr>
          <a:lstStyle/>
          <a:p>
            <a:r>
              <a:rPr lang="en-US" b="1" i="1" dirty="0">
                <a:solidFill>
                  <a:schemeClr val="bg1"/>
                </a:solidFill>
                <a:latin typeface="Aptos Narrow" panose="020B0004020202020204" pitchFamily="34" charset="0"/>
                <a:cs typeface="Calibri" panose="020F0502020204030204" pitchFamily="34" charset="0"/>
              </a:rPr>
              <a:t>“Each State desiring to receive an allotment for any fiscal year under this title shall submit an application to the Secretary.  Each such application</a:t>
            </a:r>
            <a:endParaRPr lang="en-US" sz="1200" b="1" dirty="0">
              <a:solidFill>
                <a:schemeClr val="bg1"/>
              </a:solidFill>
              <a:latin typeface="Aptos Narrow" panose="020B000402020202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7FB44FA-5436-C5D0-4661-F8204080F083}"/>
              </a:ext>
            </a:extLst>
          </p:cNvPr>
          <p:cNvSpPr txBox="1"/>
          <p:nvPr/>
        </p:nvSpPr>
        <p:spPr>
          <a:xfrm>
            <a:off x="849215" y="3005656"/>
            <a:ext cx="10570454" cy="923330"/>
          </a:xfrm>
          <a:prstGeom prst="rect">
            <a:avLst/>
          </a:prstGeom>
          <a:noFill/>
        </p:spPr>
        <p:txBody>
          <a:bodyPr wrap="square" rtlCol="0">
            <a:spAutoFit/>
          </a:bodyPr>
          <a:lstStyle/>
          <a:p>
            <a:r>
              <a:rPr lang="en-US" b="1" i="1" dirty="0">
                <a:latin typeface="Aptos Narrow" panose="020B0004020202020204" pitchFamily="34" charset="0"/>
                <a:cs typeface="Calibri" panose="020F0502020204030204" pitchFamily="34" charset="0"/>
              </a:rPr>
              <a:t>“Each State desiring to receive an allotment for any fiscal year under this title shall submit an application to the Secretary.  Each such application shall contain assurances by the chief executive officer of the State that the </a:t>
            </a:r>
          </a:p>
          <a:p>
            <a:r>
              <a:rPr lang="en-US" b="1" i="1" dirty="0">
                <a:latin typeface="Aptos Narrow" panose="020B0004020202020204" pitchFamily="34" charset="0"/>
                <a:cs typeface="Calibri" panose="020F0502020204030204" pitchFamily="34" charset="0"/>
              </a:rPr>
              <a:t>State will meet the conditions enumerated in section (b).”</a:t>
            </a:r>
          </a:p>
        </p:txBody>
      </p:sp>
      <p:sp>
        <p:nvSpPr>
          <p:cNvPr id="9" name="Arrow: Up 8">
            <a:extLst>
              <a:ext uri="{FF2B5EF4-FFF2-40B4-BE49-F238E27FC236}">
                <a16:creationId xmlns:a16="http://schemas.microsoft.com/office/drawing/2014/main" id="{D4B13700-A1EE-5030-DA4A-368BECE80CD1}"/>
              </a:ext>
            </a:extLst>
          </p:cNvPr>
          <p:cNvSpPr/>
          <p:nvPr/>
        </p:nvSpPr>
        <p:spPr>
          <a:xfrm>
            <a:off x="3978457" y="3961836"/>
            <a:ext cx="460112" cy="1067364"/>
          </a:xfrm>
          <a:prstGeom prst="upArrow">
            <a:avLst/>
          </a:prstGeom>
          <a:solidFill>
            <a:srgbClr val="9E0000"/>
          </a:solidFill>
          <a:ln>
            <a:solidFill>
              <a:srgbClr val="9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AC7B914-3A89-EE21-26DB-FD92EF0F85A0}"/>
              </a:ext>
            </a:extLst>
          </p:cNvPr>
          <p:cNvSpPr txBox="1"/>
          <p:nvPr/>
        </p:nvSpPr>
        <p:spPr>
          <a:xfrm>
            <a:off x="1037921" y="5239042"/>
            <a:ext cx="8607729" cy="707886"/>
          </a:xfrm>
          <a:prstGeom prst="rect">
            <a:avLst/>
          </a:prstGeom>
          <a:noFill/>
        </p:spPr>
        <p:txBody>
          <a:bodyPr wrap="square">
            <a:spAutoFit/>
          </a:bodyPr>
          <a:lstStyle/>
          <a:p>
            <a:pPr algn="ctr"/>
            <a:r>
              <a:rPr lang="en-US" sz="2000" b="1" dirty="0">
                <a:solidFill>
                  <a:schemeClr val="bg1"/>
                </a:solidFill>
                <a:latin typeface="Aptos Narrow" panose="020B0004020202020204" pitchFamily="34" charset="0"/>
                <a:cs typeface="Calibri" panose="020F0502020204030204" pitchFamily="34" charset="0"/>
              </a:rPr>
              <a:t>These sixteen conditions, or “assurances” form the foundation for all LIHEAP programs, and will be our primary focus during this training.</a:t>
            </a:r>
          </a:p>
        </p:txBody>
      </p:sp>
      <p:sp>
        <p:nvSpPr>
          <p:cNvPr id="13" name="TextBox 12">
            <a:extLst>
              <a:ext uri="{FF2B5EF4-FFF2-40B4-BE49-F238E27FC236}">
                <a16:creationId xmlns:a16="http://schemas.microsoft.com/office/drawing/2014/main" id="{00D440FD-A4D5-2395-FC8F-B9A3D0CCD099}"/>
              </a:ext>
            </a:extLst>
          </p:cNvPr>
          <p:cNvSpPr txBox="1"/>
          <p:nvPr/>
        </p:nvSpPr>
        <p:spPr>
          <a:xfrm>
            <a:off x="5827116" y="3961836"/>
            <a:ext cx="6124150" cy="369332"/>
          </a:xfrm>
          <a:prstGeom prst="rect">
            <a:avLst/>
          </a:prstGeom>
          <a:noFill/>
        </p:spPr>
        <p:txBody>
          <a:bodyPr wrap="square">
            <a:spAutoFit/>
          </a:bodyPr>
          <a:lstStyle/>
          <a:p>
            <a:r>
              <a:rPr lang="en-US" sz="1800" dirty="0">
                <a:latin typeface="Aptos Narrow" panose="020B0004020202020204" pitchFamily="34" charset="0"/>
                <a:cs typeface="Calibri" panose="020F0502020204030204" pitchFamily="34" charset="0"/>
                <a:hlinkClick r:id="rId2"/>
              </a:rPr>
              <a:t>Section 2605(a)(1) of the LIHEAP Act, 42 U.S.C. § 8624(a)(1)</a:t>
            </a:r>
            <a:endParaRPr lang="en-US" dirty="0"/>
          </a:p>
        </p:txBody>
      </p:sp>
    </p:spTree>
    <p:extLst>
      <p:ext uri="{BB962C8B-B14F-4D97-AF65-F5344CB8AC3E}">
        <p14:creationId xmlns:p14="http://schemas.microsoft.com/office/powerpoint/2010/main" val="102056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3" presetClass="emph" presetSubtype="1" grpId="0" nodeType="withEffect">
                                  <p:stCondLst>
                                    <p:cond delay="0"/>
                                  </p:stCondLst>
                                  <p:childTnLst>
                                    <p:set>
                                      <p:cBhvr override="childStyle">
                                        <p:cTn id="18" dur="indefinite"/>
                                        <p:tgtEl>
                                          <p:spTgt spid="7"/>
                                        </p:tgtEl>
                                        <p:attrNameLst>
                                          <p:attrName>style.color</p:attrName>
                                        </p:attrNameLst>
                                      </p:cBhvr>
                                      <p:to>
                                        <p:clrVal>
                                          <a:srgbClr val="969696"/>
                                        </p:clrVal>
                                      </p:to>
                                    </p:set>
                                  </p:childTnLst>
                                </p:cTn>
                              </p:par>
                              <p:par>
                                <p:cTn id="19" presetID="3" presetClass="emph" presetSubtype="2" fill="hold" grpId="0" nodeType="withEffect">
                                  <p:stCondLst>
                                    <p:cond delay="0"/>
                                  </p:stCondLst>
                                  <p:iterate type="wd">
                                    <p:tmPct val="10000"/>
                                  </p:iterate>
                                  <p:childTnLst>
                                    <p:animClr clrSpc="rgb" dir="cw">
                                      <p:cBhvr override="childStyle">
                                        <p:cTn id="20" dur="1000" fill="hold"/>
                                        <p:tgtEl>
                                          <p:spTgt spid="8"/>
                                        </p:tgtEl>
                                        <p:attrNameLst>
                                          <p:attrName>style.color</p:attrName>
                                        </p:attrNameLst>
                                      </p:cBhvr>
                                      <p:to>
                                        <a:srgbClr val="990000"/>
                                      </p:to>
                                    </p:animClr>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5" grpId="0"/>
      <p:bldP spid="7" grpId="0"/>
      <p:bldP spid="6" grpId="0"/>
      <p:bldP spid="6" grpId="1"/>
      <p:bldP spid="9" grpId="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670304" y="6210300"/>
            <a:ext cx="457200" cy="457200"/>
          </a:xfrm>
          <a:prstGeom prst="ellipse">
            <a:avLst/>
          </a:prstGeom>
        </p:spPr>
        <p:txBody>
          <a:bodyPr/>
          <a:lstStyle/>
          <a:p>
            <a:pPr algn="ctr">
              <a:defRPr/>
            </a:pPr>
            <a:fld id="{232540F5-BE53-4980-ABDE-DC5A5DE073AE}" type="slidenum">
              <a:rPr lang="en-US" sz="1400">
                <a:solidFill>
                  <a:srgbClr val="FFFFFF"/>
                </a:solidFill>
                <a:latin typeface="Arial"/>
                <a:ea typeface="+mj-ea"/>
                <a:cs typeface="+mj-cs"/>
              </a:rPr>
              <a:pPr algn="ctr">
                <a:defRPr/>
              </a:pPr>
              <a:t>15</a:t>
            </a:fld>
            <a:endParaRPr lang="en-US" sz="1400" dirty="0">
              <a:solidFill>
                <a:srgbClr val="FFFFFF"/>
              </a:solidFill>
              <a:latin typeface="Arial"/>
              <a:ea typeface="+mj-ea"/>
              <a:cs typeface="+mj-cs"/>
            </a:endParaRPr>
          </a:p>
        </p:txBody>
      </p:sp>
      <p:grpSp>
        <p:nvGrpSpPr>
          <p:cNvPr id="27" name="Group 26">
            <a:extLst>
              <a:ext uri="{FF2B5EF4-FFF2-40B4-BE49-F238E27FC236}">
                <a16:creationId xmlns:a16="http://schemas.microsoft.com/office/drawing/2014/main" id="{654E2D5E-2DC4-D315-7EC9-D215E880AFFA}"/>
              </a:ext>
            </a:extLst>
          </p:cNvPr>
          <p:cNvGrpSpPr/>
          <p:nvPr/>
        </p:nvGrpSpPr>
        <p:grpSpPr>
          <a:xfrm>
            <a:off x="547263" y="1442351"/>
            <a:ext cx="9312699" cy="894041"/>
            <a:chOff x="426613" y="1137551"/>
            <a:chExt cx="9312699" cy="894041"/>
          </a:xfrm>
        </p:grpSpPr>
        <p:sp>
          <p:nvSpPr>
            <p:cNvPr id="7" name="Rectangle: Rounded Corners 6">
              <a:extLst>
                <a:ext uri="{FF2B5EF4-FFF2-40B4-BE49-F238E27FC236}">
                  <a16:creationId xmlns:a16="http://schemas.microsoft.com/office/drawing/2014/main" id="{207C4FDA-B062-0DC6-17D6-1ECBD02A89DD}"/>
                </a:ext>
              </a:extLst>
            </p:cNvPr>
            <p:cNvSpPr/>
            <p:nvPr/>
          </p:nvSpPr>
          <p:spPr>
            <a:xfrm>
              <a:off x="426613" y="1137551"/>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
          <p:nvSpPr>
            <p:cNvPr id="15" name="TextBox 14">
              <a:extLst>
                <a:ext uri="{FF2B5EF4-FFF2-40B4-BE49-F238E27FC236}">
                  <a16:creationId xmlns:a16="http://schemas.microsoft.com/office/drawing/2014/main" id="{CB37D2B4-6CB3-B74E-2B95-2462FC610AB9}"/>
                </a:ext>
              </a:extLst>
            </p:cNvPr>
            <p:cNvSpPr txBox="1"/>
            <p:nvPr/>
          </p:nvSpPr>
          <p:spPr>
            <a:xfrm>
              <a:off x="2992438" y="1322961"/>
              <a:ext cx="6746874" cy="523220"/>
            </a:xfrm>
            <a:prstGeom prst="rect">
              <a:avLst/>
            </a:prstGeom>
            <a:noFill/>
          </p:spPr>
          <p:txBody>
            <a:bodyPr wrap="square">
              <a:spAutoFit/>
            </a:bodyPr>
            <a:lstStyle/>
            <a:p>
              <a:pPr marL="0" lvl="1" indent="0">
                <a:spcBef>
                  <a:spcPts val="0"/>
                </a:spcBef>
                <a:buNone/>
              </a:pPr>
              <a:r>
                <a:rPr lang="en-US" sz="2800" b="1" dirty="0">
                  <a:solidFill>
                    <a:schemeClr val="accent1"/>
                  </a:solidFill>
                  <a:latin typeface="Aptos Narrow" panose="020B0004020202020204" pitchFamily="34" charset="0"/>
                  <a:cs typeface="Calibri" panose="020F0502020204030204" pitchFamily="34" charset="0"/>
                </a:rPr>
                <a:t>What are the key takeaways?</a:t>
              </a:r>
            </a:p>
          </p:txBody>
        </p:sp>
      </p:grpSp>
      <p:grpSp>
        <p:nvGrpSpPr>
          <p:cNvPr id="26" name="Group 25">
            <a:extLst>
              <a:ext uri="{FF2B5EF4-FFF2-40B4-BE49-F238E27FC236}">
                <a16:creationId xmlns:a16="http://schemas.microsoft.com/office/drawing/2014/main" id="{0ABBF70E-F9D0-FB9E-56DC-E9B5D27D4A75}"/>
              </a:ext>
            </a:extLst>
          </p:cNvPr>
          <p:cNvGrpSpPr/>
          <p:nvPr/>
        </p:nvGrpSpPr>
        <p:grpSpPr>
          <a:xfrm>
            <a:off x="547263" y="2541150"/>
            <a:ext cx="11054186" cy="894041"/>
            <a:chOff x="426614" y="2382400"/>
            <a:chExt cx="11054186" cy="894041"/>
          </a:xfrm>
        </p:grpSpPr>
        <p:sp>
          <p:nvSpPr>
            <p:cNvPr id="3" name="Rectangle: Rounded Corners 2">
              <a:extLst>
                <a:ext uri="{FF2B5EF4-FFF2-40B4-BE49-F238E27FC236}">
                  <a16:creationId xmlns:a16="http://schemas.microsoft.com/office/drawing/2014/main" id="{684B9ADF-25F8-DC37-767A-BB742C4E40FD}"/>
                </a:ext>
              </a:extLst>
            </p:cNvPr>
            <p:cNvSpPr/>
            <p:nvPr/>
          </p:nvSpPr>
          <p:spPr>
            <a:xfrm>
              <a:off x="426614" y="2382400"/>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17" name="TextBox 16">
              <a:extLst>
                <a:ext uri="{FF2B5EF4-FFF2-40B4-BE49-F238E27FC236}">
                  <a16:creationId xmlns:a16="http://schemas.microsoft.com/office/drawing/2014/main" id="{7CC8B08E-B860-6D0F-E937-6DB730D155B9}"/>
                </a:ext>
              </a:extLst>
            </p:cNvPr>
            <p:cNvSpPr txBox="1"/>
            <p:nvPr/>
          </p:nvSpPr>
          <p:spPr>
            <a:xfrm>
              <a:off x="2913994" y="2604262"/>
              <a:ext cx="8566806" cy="450316"/>
            </a:xfrm>
            <a:prstGeom prst="rect">
              <a:avLst/>
            </a:prstGeom>
            <a:noFill/>
          </p:spPr>
          <p:txBody>
            <a:bodyPr wrap="square">
              <a:spAutoFit/>
            </a:bodyPr>
            <a:lstStyle/>
            <a:p>
              <a:pPr marL="57150" lvl="1">
                <a:lnSpc>
                  <a:spcPct val="80000"/>
                </a:lnSpc>
                <a:spcBef>
                  <a:spcPts val="0"/>
                </a:spcBef>
                <a:buNone/>
              </a:pPr>
              <a:r>
                <a:rPr lang="en-US" sz="2800" b="1" dirty="0">
                  <a:solidFill>
                    <a:schemeClr val="accent2">
                      <a:lumMod val="50000"/>
                    </a:schemeClr>
                  </a:solidFill>
                  <a:latin typeface="Aptos Narrow" panose="020B0004020202020204" pitchFamily="34" charset="0"/>
                  <a:cs typeface="Calibri" panose="020F0502020204030204" pitchFamily="34" charset="0"/>
                </a:rPr>
                <a:t>What are the details we must consider?</a:t>
              </a:r>
            </a:p>
          </p:txBody>
        </p:sp>
      </p:grpSp>
      <p:grpSp>
        <p:nvGrpSpPr>
          <p:cNvPr id="25" name="Group 24">
            <a:extLst>
              <a:ext uri="{FF2B5EF4-FFF2-40B4-BE49-F238E27FC236}">
                <a16:creationId xmlns:a16="http://schemas.microsoft.com/office/drawing/2014/main" id="{D39F35FA-A5B0-2CA3-E801-7B8DEE4DBB0E}"/>
              </a:ext>
            </a:extLst>
          </p:cNvPr>
          <p:cNvGrpSpPr/>
          <p:nvPr/>
        </p:nvGrpSpPr>
        <p:grpSpPr>
          <a:xfrm>
            <a:off x="547263" y="3657053"/>
            <a:ext cx="10956692" cy="894041"/>
            <a:chOff x="426614" y="3748378"/>
            <a:chExt cx="10956692" cy="894041"/>
          </a:xfrm>
        </p:grpSpPr>
        <p:sp>
          <p:nvSpPr>
            <p:cNvPr id="9" name="Rectangle: Rounded Corners 8">
              <a:extLst>
                <a:ext uri="{FF2B5EF4-FFF2-40B4-BE49-F238E27FC236}">
                  <a16:creationId xmlns:a16="http://schemas.microsoft.com/office/drawing/2014/main" id="{3E15A35C-820D-8B0A-7356-7E2F05E588C9}"/>
                </a:ext>
              </a:extLst>
            </p:cNvPr>
            <p:cNvSpPr/>
            <p:nvPr/>
          </p:nvSpPr>
          <p:spPr>
            <a:xfrm>
              <a:off x="426614" y="3748378"/>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
          <p:nvSpPr>
            <p:cNvPr id="19" name="TextBox 18">
              <a:extLst>
                <a:ext uri="{FF2B5EF4-FFF2-40B4-BE49-F238E27FC236}">
                  <a16:creationId xmlns:a16="http://schemas.microsoft.com/office/drawing/2014/main" id="{263F2083-1D40-D57B-D43F-527C5D93AE5F}"/>
                </a:ext>
              </a:extLst>
            </p:cNvPr>
            <p:cNvSpPr txBox="1"/>
            <p:nvPr/>
          </p:nvSpPr>
          <p:spPr>
            <a:xfrm>
              <a:off x="2913994" y="3970240"/>
              <a:ext cx="8469312" cy="450316"/>
            </a:xfrm>
            <a:prstGeom prst="rect">
              <a:avLst/>
            </a:prstGeom>
            <a:noFill/>
          </p:spPr>
          <p:txBody>
            <a:bodyPr wrap="square">
              <a:spAutoFit/>
            </a:bodyPr>
            <a:lstStyle/>
            <a:p>
              <a:pPr marL="57150" lvl="1">
                <a:lnSpc>
                  <a:spcPct val="80000"/>
                </a:lnSpc>
                <a:spcBef>
                  <a:spcPts val="0"/>
                </a:spcBef>
                <a:buNone/>
              </a:pPr>
              <a:r>
                <a:rPr lang="en-US" sz="2800" b="1" dirty="0">
                  <a:solidFill>
                    <a:srgbClr val="9E0000"/>
                  </a:solidFill>
                  <a:latin typeface="Aptos Narrow" panose="020B0004020202020204" pitchFamily="34" charset="0"/>
                  <a:cs typeface="Calibri" panose="020F0502020204030204" pitchFamily="34" charset="0"/>
                </a:rPr>
                <a:t>How will we interpret and implement each Assurance?</a:t>
              </a:r>
            </a:p>
          </p:txBody>
        </p:sp>
      </p:grpSp>
      <p:grpSp>
        <p:nvGrpSpPr>
          <p:cNvPr id="24" name="Group 23">
            <a:extLst>
              <a:ext uri="{FF2B5EF4-FFF2-40B4-BE49-F238E27FC236}">
                <a16:creationId xmlns:a16="http://schemas.microsoft.com/office/drawing/2014/main" id="{976E76DF-0259-D908-8F00-632D859DC4CE}"/>
              </a:ext>
            </a:extLst>
          </p:cNvPr>
          <p:cNvGrpSpPr/>
          <p:nvPr/>
        </p:nvGrpSpPr>
        <p:grpSpPr>
          <a:xfrm>
            <a:off x="547263" y="4772955"/>
            <a:ext cx="9234254" cy="894041"/>
            <a:chOff x="426614" y="5063932"/>
            <a:chExt cx="9234254" cy="894041"/>
          </a:xfrm>
        </p:grpSpPr>
        <p:grpSp>
          <p:nvGrpSpPr>
            <p:cNvPr id="2" name="Group 1">
              <a:extLst>
                <a:ext uri="{FF2B5EF4-FFF2-40B4-BE49-F238E27FC236}">
                  <a16:creationId xmlns:a16="http://schemas.microsoft.com/office/drawing/2014/main" id="{51498BD8-EE3F-3014-E652-D74AD16B97CB}"/>
                </a:ext>
              </a:extLst>
            </p:cNvPr>
            <p:cNvGrpSpPr/>
            <p:nvPr/>
          </p:nvGrpSpPr>
          <p:grpSpPr>
            <a:xfrm>
              <a:off x="426614" y="5063932"/>
              <a:ext cx="2487381" cy="894041"/>
              <a:chOff x="1100369" y="4945170"/>
              <a:chExt cx="2487381" cy="894041"/>
            </a:xfrm>
          </p:grpSpPr>
          <p:sp>
            <p:nvSpPr>
              <p:cNvPr id="10" name="Rectangle: Rounded Corners 9">
                <a:extLst>
                  <a:ext uri="{FF2B5EF4-FFF2-40B4-BE49-F238E27FC236}">
                    <a16:creationId xmlns:a16="http://schemas.microsoft.com/office/drawing/2014/main" id="{4334DB09-E8B0-AC75-791D-59D47D34BEA1}"/>
                  </a:ext>
                </a:extLst>
              </p:cNvPr>
              <p:cNvSpPr/>
              <p:nvPr/>
            </p:nvSpPr>
            <p:spPr>
              <a:xfrm>
                <a:off x="1100369" y="4945170"/>
                <a:ext cx="2487381" cy="894041"/>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marL="800100">
                  <a:lnSpc>
                    <a:spcPct val="80000"/>
                  </a:lnSpc>
                </a:pPr>
                <a:r>
                  <a:rPr lang="en-US" sz="2400" b="1" dirty="0">
                    <a:latin typeface="Aptos Narrow" panose="020B0004020202020204" pitchFamily="34" charset="0"/>
                  </a:rPr>
                  <a:t>Resources</a:t>
                </a:r>
              </a:p>
            </p:txBody>
          </p:sp>
          <p:pic>
            <p:nvPicPr>
              <p:cNvPr id="11" name="Graphic 10" descr="Mining tools with solid fill">
                <a:extLst>
                  <a:ext uri="{FF2B5EF4-FFF2-40B4-BE49-F238E27FC236}">
                    <a16:creationId xmlns:a16="http://schemas.microsoft.com/office/drawing/2014/main" id="{9F5626DC-1BBC-B366-08F0-C2321D942C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956" y="5139313"/>
                <a:ext cx="492182" cy="492182"/>
              </a:xfrm>
              <a:prstGeom prst="rect">
                <a:avLst/>
              </a:prstGeom>
            </p:spPr>
          </p:pic>
        </p:grpSp>
        <p:sp>
          <p:nvSpPr>
            <p:cNvPr id="21" name="TextBox 20">
              <a:extLst>
                <a:ext uri="{FF2B5EF4-FFF2-40B4-BE49-F238E27FC236}">
                  <a16:creationId xmlns:a16="http://schemas.microsoft.com/office/drawing/2014/main" id="{D3960484-2488-C298-6B00-A162B7C5EFCA}"/>
                </a:ext>
              </a:extLst>
            </p:cNvPr>
            <p:cNvSpPr txBox="1"/>
            <p:nvPr/>
          </p:nvSpPr>
          <p:spPr>
            <a:xfrm>
              <a:off x="2913994" y="5279008"/>
              <a:ext cx="6746874" cy="450316"/>
            </a:xfrm>
            <a:prstGeom prst="rect">
              <a:avLst/>
            </a:prstGeom>
            <a:noFill/>
          </p:spPr>
          <p:txBody>
            <a:bodyPr wrap="square">
              <a:spAutoFit/>
            </a:bodyPr>
            <a:lstStyle/>
            <a:p>
              <a:pPr marL="57150" lvl="1">
                <a:lnSpc>
                  <a:spcPct val="80000"/>
                </a:lnSpc>
                <a:spcBef>
                  <a:spcPts val="0"/>
                </a:spcBef>
                <a:buNone/>
              </a:pPr>
              <a:r>
                <a:rPr lang="en-US" sz="2800" b="1" dirty="0">
                  <a:solidFill>
                    <a:schemeClr val="tx1">
                      <a:lumMod val="50000"/>
                      <a:lumOff val="50000"/>
                    </a:schemeClr>
                  </a:solidFill>
                  <a:latin typeface="Aptos Narrow" panose="020B0004020202020204" pitchFamily="34" charset="0"/>
                  <a:cs typeface="Calibri" panose="020F0502020204030204" pitchFamily="34" charset="0"/>
                </a:rPr>
                <a:t>How can we learn more?</a:t>
              </a:r>
            </a:p>
          </p:txBody>
        </p:sp>
      </p:grpSp>
    </p:spTree>
    <p:extLst>
      <p:ext uri="{BB962C8B-B14F-4D97-AF65-F5344CB8AC3E}">
        <p14:creationId xmlns:p14="http://schemas.microsoft.com/office/powerpoint/2010/main" val="213210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8B133-D63A-7393-820E-30DF0866291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420230-F106-E576-7286-20C44FD0AB6C}"/>
              </a:ext>
            </a:extLst>
          </p:cNvPr>
          <p:cNvSpPr>
            <a:spLocks noGrp="1"/>
          </p:cNvSpPr>
          <p:nvPr>
            <p:ph type="sldNum" sz="quarter" idx="4294967295"/>
          </p:nvPr>
        </p:nvSpPr>
        <p:spPr>
          <a:xfrm>
            <a:off x="1670304" y="6210300"/>
            <a:ext cx="457200" cy="457200"/>
          </a:xfrm>
          <a:prstGeom prst="ellipse">
            <a:avLst/>
          </a:prstGeom>
        </p:spPr>
        <p:txBody>
          <a:bodyPr/>
          <a:lstStyle/>
          <a:p>
            <a:pPr algn="ctr">
              <a:defRPr/>
            </a:pPr>
            <a:fld id="{232540F5-BE53-4980-ABDE-DC5A5DE073AE}" type="slidenum">
              <a:rPr lang="en-US" sz="1400">
                <a:solidFill>
                  <a:srgbClr val="FFFFFF"/>
                </a:solidFill>
                <a:latin typeface="Arial"/>
                <a:ea typeface="+mj-ea"/>
                <a:cs typeface="+mj-cs"/>
              </a:rPr>
              <a:pPr algn="ctr">
                <a:defRPr/>
              </a:pPr>
              <a:t>16</a:t>
            </a:fld>
            <a:endParaRPr lang="en-US" sz="1400" dirty="0">
              <a:solidFill>
                <a:srgbClr val="FFFFFF"/>
              </a:solidFill>
              <a:latin typeface="Arial"/>
              <a:ea typeface="+mj-ea"/>
              <a:cs typeface="+mj-cs"/>
            </a:endParaRPr>
          </a:p>
        </p:txBody>
      </p:sp>
      <p:sp>
        <p:nvSpPr>
          <p:cNvPr id="8" name="TextBox 7">
            <a:extLst>
              <a:ext uri="{FF2B5EF4-FFF2-40B4-BE49-F238E27FC236}">
                <a16:creationId xmlns:a16="http://schemas.microsoft.com/office/drawing/2014/main" id="{EEEC01A8-2F28-AF56-0710-B4297F49D558}"/>
              </a:ext>
            </a:extLst>
          </p:cNvPr>
          <p:cNvSpPr txBox="1"/>
          <p:nvPr/>
        </p:nvSpPr>
        <p:spPr>
          <a:xfrm>
            <a:off x="518239" y="1620794"/>
            <a:ext cx="11039412" cy="3908762"/>
          </a:xfrm>
          <a:prstGeom prst="rect">
            <a:avLst/>
          </a:prstGeom>
          <a:noFill/>
        </p:spPr>
        <p:txBody>
          <a:bodyPr wrap="square" rtlCol="0">
            <a:spAutoFit/>
          </a:bodyPr>
          <a:lstStyle/>
          <a:p>
            <a:r>
              <a:rPr lang="en-US" sz="2800" b="1" dirty="0">
                <a:solidFill>
                  <a:schemeClr val="accent2">
                    <a:lumMod val="50000"/>
                  </a:schemeClr>
                </a:solidFill>
                <a:latin typeface="Aptos Narrow" panose="020B0004020202020204" pitchFamily="34" charset="0"/>
              </a:rPr>
              <a:t>Please note we will be navigating through the Assurances in the following order to make the best use of limited time:</a:t>
            </a:r>
          </a:p>
          <a:p>
            <a:endParaRPr lang="en-US" sz="2400" b="1" dirty="0">
              <a:latin typeface="Aptos Narrow" panose="020B0004020202020204" pitchFamily="34" charset="0"/>
            </a:endParaRPr>
          </a:p>
          <a:p>
            <a:r>
              <a:rPr lang="en-US" sz="2400" b="1" dirty="0">
                <a:latin typeface="Aptos Narrow" panose="020B0004020202020204" pitchFamily="34" charset="0"/>
              </a:rPr>
              <a:t>Assurance 1,</a:t>
            </a:r>
          </a:p>
          <a:p>
            <a:r>
              <a:rPr lang="en-US" sz="2400" b="1" dirty="0">
                <a:latin typeface="Aptos Narrow" panose="020B0004020202020204" pitchFamily="34" charset="0"/>
              </a:rPr>
              <a:t>Assurance 2,</a:t>
            </a:r>
          </a:p>
          <a:p>
            <a:r>
              <a:rPr lang="en-US" sz="2400" b="1" dirty="0">
                <a:latin typeface="Aptos Narrow" panose="020B0004020202020204" pitchFamily="34" charset="0"/>
              </a:rPr>
              <a:t>Assurance 3,</a:t>
            </a:r>
          </a:p>
          <a:p>
            <a:r>
              <a:rPr lang="en-US" sz="2400" b="1" dirty="0">
                <a:latin typeface="Aptos Narrow" panose="020B0004020202020204" pitchFamily="34" charset="0"/>
              </a:rPr>
              <a:t>Assurance 5,</a:t>
            </a:r>
          </a:p>
          <a:p>
            <a:r>
              <a:rPr lang="en-US" sz="2400" b="1" dirty="0">
                <a:latin typeface="Aptos Narrow" panose="020B0004020202020204" pitchFamily="34" charset="0"/>
              </a:rPr>
              <a:t>Assurance 8</a:t>
            </a:r>
          </a:p>
          <a:p>
            <a:endParaRPr lang="en-US" sz="2400" b="1" dirty="0">
              <a:latin typeface="Aptos Narrow" panose="020B0004020202020204" pitchFamily="34" charset="0"/>
            </a:endParaRPr>
          </a:p>
          <a:p>
            <a:r>
              <a:rPr lang="en-US" sz="2400" b="1" dirty="0">
                <a:solidFill>
                  <a:schemeClr val="accent2">
                    <a:lumMod val="50000"/>
                  </a:schemeClr>
                </a:solidFill>
                <a:latin typeface="Aptos Narrow" panose="020B0004020202020204" pitchFamily="34" charset="0"/>
              </a:rPr>
              <a:t>Assurance Round-Up (all of the remaining)</a:t>
            </a:r>
          </a:p>
        </p:txBody>
      </p:sp>
    </p:spTree>
    <p:extLst>
      <p:ext uri="{BB962C8B-B14F-4D97-AF65-F5344CB8AC3E}">
        <p14:creationId xmlns:p14="http://schemas.microsoft.com/office/powerpoint/2010/main" val="269199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6093" y="2006720"/>
            <a:ext cx="10204539" cy="4306778"/>
          </a:xfrm>
        </p:spPr>
        <p:txBody>
          <a:bodyPr>
            <a:noAutofit/>
          </a:bodyPr>
          <a:lstStyle/>
          <a:p>
            <a:pPr marL="569913" lvl="1" indent="-342900">
              <a:spcBef>
                <a:spcPts val="0"/>
              </a:spcBef>
            </a:pPr>
            <a:endParaRPr lang="en-US" sz="2800" dirty="0">
              <a:latin typeface="Aptos Narrow" panose="020B0004020202020204" pitchFamily="34" charset="0"/>
              <a:cs typeface="Calibri" panose="020F0502020204030204" pitchFamily="34" charset="0"/>
            </a:endParaRPr>
          </a:p>
          <a:p>
            <a:pPr marL="0" lvl="1" indent="0">
              <a:spcBef>
                <a:spcPts val="0"/>
              </a:spcBef>
              <a:buNone/>
            </a:pPr>
            <a:endParaRPr lang="en-US" sz="500" b="1" dirty="0">
              <a:solidFill>
                <a:schemeClr val="accent6"/>
              </a:solidFill>
              <a:latin typeface="Aptos Narrow" panose="020B0004020202020204" pitchFamily="34" charset="0"/>
              <a:cs typeface="Calibri" panose="020F0502020204030204" pitchFamily="34" charset="0"/>
            </a:endParaRPr>
          </a:p>
          <a:p>
            <a:pPr marL="0" lvl="1" indent="0">
              <a:spcBef>
                <a:spcPts val="0"/>
              </a:spcBef>
              <a:buNone/>
            </a:pPr>
            <a:r>
              <a:rPr lang="en-US" b="1" dirty="0">
                <a:latin typeface="Aptos Narrow" panose="020B0004020202020204" pitchFamily="34" charset="0"/>
              </a:rPr>
              <a:t>The funds grantees receive for LIHEAP must be used only for purposes explicitly authorized in the law.  </a:t>
            </a:r>
            <a:r>
              <a:rPr lang="en-US" dirty="0">
                <a:latin typeface="Aptos Narrow" panose="020B0004020202020204" pitchFamily="34" charset="0"/>
              </a:rPr>
              <a:t>These include:</a:t>
            </a:r>
          </a:p>
          <a:p>
            <a:pPr marL="0" lvl="1" indent="0">
              <a:spcBef>
                <a:spcPts val="0"/>
              </a:spcBef>
              <a:buNone/>
            </a:pPr>
            <a:endParaRPr lang="en-US" sz="2000" dirty="0">
              <a:latin typeface="Aptos Narrow" panose="020B0004020202020204" pitchFamily="34" charset="0"/>
            </a:endParaRPr>
          </a:p>
          <a:p>
            <a:pPr marL="457200" lvl="1" indent="-457200">
              <a:spcBef>
                <a:spcPts val="0"/>
              </a:spcBef>
            </a:pPr>
            <a:r>
              <a:rPr lang="en-US" dirty="0">
                <a:latin typeface="Aptos Narrow" panose="020B0004020202020204" pitchFamily="34" charset="0"/>
              </a:rPr>
              <a:t>heating and/or cooling assistance</a:t>
            </a:r>
          </a:p>
          <a:p>
            <a:pPr marL="0" lvl="1" indent="0">
              <a:lnSpc>
                <a:spcPct val="50000"/>
              </a:lnSpc>
              <a:spcBef>
                <a:spcPts val="0"/>
              </a:spcBef>
              <a:buNone/>
            </a:pPr>
            <a:endParaRPr lang="en-US" dirty="0">
              <a:latin typeface="Aptos Narrow" panose="020B0004020202020204" pitchFamily="34" charset="0"/>
            </a:endParaRPr>
          </a:p>
          <a:p>
            <a:pPr marL="457200" lvl="1" indent="-457200">
              <a:spcBef>
                <a:spcPts val="0"/>
              </a:spcBef>
            </a:pPr>
            <a:r>
              <a:rPr lang="en-US" dirty="0">
                <a:latin typeface="Aptos Narrow" panose="020B0004020202020204" pitchFamily="34" charset="0"/>
              </a:rPr>
              <a:t>crisis assistance</a:t>
            </a:r>
          </a:p>
          <a:p>
            <a:pPr marL="457200" lvl="1" indent="-457200">
              <a:lnSpc>
                <a:spcPct val="50000"/>
              </a:lnSpc>
              <a:spcBef>
                <a:spcPts val="0"/>
              </a:spcBef>
            </a:pPr>
            <a:endParaRPr lang="en-US" dirty="0">
              <a:latin typeface="Aptos Narrow" panose="020B0004020202020204" pitchFamily="34" charset="0"/>
            </a:endParaRPr>
          </a:p>
          <a:p>
            <a:pPr marL="457200" lvl="1" indent="-457200">
              <a:spcBef>
                <a:spcPts val="0"/>
              </a:spcBef>
            </a:pPr>
            <a:r>
              <a:rPr lang="en-US" dirty="0">
                <a:latin typeface="Aptos Narrow" panose="020B0004020202020204" pitchFamily="34" charset="0"/>
              </a:rPr>
              <a:t>weatherization and energy-related home repair </a:t>
            </a:r>
          </a:p>
          <a:p>
            <a:pPr marL="0" lvl="1" indent="0">
              <a:lnSpc>
                <a:spcPct val="50000"/>
              </a:lnSpc>
              <a:spcBef>
                <a:spcPts val="0"/>
              </a:spcBef>
              <a:buNone/>
            </a:pPr>
            <a:endParaRPr lang="en-US" dirty="0">
              <a:latin typeface="Aptos Narrow" panose="020B0004020202020204" pitchFamily="34" charset="0"/>
            </a:endParaRPr>
          </a:p>
          <a:p>
            <a:pPr marL="457200" lvl="1" indent="-457200">
              <a:spcBef>
                <a:spcPts val="0"/>
              </a:spcBef>
            </a:pPr>
            <a:r>
              <a:rPr lang="en-US" dirty="0">
                <a:latin typeface="Aptos Narrow" panose="020B0004020202020204" pitchFamily="34" charset="0"/>
              </a:rPr>
              <a:t>outreach to households with lowest income and highest home energy needs</a:t>
            </a:r>
          </a:p>
          <a:p>
            <a:pPr marL="0" lvl="1" indent="0">
              <a:lnSpc>
                <a:spcPct val="50000"/>
              </a:lnSpc>
              <a:spcBef>
                <a:spcPts val="0"/>
              </a:spcBef>
              <a:buNone/>
            </a:pPr>
            <a:endParaRPr lang="en-US" dirty="0">
              <a:latin typeface="Aptos Narrow" panose="020B0004020202020204" pitchFamily="34" charset="0"/>
            </a:endParaRPr>
          </a:p>
          <a:p>
            <a:pPr marL="457200" lvl="1" indent="-457200">
              <a:spcBef>
                <a:spcPts val="0"/>
              </a:spcBef>
            </a:pPr>
            <a:r>
              <a:rPr lang="en-US" altLang="en-US" dirty="0">
                <a:latin typeface="Aptos Narrow" panose="020B0004020202020204" pitchFamily="34" charset="0"/>
              </a:rPr>
              <a:t>planning, development, and administration (including leveraging)</a:t>
            </a:r>
          </a:p>
          <a:p>
            <a:pPr marL="457200" lvl="1" indent="-457200">
              <a:spcBef>
                <a:spcPts val="0"/>
              </a:spcBef>
            </a:pPr>
            <a:endParaRPr lang="en-US" altLang="en-US" sz="1200" dirty="0">
              <a:latin typeface="Aptos" panose="020B0004020202020204" pitchFamily="34" charset="0"/>
            </a:endParaRPr>
          </a:p>
          <a:p>
            <a:pPr marL="0" lvl="1" indent="0">
              <a:spcBef>
                <a:spcPts val="0"/>
              </a:spcBef>
              <a:buNone/>
            </a:pPr>
            <a:endParaRPr lang="en-US" sz="2200" dirty="0">
              <a:latin typeface="Aptos" panose="020B0004020202020204" pitchFamily="34" charset="0"/>
            </a:endParaRPr>
          </a:p>
          <a:p>
            <a:pPr marL="0" lvl="1" indent="0">
              <a:lnSpc>
                <a:spcPct val="50000"/>
              </a:lnSpc>
              <a:spcBef>
                <a:spcPts val="0"/>
              </a:spcBef>
              <a:buNone/>
            </a:pPr>
            <a:endParaRPr lang="en-US" sz="2800" b="1" dirty="0">
              <a:solidFill>
                <a:schemeClr val="accent6"/>
              </a:solidFill>
              <a:latin typeface="Aptos" panose="020B0004020202020204" pitchFamily="34" charset="0"/>
              <a:cs typeface="Calibri" panose="020F0502020204030204" pitchFamily="34" charset="0"/>
            </a:endParaRPr>
          </a:p>
          <a:p>
            <a:pPr marL="0" lvl="1" indent="0">
              <a:lnSpc>
                <a:spcPct val="50000"/>
              </a:lnSpc>
              <a:spcBef>
                <a:spcPts val="0"/>
              </a:spcBef>
              <a:buNone/>
            </a:pPr>
            <a:endParaRPr lang="en-US" sz="2800" b="1" dirty="0">
              <a:solidFill>
                <a:schemeClr val="accent6"/>
              </a:solidFill>
              <a:latin typeface="Aptos" panose="020B0004020202020204" pitchFamily="34" charset="0"/>
              <a:cs typeface="Calibri" panose="020F0502020204030204" pitchFamily="34" charset="0"/>
            </a:endParaRPr>
          </a:p>
          <a:p>
            <a:pPr marL="0" lvl="1" indent="0">
              <a:spcBef>
                <a:spcPts val="0"/>
              </a:spcBef>
              <a:buNone/>
            </a:pPr>
            <a:endParaRPr lang="en-US" sz="2000" dirty="0">
              <a:latin typeface="Aptos" panose="020B0004020202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DD14A87-9E44-BA8F-183A-72D61041DCA1}"/>
              </a:ext>
            </a:extLst>
          </p:cNvPr>
          <p:cNvSpPr txBox="1"/>
          <p:nvPr/>
        </p:nvSpPr>
        <p:spPr>
          <a:xfrm>
            <a:off x="3013474" y="1305144"/>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  USES OF FUNDS</a:t>
            </a:r>
          </a:p>
          <a:p>
            <a:pPr marL="57150" lvl="1">
              <a:lnSpc>
                <a:spcPct val="80000"/>
              </a:lnSpc>
              <a:spcBef>
                <a:spcPts val="0"/>
              </a:spcBef>
              <a:buNone/>
            </a:pPr>
            <a:r>
              <a:rPr lang="en-US" sz="2200" b="1" u="sng" dirty="0">
                <a:solidFill>
                  <a:schemeClr val="accent1"/>
                </a:solidFill>
                <a:latin typeface="Aptos Narrow"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2605(b)(1) </a:t>
            </a:r>
            <a:r>
              <a:rPr lang="en-US" sz="2200" b="1" i="1" u="sng" dirty="0">
                <a:solidFill>
                  <a:schemeClr val="accent1"/>
                </a:solidFill>
                <a:latin typeface="Aptos Narrow"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of LIHEAP Act, 42 U.S.C. § 8624(b)(1</a:t>
            </a:r>
            <a:r>
              <a:rPr lang="en-US" sz="2200" i="1" u="sng" dirty="0">
                <a:solidFill>
                  <a:schemeClr val="accent1"/>
                </a:solidFill>
                <a:latin typeface="Aptos Narrow" panose="020B0004020202020204" pitchFamily="34" charset="0"/>
                <a:cs typeface="Calibri" panose="020F0502020204030204" pitchFamily="34" charset="0"/>
              </a:rPr>
              <a:t>)</a:t>
            </a:r>
          </a:p>
        </p:txBody>
      </p:sp>
      <p:sp>
        <p:nvSpPr>
          <p:cNvPr id="9" name="Rectangle: Rounded Corners 8">
            <a:extLst>
              <a:ext uri="{FF2B5EF4-FFF2-40B4-BE49-F238E27FC236}">
                <a16:creationId xmlns:a16="http://schemas.microsoft.com/office/drawing/2014/main" id="{BEDCD31F-0C4D-2837-0E20-C4817DF5AD16}"/>
              </a:ext>
            </a:extLst>
          </p:cNvPr>
          <p:cNvSpPr/>
          <p:nvPr/>
        </p:nvSpPr>
        <p:spPr>
          <a:xfrm>
            <a:off x="526093" y="1220878"/>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213110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024884-273D-03F0-FDEB-7435E7715CDD}"/>
              </a:ext>
            </a:extLst>
          </p:cNvPr>
          <p:cNvSpPr txBox="1"/>
          <p:nvPr/>
        </p:nvSpPr>
        <p:spPr>
          <a:xfrm>
            <a:off x="3001826" y="1181261"/>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  USES OF FUNDS</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
        <p:nvSpPr>
          <p:cNvPr id="7" name="Rectangle: Rounded Corners 6">
            <a:extLst>
              <a:ext uri="{FF2B5EF4-FFF2-40B4-BE49-F238E27FC236}">
                <a16:creationId xmlns:a16="http://schemas.microsoft.com/office/drawing/2014/main" id="{580D59EF-F6C6-288C-6A79-B3833F22DCBA}"/>
              </a:ext>
            </a:extLst>
          </p:cNvPr>
          <p:cNvSpPr/>
          <p:nvPr/>
        </p:nvSpPr>
        <p:spPr>
          <a:xfrm>
            <a:off x="529922" y="1117149"/>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13" name="Content Placeholder 2">
            <a:extLst>
              <a:ext uri="{FF2B5EF4-FFF2-40B4-BE49-F238E27FC236}">
                <a16:creationId xmlns:a16="http://schemas.microsoft.com/office/drawing/2014/main" id="{89B1669C-44AD-9A68-C5BC-7DFA0449D4F5}"/>
              </a:ext>
            </a:extLst>
          </p:cNvPr>
          <p:cNvSpPr txBox="1">
            <a:spLocks/>
          </p:cNvSpPr>
          <p:nvPr/>
        </p:nvSpPr>
        <p:spPr>
          <a:xfrm>
            <a:off x="529922" y="3483037"/>
            <a:ext cx="11097980" cy="2736850"/>
          </a:xfrm>
          <a:prstGeom prst="rect">
            <a:avLst/>
          </a:prstGeom>
          <a:solidFill>
            <a:schemeClr val="bg1">
              <a:lumMod val="85000"/>
              <a:alpha val="43922"/>
            </a:schemeClr>
          </a:solidFill>
        </p:spPr>
        <p:txBody>
          <a:bodyPr vert="horz" lIns="27432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74320">
              <a:lnSpc>
                <a:spcPct val="80000"/>
              </a:lnSpc>
              <a:spcBef>
                <a:spcPts val="0"/>
              </a:spcBef>
              <a:buNone/>
            </a:pPr>
            <a:r>
              <a:rPr lang="en-US" sz="1800" b="1" dirty="0">
                <a:latin typeface="Aptos Narrow" panose="020B0004020202020204" pitchFamily="34" charset="0"/>
                <a:cs typeface="Calibri" panose="020F0502020204030204" pitchFamily="34" charset="0"/>
              </a:rPr>
              <a:t>LIHEAP CRISIS </a:t>
            </a:r>
            <a:r>
              <a:rPr lang="en-US" sz="1500" b="1" u="sng" dirty="0">
                <a:solidFill>
                  <a:srgbClr val="0070C0"/>
                </a:solidFill>
                <a:latin typeface="Aptos Narrow"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2605(b)(1) </a:t>
            </a:r>
            <a:r>
              <a:rPr lang="en-US" sz="1500" i="1" u="sng" dirty="0">
                <a:solidFill>
                  <a:srgbClr val="0070C0"/>
                </a:solidFill>
                <a:latin typeface="Aptos Narrow"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of </a:t>
            </a:r>
            <a:r>
              <a:rPr lang="en-US" sz="1500" i="1" u="sng" dirty="0">
                <a:solidFill>
                  <a:srgbClr val="0070C0"/>
                </a:solidFill>
                <a:latin typeface="Aptos Narrow" panose="020B0004020202020204" pitchFamily="34" charset="0"/>
                <a:cs typeface="Calibri" panose="020F0502020204030204" pitchFamily="34" charset="0"/>
              </a:rPr>
              <a:t>LIHEAP Act, 42 U.S.C. § 8624(b)(1)</a:t>
            </a:r>
          </a:p>
          <a:p>
            <a:pPr marL="0" indent="-274320">
              <a:lnSpc>
                <a:spcPct val="80000"/>
              </a:lnSpc>
              <a:spcBef>
                <a:spcPts val="0"/>
              </a:spcBef>
              <a:buNone/>
            </a:pPr>
            <a:endParaRPr lang="en-US" sz="1500" b="1" dirty="0">
              <a:latin typeface="Aptos Narrow" panose="020B0004020202020204" pitchFamily="34" charset="0"/>
              <a:cs typeface="Calibri" panose="020F0502020204030204" pitchFamily="34" charset="0"/>
            </a:endParaRPr>
          </a:p>
          <a:p>
            <a:pPr marL="0" indent="0">
              <a:lnSpc>
                <a:spcPct val="80000"/>
              </a:lnSpc>
              <a:spcBef>
                <a:spcPts val="0"/>
              </a:spcBef>
              <a:buNone/>
            </a:pPr>
            <a:r>
              <a:rPr lang="en-US" altLang="en-US" sz="1500" dirty="0">
                <a:latin typeface="Aptos Narrow" panose="020B0004020202020204" pitchFamily="34" charset="0"/>
              </a:rPr>
              <a:t>A </a:t>
            </a:r>
            <a:r>
              <a:rPr kumimoji="0" lang="en-US" altLang="en-US" sz="1500" b="0" i="0" u="none" strike="noStrike" cap="none" normalizeH="0" baseline="0" dirty="0">
                <a:ln>
                  <a:noFill/>
                </a:ln>
                <a:effectLst/>
                <a:latin typeface="Aptos Narrow" panose="020B0004020202020204" pitchFamily="34" charset="0"/>
              </a:rPr>
              <a:t>reasonable amount of award (based on data from prior years) shall be reserved until March 15 of each program year for energy crisis intervention.</a:t>
            </a:r>
          </a:p>
          <a:p>
            <a:pPr marL="0" indent="-274320">
              <a:lnSpc>
                <a:spcPct val="80000"/>
              </a:lnSpc>
              <a:spcBef>
                <a:spcPts val="0"/>
              </a:spcBef>
              <a:buNone/>
            </a:pPr>
            <a:endParaRPr kumimoji="0" lang="en-US" altLang="en-US" sz="1050" b="0" i="0" u="none" strike="noStrike" cap="none" normalizeH="0" baseline="0" dirty="0">
              <a:ln>
                <a:noFill/>
              </a:ln>
              <a:effectLst/>
              <a:latin typeface="Aptos Narrow" panose="020B0004020202020204" pitchFamily="34" charset="0"/>
            </a:endParaRPr>
          </a:p>
          <a:p>
            <a:pPr marL="0" indent="0">
              <a:lnSpc>
                <a:spcPct val="80000"/>
              </a:lnSpc>
              <a:spcBef>
                <a:spcPts val="0"/>
              </a:spcBef>
              <a:buNone/>
            </a:pPr>
            <a:r>
              <a:rPr kumimoji="0" lang="en-US" altLang="en-US" sz="1500" b="0" i="0" u="none" strike="noStrike" cap="none" normalizeH="0" baseline="0" dirty="0">
                <a:ln>
                  <a:noFill/>
                </a:ln>
                <a:effectLst/>
                <a:latin typeface="Aptos Narrow" panose="020B0004020202020204" pitchFamily="34" charset="0"/>
              </a:rPr>
              <a:t>The program for which funds are reserved under this subsection shall</a:t>
            </a:r>
          </a:p>
          <a:p>
            <a:pPr marL="274320" lvl="1" indent="0">
              <a:lnSpc>
                <a:spcPct val="80000"/>
              </a:lnSpc>
              <a:spcBef>
                <a:spcPts val="0"/>
              </a:spcBef>
              <a:buNone/>
            </a:pPr>
            <a:endParaRPr lang="en-US" altLang="en-US" sz="1050" dirty="0">
              <a:latin typeface="Aptos Narrow" panose="020B0004020202020204" pitchFamily="34" charset="0"/>
            </a:endParaRPr>
          </a:p>
          <a:p>
            <a:pPr marL="342900" lvl="1" indent="-342900">
              <a:lnSpc>
                <a:spcPct val="80000"/>
              </a:lnSpc>
              <a:spcBef>
                <a:spcPts val="0"/>
              </a:spcBef>
              <a:buAutoNum type="arabicParenBoth"/>
            </a:pPr>
            <a:r>
              <a:rPr lang="en-US" altLang="en-US" sz="1500" dirty="0">
                <a:latin typeface="Aptos Narrow" panose="020B0004020202020204" pitchFamily="34" charset="0"/>
              </a:rPr>
              <a:t>N</a:t>
            </a:r>
            <a:r>
              <a:rPr kumimoji="0" lang="en-US" altLang="en-US" sz="1500" b="0" i="0" u="none" strike="noStrike" cap="none" normalizeH="0" baseline="0" dirty="0">
                <a:ln>
                  <a:noFill/>
                </a:ln>
                <a:effectLst/>
                <a:latin typeface="Aptos Narrow" panose="020B0004020202020204" pitchFamily="34" charset="0"/>
              </a:rPr>
              <a:t>ot later than 48 hours after a household applies for energy crisis benefits, provide some form of assistance that will resolve the energy crisis if such household is eligible to receive such benefits;</a:t>
            </a:r>
          </a:p>
          <a:p>
            <a:pPr marL="342900" lvl="1" indent="-342900">
              <a:lnSpc>
                <a:spcPct val="80000"/>
              </a:lnSpc>
              <a:spcBef>
                <a:spcPts val="0"/>
              </a:spcBef>
              <a:buAutoNum type="arabicParenBoth"/>
            </a:pPr>
            <a:endParaRPr kumimoji="0" lang="en-US" altLang="en-US" sz="1050" b="0" i="0" u="none" strike="noStrike" cap="none" normalizeH="0" baseline="0" dirty="0">
              <a:ln>
                <a:noFill/>
              </a:ln>
              <a:effectLst/>
              <a:latin typeface="Aptos Narrow" panose="020B0004020202020204" pitchFamily="34" charset="0"/>
            </a:endParaRPr>
          </a:p>
          <a:p>
            <a:pPr marL="342900" lvl="1" indent="-342900">
              <a:lnSpc>
                <a:spcPct val="80000"/>
              </a:lnSpc>
              <a:spcBef>
                <a:spcPts val="0"/>
              </a:spcBef>
              <a:buAutoNum type="arabicParenBoth"/>
            </a:pPr>
            <a:r>
              <a:rPr kumimoji="0" lang="en-US" altLang="en-US" sz="1500" b="0" i="0" u="none" strike="noStrike" cap="none" normalizeH="0" baseline="0" dirty="0">
                <a:ln>
                  <a:noFill/>
                </a:ln>
                <a:effectLst/>
                <a:latin typeface="Aptos Narrow" panose="020B0004020202020204" pitchFamily="34" charset="0"/>
              </a:rPr>
              <a:t>Not later than 18 hours after a household applies for crisis benefits, provide some form of assistance that will resolve the energy crisis if such household is eligible to receive such benefits and is in a life-threatening situation;</a:t>
            </a:r>
            <a:endParaRPr lang="en-US" sz="1500" i="1" u="sng" dirty="0">
              <a:latin typeface="Aptos Narrow" panose="020B0004020202020204" pitchFamily="34" charset="0"/>
              <a:cs typeface="Calibri" panose="020F0502020204030204" pitchFamily="34" charset="0"/>
            </a:endParaRPr>
          </a:p>
        </p:txBody>
      </p:sp>
      <p:graphicFrame>
        <p:nvGraphicFramePr>
          <p:cNvPr id="14" name="Table 13">
            <a:extLst>
              <a:ext uri="{FF2B5EF4-FFF2-40B4-BE49-F238E27FC236}">
                <a16:creationId xmlns:a16="http://schemas.microsoft.com/office/drawing/2014/main" id="{159C2FB4-090C-A6D8-1E04-2E47E2BFD78C}"/>
              </a:ext>
            </a:extLst>
          </p:cNvPr>
          <p:cNvGraphicFramePr>
            <a:graphicFrameLocks noGrp="1"/>
          </p:cNvGraphicFramePr>
          <p:nvPr>
            <p:extLst>
              <p:ext uri="{D42A27DB-BD31-4B8C-83A1-F6EECF244321}">
                <p14:modId xmlns:p14="http://schemas.microsoft.com/office/powerpoint/2010/main" val="3966058826"/>
              </p:ext>
            </p:extLst>
          </p:nvPr>
        </p:nvGraphicFramePr>
        <p:xfrm>
          <a:off x="535362" y="2328568"/>
          <a:ext cx="11097980" cy="914400"/>
        </p:xfrm>
        <a:graphic>
          <a:graphicData uri="http://schemas.openxmlformats.org/drawingml/2006/table">
            <a:tbl>
              <a:tblPr firstRow="1" bandRow="1">
                <a:tableStyleId>{2D5ABB26-0587-4C30-8999-92F81FD0307C}</a:tableStyleId>
              </a:tblPr>
              <a:tblGrid>
                <a:gridCol w="5548990">
                  <a:extLst>
                    <a:ext uri="{9D8B030D-6E8A-4147-A177-3AD203B41FA5}">
                      <a16:colId xmlns:a16="http://schemas.microsoft.com/office/drawing/2014/main" val="3082260995"/>
                    </a:ext>
                  </a:extLst>
                </a:gridCol>
                <a:gridCol w="5548990">
                  <a:extLst>
                    <a:ext uri="{9D8B030D-6E8A-4147-A177-3AD203B41FA5}">
                      <a16:colId xmlns:a16="http://schemas.microsoft.com/office/drawing/2014/main" val="386934575"/>
                    </a:ext>
                  </a:extLst>
                </a:gridCol>
              </a:tblGrid>
              <a:tr h="4572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latin typeface="Aptos Narrow" panose="020B0004020202020204" pitchFamily="34" charset="0"/>
                          <a:cs typeface="Calibri" panose="020F0502020204030204" pitchFamily="34" charset="0"/>
                        </a:rPr>
                        <a:t>Which program components will we administer?</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3D7D5"/>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latin typeface="Aptos Narrow" panose="020B0004020202020204" pitchFamily="34" charset="0"/>
                          <a:cs typeface="Calibri" panose="020F0502020204030204" pitchFamily="34" charset="0"/>
                        </a:rPr>
                        <a:t>How will we allocate funding? </a:t>
                      </a:r>
                      <a:r>
                        <a:rPr lang="en-US" sz="1200" i="1" dirty="0">
                          <a:latin typeface="Aptos Narrow" panose="020B0004020202020204" pitchFamily="34" charset="0"/>
                          <a:cs typeface="Calibri" panose="020F0502020204030204" pitchFamily="34" charset="0"/>
                        </a:rPr>
                        <a:t>(% to each component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3D7D5"/>
                    </a:solidFill>
                  </a:tcPr>
                </a:tc>
                <a:extLst>
                  <a:ext uri="{0D108BD9-81ED-4DB2-BD59-A6C34878D82A}">
                    <a16:rowId xmlns:a16="http://schemas.microsoft.com/office/drawing/2014/main" val="3755193641"/>
                  </a:ext>
                </a:extLst>
              </a:tr>
              <a:tr h="4572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latin typeface="Aptos Narrow" panose="020B0004020202020204" pitchFamily="34" charset="0"/>
                        </a:rPr>
                        <a:t>WHEN will we use our funds? </a:t>
                      </a:r>
                      <a:r>
                        <a:rPr lang="en-US" sz="1200" i="1" dirty="0">
                          <a:latin typeface="Aptos Narrow" panose="020B0004020202020204" pitchFamily="34" charset="0"/>
                        </a:rPr>
                        <a:t>(Winter versus year-round)</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3D7D5"/>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latin typeface="Aptos Narrow" panose="020B0004020202020204" pitchFamily="34" charset="0"/>
                        </a:rPr>
                        <a:t>What will each program component include?</a:t>
                      </a:r>
                      <a:endParaRPr lang="en-US" sz="1600" b="1" dirty="0">
                        <a:solidFill>
                          <a:schemeClr val="accent6"/>
                        </a:solidFill>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3D7D5"/>
                    </a:solidFill>
                  </a:tcPr>
                </a:tc>
                <a:extLst>
                  <a:ext uri="{0D108BD9-81ED-4DB2-BD59-A6C34878D82A}">
                    <a16:rowId xmlns:a16="http://schemas.microsoft.com/office/drawing/2014/main" val="1095650991"/>
                  </a:ext>
                </a:extLst>
              </a:tr>
            </a:tbl>
          </a:graphicData>
        </a:graphic>
      </p:graphicFrame>
    </p:spTree>
    <p:extLst>
      <p:ext uri="{BB962C8B-B14F-4D97-AF65-F5344CB8AC3E}">
        <p14:creationId xmlns:p14="http://schemas.microsoft.com/office/powerpoint/2010/main" val="2904667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670304" y="6350081"/>
            <a:ext cx="457200" cy="457200"/>
          </a:xfrm>
          <a:prstGeom prst="ellipse">
            <a:avLst/>
          </a:prstGeom>
        </p:spPr>
        <p:txBody>
          <a:bodyPr/>
          <a:lstStyle/>
          <a:p>
            <a:pPr algn="ctr">
              <a:defRPr/>
            </a:pPr>
            <a:fld id="{232540F5-BE53-4980-ABDE-DC5A5DE073AE}" type="slidenum">
              <a:rPr lang="en-US" sz="1400">
                <a:solidFill>
                  <a:srgbClr val="FFFFFF"/>
                </a:solidFill>
                <a:latin typeface="Arial"/>
              </a:rPr>
              <a:pPr algn="ctr">
                <a:defRPr/>
              </a:pPr>
              <a:t>19</a:t>
            </a:fld>
            <a:endParaRPr lang="en-US" sz="1400" dirty="0">
              <a:solidFill>
                <a:srgbClr val="FFFFFF"/>
              </a:solidFill>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186119971"/>
              </p:ext>
            </p:extLst>
          </p:nvPr>
        </p:nvGraphicFramePr>
        <p:xfrm>
          <a:off x="518187" y="2337399"/>
          <a:ext cx="11099800" cy="3656976"/>
        </p:xfrm>
        <a:graphic>
          <a:graphicData uri="http://schemas.openxmlformats.org/drawingml/2006/table">
            <a:tbl>
              <a:tblPr firstRow="1" bandRow="1">
                <a:tableStyleId>{2D5ABB26-0587-4C30-8999-92F81FD0307C}</a:tableStyleId>
              </a:tblPr>
              <a:tblGrid>
                <a:gridCol w="2007522">
                  <a:extLst>
                    <a:ext uri="{9D8B030D-6E8A-4147-A177-3AD203B41FA5}">
                      <a16:colId xmlns:a16="http://schemas.microsoft.com/office/drawing/2014/main" val="4079345045"/>
                    </a:ext>
                  </a:extLst>
                </a:gridCol>
                <a:gridCol w="9092278">
                  <a:extLst>
                    <a:ext uri="{9D8B030D-6E8A-4147-A177-3AD203B41FA5}">
                      <a16:colId xmlns:a16="http://schemas.microsoft.com/office/drawing/2014/main" val="907846636"/>
                    </a:ext>
                  </a:extLst>
                </a:gridCol>
              </a:tblGrid>
              <a:tr h="914244">
                <a:tc>
                  <a:txBody>
                    <a:bodyPr/>
                    <a:lstStyle/>
                    <a:p>
                      <a:r>
                        <a:rPr lang="en-US" sz="2000" b="1" dirty="0">
                          <a:latin typeface="Aptos Narrow" panose="020B0004020202020204" pitchFamily="34" charset="0"/>
                        </a:rPr>
                        <a:t>Demand</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tc>
                  <a:txBody>
                    <a:bodyPr/>
                    <a:lstStyle/>
                    <a:p>
                      <a:pPr marL="285750" lvl="1" indent="-285750">
                        <a:lnSpc>
                          <a:spcPct val="85000"/>
                        </a:lnSpc>
                        <a:spcBef>
                          <a:spcPts val="0"/>
                        </a:spcBef>
                        <a:buFont typeface="Arial" panose="020B0604020202020204" pitchFamily="34" charset="0"/>
                        <a:buChar char="•"/>
                        <a:tabLst>
                          <a:tab pos="8229600" algn="l"/>
                        </a:tabLst>
                      </a:pPr>
                      <a:r>
                        <a:rPr lang="en-US" sz="1800" b="0" dirty="0">
                          <a:latin typeface="Aptos Narrow" panose="020B0004020202020204" pitchFamily="34" charset="0"/>
                          <a:cs typeface="Calibri" panose="020F0502020204030204" pitchFamily="34" charset="0"/>
                        </a:rPr>
                        <a:t>Are we turning away households from one</a:t>
                      </a:r>
                      <a:r>
                        <a:rPr lang="en-US" sz="1800" b="0" baseline="0" dirty="0">
                          <a:latin typeface="Aptos Narrow" panose="020B0004020202020204" pitchFamily="34" charset="0"/>
                          <a:cs typeface="Calibri" panose="020F0502020204030204" pitchFamily="34" charset="0"/>
                        </a:rPr>
                        <a:t> </a:t>
                      </a:r>
                      <a:r>
                        <a:rPr lang="en-US" sz="1800" b="0" dirty="0">
                          <a:latin typeface="Aptos Narrow" panose="020B0004020202020204" pitchFamily="34" charset="0"/>
                          <a:cs typeface="Calibri" panose="020F0502020204030204" pitchFamily="34" charset="0"/>
                        </a:rPr>
                        <a:t>component (e.g., heating) in order to keep another</a:t>
                      </a:r>
                      <a:r>
                        <a:rPr lang="en-US" sz="1800" b="0" baseline="0" dirty="0">
                          <a:latin typeface="Aptos Narrow" panose="020B0004020202020204" pitchFamily="34" charset="0"/>
                          <a:cs typeface="Calibri" panose="020F0502020204030204" pitchFamily="34" charset="0"/>
                        </a:rPr>
                        <a:t> (e.g. cooling)</a:t>
                      </a:r>
                      <a:r>
                        <a:rPr lang="en-US" sz="1800" b="0" dirty="0">
                          <a:latin typeface="Aptos Narrow" panose="020B0004020202020204" pitchFamily="34" charset="0"/>
                          <a:cs typeface="Calibri" panose="020F0502020204030204" pitchFamily="34" charset="0"/>
                        </a:rPr>
                        <a:t>?</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275012"/>
                  </a:ext>
                </a:extLst>
              </a:tr>
              <a:tr h="914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ptos Narrow" panose="020B0004020202020204" pitchFamily="34" charset="0"/>
                        </a:rPr>
                        <a:t>Need</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b="0" dirty="0">
                          <a:latin typeface="Aptos Narrow" panose="020B0004020202020204" pitchFamily="34" charset="0"/>
                          <a:cs typeface="Calibri" panose="020F0502020204030204" pitchFamily="34" charset="0"/>
                        </a:rPr>
                        <a:t>Are we seeing an increase in households</a:t>
                      </a:r>
                      <a:r>
                        <a:rPr lang="en-US" sz="1800" b="0" baseline="0" dirty="0">
                          <a:latin typeface="Aptos Narrow" panose="020B0004020202020204" pitchFamily="34" charset="0"/>
                          <a:cs typeface="Calibri" panose="020F0502020204030204" pitchFamily="34" charset="0"/>
                        </a:rPr>
                        <a:t> with high energy usage or inoperable equipment that may warrant more crisis or weatherization services?</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914244">
                <a:tc>
                  <a:txBody>
                    <a:bodyPr/>
                    <a:lstStyle/>
                    <a:p>
                      <a:r>
                        <a:rPr lang="en-US" sz="2000" b="1" dirty="0">
                          <a:latin typeface="Aptos Narrow" panose="020B0004020202020204" pitchFamily="34" charset="0"/>
                          <a:cs typeface="Calibri" panose="020F0502020204030204" pitchFamily="34" charset="0"/>
                        </a:rPr>
                        <a:t>Climate</a:t>
                      </a:r>
                      <a:endParaRPr lang="en-US" sz="2000" dirty="0">
                        <a:latin typeface="Aptos Narrow" panose="020B0004020202020204" pitchFamily="34" charset="0"/>
                      </a:endParaRP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dirty="0">
                          <a:latin typeface="Aptos Narrow" panose="020B0004020202020204" pitchFamily="34" charset="0"/>
                          <a:cs typeface="Calibri" panose="020F0502020204030204" pitchFamily="34" charset="0"/>
                        </a:rPr>
                        <a:t>Are more households requesting LIHEAP during months when the program hasn’t typically been offered (e.g., summer)?</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extLst>
                  <a:ext uri="{0D108BD9-81ED-4DB2-BD59-A6C34878D82A}">
                    <a16:rowId xmlns:a16="http://schemas.microsoft.com/office/drawing/2014/main" val="2865552257"/>
                  </a:ext>
                </a:extLst>
              </a:tr>
              <a:tr h="914244">
                <a:tc>
                  <a:txBody>
                    <a:bodyPr/>
                    <a:lstStyle/>
                    <a:p>
                      <a:r>
                        <a:rPr lang="en-US" sz="2000" b="1" dirty="0">
                          <a:latin typeface="Aptos Narrow" panose="020B0004020202020204" pitchFamily="34" charset="0"/>
                          <a:cs typeface="Calibri" panose="020F0502020204030204" pitchFamily="34" charset="0"/>
                        </a:rPr>
                        <a:t>Resources</a:t>
                      </a:r>
                      <a:endParaRPr lang="en-US" sz="2000" dirty="0">
                        <a:latin typeface="Aptos Narrow" panose="020B0004020202020204" pitchFamily="34" charset="0"/>
                      </a:endParaRP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7E8ED"/>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dirty="0">
                          <a:latin typeface="Aptos Narrow" panose="020B0004020202020204" pitchFamily="34" charset="0"/>
                          <a:cs typeface="Calibri" panose="020F0502020204030204" pitchFamily="34" charset="0"/>
                        </a:rPr>
                        <a:t>Do we have money left over at the end of each heating season that could fund cooling, summer crisis, or year-round crisis programs? </a:t>
                      </a:r>
                      <a:endParaRPr lang="en-US" sz="1800" i="1" dirty="0">
                        <a:solidFill>
                          <a:srgbClr val="969696"/>
                        </a:solidFill>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7E8ED"/>
                    </a:solidFill>
                  </a:tcPr>
                </a:tc>
                <a:extLst>
                  <a:ext uri="{0D108BD9-81ED-4DB2-BD59-A6C34878D82A}">
                    <a16:rowId xmlns:a16="http://schemas.microsoft.com/office/drawing/2014/main" val="2990253492"/>
                  </a:ext>
                </a:extLst>
              </a:tr>
            </a:tbl>
          </a:graphicData>
        </a:graphic>
      </p:graphicFrame>
      <p:sp>
        <p:nvSpPr>
          <p:cNvPr id="7" name="TextBox 6">
            <a:extLst>
              <a:ext uri="{FF2B5EF4-FFF2-40B4-BE49-F238E27FC236}">
                <a16:creationId xmlns:a16="http://schemas.microsoft.com/office/drawing/2014/main" id="{2CAD16F2-1947-9229-798A-CD70072DB544}"/>
              </a:ext>
            </a:extLst>
          </p:cNvPr>
          <p:cNvSpPr txBox="1"/>
          <p:nvPr/>
        </p:nvSpPr>
        <p:spPr>
          <a:xfrm>
            <a:off x="3013474" y="1216205"/>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  USES OF FUNDS</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1? </a:t>
            </a:r>
          </a:p>
        </p:txBody>
      </p:sp>
      <p:sp>
        <p:nvSpPr>
          <p:cNvPr id="9" name="Rectangle: Rounded Corners 8">
            <a:extLst>
              <a:ext uri="{FF2B5EF4-FFF2-40B4-BE49-F238E27FC236}">
                <a16:creationId xmlns:a16="http://schemas.microsoft.com/office/drawing/2014/main" id="{D1D3C04C-9B04-A4FF-1263-314BCB9C3677}"/>
              </a:ext>
            </a:extLst>
          </p:cNvPr>
          <p:cNvSpPr/>
          <p:nvPr/>
        </p:nvSpPr>
        <p:spPr>
          <a:xfrm>
            <a:off x="512131" y="1143187"/>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153028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617" y="1460241"/>
            <a:ext cx="12452195" cy="504069"/>
          </a:xfrm>
        </p:spPr>
        <p:txBody>
          <a:bodyPr>
            <a:noAutofit/>
          </a:bodyPr>
          <a:lstStyle/>
          <a:p>
            <a:pPr marL="112711">
              <a:lnSpc>
                <a:spcPct val="80000"/>
              </a:lnSpc>
            </a:pPr>
            <a:r>
              <a:rPr lang="en-US" sz="3600" b="1" dirty="0">
                <a:solidFill>
                  <a:schemeClr val="accent1">
                    <a:lumMod val="50000"/>
                  </a:schemeClr>
                </a:solidFill>
                <a:latin typeface="Aptos Narrow" panose="020B0004020202020204" pitchFamily="34" charset="0"/>
              </a:rPr>
              <a:t>Introduction, Session Objectives</a:t>
            </a:r>
          </a:p>
        </p:txBody>
      </p:sp>
      <p:sp>
        <p:nvSpPr>
          <p:cNvPr id="2" name="TextBox 1">
            <a:extLst>
              <a:ext uri="{FF2B5EF4-FFF2-40B4-BE49-F238E27FC236}">
                <a16:creationId xmlns:a16="http://schemas.microsoft.com/office/drawing/2014/main" id="{9D865A24-B24C-FED5-0E56-3A40AC359FA1}"/>
              </a:ext>
            </a:extLst>
          </p:cNvPr>
          <p:cNvSpPr txBox="1"/>
          <p:nvPr/>
        </p:nvSpPr>
        <p:spPr>
          <a:xfrm>
            <a:off x="286609" y="2155163"/>
            <a:ext cx="11462995" cy="3344570"/>
          </a:xfrm>
          <a:prstGeom prst="rect">
            <a:avLst/>
          </a:prstGeom>
          <a:noFill/>
        </p:spPr>
        <p:txBody>
          <a:bodyPr wrap="square" rtlCol="0">
            <a:spAutoFit/>
          </a:bodyPr>
          <a:lstStyle/>
          <a:p>
            <a:pPr defTabSz="914377">
              <a:defRPr/>
            </a:pPr>
            <a:r>
              <a:rPr lang="en-US" sz="2800" b="1" dirty="0">
                <a:solidFill>
                  <a:srgbClr val="9E0000"/>
                </a:solidFill>
                <a:latin typeface="Aptos Narrow" panose="020B0004020202020204" pitchFamily="34" charset="0"/>
                <a:cs typeface="Calibri" panose="020F0502020204030204" pitchFamily="34" charset="0"/>
              </a:rPr>
              <a:t>After this training, participants will better understand:</a:t>
            </a:r>
          </a:p>
          <a:p>
            <a:pPr defTabSz="914377">
              <a:defRPr/>
            </a:pPr>
            <a:endParaRPr lang="en-US" sz="1600" dirty="0">
              <a:solidFill>
                <a:prstClr val="black"/>
              </a:solidFill>
              <a:latin typeface="Aptos Narrow" panose="020B0004020202020204" pitchFamily="34" charset="0"/>
              <a:cs typeface="Calibri" panose="020F0502020204030204" pitchFamily="34" charset="0"/>
            </a:endParaRPr>
          </a:p>
          <a:p>
            <a:pPr defTabSz="914377">
              <a:defRPr/>
            </a:pPr>
            <a:endParaRPr lang="en-US" sz="1600" dirty="0">
              <a:solidFill>
                <a:prstClr val="black"/>
              </a:solidFill>
              <a:latin typeface="Aptos Narrow" panose="020B0004020202020204" pitchFamily="34" charset="0"/>
              <a:cs typeface="Calibri" panose="020F0502020204030204" pitchFamily="34" charset="0"/>
            </a:endParaRPr>
          </a:p>
          <a:p>
            <a:pPr marL="34290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Narrow" panose="020B0004020202020204" pitchFamily="34" charset="0"/>
                <a:cs typeface="Calibri" panose="020F0502020204030204" pitchFamily="34" charset="0"/>
              </a:rPr>
              <a:t>Grant recipient flexibility when interpreting federal statute/law.</a:t>
            </a:r>
          </a:p>
          <a:p>
            <a:pPr marL="34290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Narrow" panose="020B0004020202020204" pitchFamily="34" charset="0"/>
              <a:cs typeface="Calibri" panose="020F0502020204030204" pitchFamily="34" charset="0"/>
            </a:endParaRPr>
          </a:p>
          <a:p>
            <a:pPr marL="34290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Narrow" panose="020B0004020202020204" pitchFamily="34" charset="0"/>
                <a:cs typeface="Calibri" panose="020F0502020204030204" pitchFamily="34" charset="0"/>
              </a:rPr>
              <a:t>The basics of federal LIHEAP assurances.</a:t>
            </a:r>
          </a:p>
          <a:p>
            <a:pPr marL="34290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Narrow" panose="020B0004020202020204" pitchFamily="34" charset="0"/>
              <a:cs typeface="Calibri" panose="020F0502020204030204" pitchFamily="34" charset="0"/>
            </a:endParaRPr>
          </a:p>
          <a:p>
            <a:pPr marL="34290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Narrow" panose="020B0004020202020204" pitchFamily="34" charset="0"/>
                <a:cs typeface="Calibri" panose="020F0502020204030204" pitchFamily="34" charset="0"/>
              </a:rPr>
              <a:t>How different states and territories design their programs.</a:t>
            </a:r>
          </a:p>
          <a:p>
            <a:pPr marL="34290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Narrow" panose="020B0004020202020204" pitchFamily="34" charset="0"/>
              <a:cs typeface="Calibri" panose="020F0502020204030204" pitchFamily="34" charset="0"/>
            </a:endParaRPr>
          </a:p>
          <a:p>
            <a:pPr marL="34290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Narrow" panose="020B0004020202020204" pitchFamily="34" charset="0"/>
                <a:cs typeface="Calibri" panose="020F0502020204030204" pitchFamily="34" charset="0"/>
              </a:rPr>
              <a:t>Where to find and how to use additional resources.</a:t>
            </a:r>
          </a:p>
        </p:txBody>
      </p:sp>
    </p:spTree>
    <p:extLst>
      <p:ext uri="{BB962C8B-B14F-4D97-AF65-F5344CB8AC3E}">
        <p14:creationId xmlns:p14="http://schemas.microsoft.com/office/powerpoint/2010/main" val="1406319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736E58-6AF5-5D8A-067F-31B530F9F482}"/>
              </a:ext>
            </a:extLst>
          </p:cNvPr>
          <p:cNvGrpSpPr/>
          <p:nvPr/>
        </p:nvGrpSpPr>
        <p:grpSpPr>
          <a:xfrm>
            <a:off x="581286" y="1112478"/>
            <a:ext cx="2487381" cy="894041"/>
            <a:chOff x="1100369" y="4945170"/>
            <a:chExt cx="2487381" cy="894041"/>
          </a:xfrm>
        </p:grpSpPr>
        <p:sp>
          <p:nvSpPr>
            <p:cNvPr id="5" name="Rectangle: Rounded Corners 4">
              <a:extLst>
                <a:ext uri="{FF2B5EF4-FFF2-40B4-BE49-F238E27FC236}">
                  <a16:creationId xmlns:a16="http://schemas.microsoft.com/office/drawing/2014/main" id="{3DCF0841-21EB-AFC2-DF3A-E0EC886323E8}"/>
                </a:ext>
              </a:extLst>
            </p:cNvPr>
            <p:cNvSpPr/>
            <p:nvPr/>
          </p:nvSpPr>
          <p:spPr>
            <a:xfrm>
              <a:off x="1100369" y="4945170"/>
              <a:ext cx="2487381" cy="894041"/>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marL="800100">
                <a:lnSpc>
                  <a:spcPct val="80000"/>
                </a:lnSpc>
              </a:pPr>
              <a:r>
                <a:rPr lang="en-US" sz="2400" b="1" dirty="0">
                  <a:latin typeface="Aptos Narrow" panose="020B0004020202020204" pitchFamily="34" charset="0"/>
                </a:rPr>
                <a:t>Resources</a:t>
              </a:r>
            </a:p>
          </p:txBody>
        </p:sp>
        <p:pic>
          <p:nvPicPr>
            <p:cNvPr id="6" name="Graphic 5" descr="Mining tools with solid fill">
              <a:extLst>
                <a:ext uri="{FF2B5EF4-FFF2-40B4-BE49-F238E27FC236}">
                  <a16:creationId xmlns:a16="http://schemas.microsoft.com/office/drawing/2014/main" id="{1520824F-39FF-A600-DA86-8370BFCC11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956" y="5139313"/>
              <a:ext cx="492182" cy="492182"/>
            </a:xfrm>
            <a:prstGeom prst="rect">
              <a:avLst/>
            </a:prstGeom>
          </p:spPr>
        </p:pic>
      </p:grpSp>
      <p:sp>
        <p:nvSpPr>
          <p:cNvPr id="7" name="TextBox 6">
            <a:extLst>
              <a:ext uri="{FF2B5EF4-FFF2-40B4-BE49-F238E27FC236}">
                <a16:creationId xmlns:a16="http://schemas.microsoft.com/office/drawing/2014/main" id="{FA648C95-B931-8D32-5BAF-B28F18F9C177}"/>
              </a:ext>
            </a:extLst>
          </p:cNvPr>
          <p:cNvSpPr txBox="1"/>
          <p:nvPr/>
        </p:nvSpPr>
        <p:spPr>
          <a:xfrm>
            <a:off x="3065891" y="1187082"/>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  USES OF FUNDS</a:t>
            </a:r>
          </a:p>
          <a:p>
            <a:pPr marL="57150" lvl="1">
              <a:lnSpc>
                <a:spcPct val="80000"/>
              </a:lnSpc>
              <a:spcBef>
                <a:spcPts val="0"/>
              </a:spcBef>
              <a:buNone/>
            </a:pPr>
            <a:r>
              <a:rPr lang="en-US" sz="2400" b="1" dirty="0">
                <a:solidFill>
                  <a:schemeClr val="tx1">
                    <a:lumMod val="50000"/>
                    <a:lumOff val="50000"/>
                  </a:schemeClr>
                </a:solidFill>
                <a:latin typeface="Aptos Narrow" panose="020B0004020202020204" pitchFamily="34" charset="0"/>
                <a:cs typeface="Calibri" panose="020F0502020204030204" pitchFamily="34" charset="0"/>
              </a:rPr>
              <a:t>How can we learn more?</a:t>
            </a:r>
          </a:p>
        </p:txBody>
      </p:sp>
      <p:sp>
        <p:nvSpPr>
          <p:cNvPr id="8" name="Content Placeholder 2">
            <a:extLst>
              <a:ext uri="{FF2B5EF4-FFF2-40B4-BE49-F238E27FC236}">
                <a16:creationId xmlns:a16="http://schemas.microsoft.com/office/drawing/2014/main" id="{58FA8F48-AAD9-4370-388E-DD1718BB3ADA}"/>
              </a:ext>
            </a:extLst>
          </p:cNvPr>
          <p:cNvSpPr txBox="1">
            <a:spLocks/>
          </p:cNvSpPr>
          <p:nvPr/>
        </p:nvSpPr>
        <p:spPr>
          <a:xfrm>
            <a:off x="368569" y="2274573"/>
            <a:ext cx="6718300" cy="3735235"/>
          </a:xfrm>
          <a:prstGeom prst="rect">
            <a:avLst/>
          </a:prstGeom>
          <a:noFill/>
          <a:ln>
            <a:noFill/>
          </a:ln>
        </p:spPr>
        <p:txBody>
          <a:bodyPr vert="horz" lIns="27432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latin typeface="Aptos Narrow" panose="020B0004020202020204" pitchFamily="34" charset="0"/>
              </a:rPr>
              <a:t>Try using the LIHEAP </a:t>
            </a:r>
            <a:r>
              <a:rPr lang="en-US" sz="2400" b="1" dirty="0">
                <a:latin typeface="Aptos Narrow" panose="020B0004020202020204" pitchFamily="34" charset="0"/>
                <a:hlinkClick r:id="rId5"/>
              </a:rPr>
              <a:t>Performance Management Data Warehouse </a:t>
            </a:r>
            <a:r>
              <a:rPr lang="en-US" sz="2400" b="1" dirty="0">
                <a:latin typeface="Aptos Narrow" panose="020B0004020202020204" pitchFamily="34" charset="0"/>
              </a:rPr>
              <a:t>to learn:</a:t>
            </a:r>
          </a:p>
          <a:p>
            <a:pPr marL="0" indent="0">
              <a:lnSpc>
                <a:spcPct val="100000"/>
              </a:lnSpc>
              <a:spcBef>
                <a:spcPts val="0"/>
              </a:spcBef>
              <a:buFont typeface="Arial" panose="020B0604020202020204" pitchFamily="34" charset="0"/>
              <a:buNone/>
            </a:pPr>
            <a:endParaRPr lang="en-US" sz="1600" dirty="0">
              <a:latin typeface="Aptos Narrow" panose="020B0004020202020204" pitchFamily="34" charset="0"/>
            </a:endParaRPr>
          </a:p>
          <a:p>
            <a:pPr>
              <a:lnSpc>
                <a:spcPct val="100000"/>
              </a:lnSpc>
              <a:spcBef>
                <a:spcPts val="0"/>
              </a:spcBef>
            </a:pPr>
            <a:r>
              <a:rPr lang="en-US" sz="2200" b="1" dirty="0">
                <a:latin typeface="Aptos Narrow" panose="020B0004020202020204" pitchFamily="34" charset="0"/>
              </a:rPr>
              <a:t>What did we do last year with our money?</a:t>
            </a:r>
          </a:p>
          <a:p>
            <a:pPr marL="228600" lvl="1">
              <a:lnSpc>
                <a:spcPct val="100000"/>
              </a:lnSpc>
              <a:spcBef>
                <a:spcPts val="0"/>
              </a:spcBef>
              <a:buFont typeface="Arial" panose="020B0604020202020204" pitchFamily="34" charset="0"/>
              <a:buNone/>
            </a:pPr>
            <a:r>
              <a:rPr lang="en-US" sz="2000" dirty="0">
                <a:latin typeface="Aptos Narrow" panose="020B0004020202020204" pitchFamily="34" charset="0"/>
              </a:rPr>
              <a:t>	</a:t>
            </a:r>
            <a:r>
              <a:rPr lang="en-US" sz="2000" i="1" dirty="0">
                <a:latin typeface="Aptos Narrow" panose="020B0004020202020204" pitchFamily="34" charset="0"/>
              </a:rPr>
              <a:t>Grantee Profile gives a one-year snapshot</a:t>
            </a:r>
          </a:p>
          <a:p>
            <a:pPr>
              <a:lnSpc>
                <a:spcPct val="100000"/>
              </a:lnSpc>
              <a:spcBef>
                <a:spcPts val="0"/>
              </a:spcBef>
              <a:buFont typeface="Arial" panose="020B0604020202020204" pitchFamily="34" charset="0"/>
              <a:buNone/>
            </a:pPr>
            <a:endParaRPr lang="en-US" sz="1400" dirty="0">
              <a:latin typeface="Aptos Narrow" panose="020B0004020202020204" pitchFamily="34" charset="0"/>
            </a:endParaRPr>
          </a:p>
          <a:p>
            <a:pPr>
              <a:lnSpc>
                <a:spcPct val="100000"/>
              </a:lnSpc>
              <a:spcBef>
                <a:spcPts val="0"/>
              </a:spcBef>
            </a:pPr>
            <a:r>
              <a:rPr lang="en-US" sz="2200" b="1" dirty="0">
                <a:latin typeface="Aptos Narrow" panose="020B0004020202020204" pitchFamily="34" charset="0"/>
              </a:rPr>
              <a:t>What have we done over the years with our money?</a:t>
            </a:r>
          </a:p>
          <a:p>
            <a:pPr marL="228600" lvl="1">
              <a:lnSpc>
                <a:spcPct val="100000"/>
              </a:lnSpc>
              <a:spcBef>
                <a:spcPts val="0"/>
              </a:spcBef>
              <a:buFont typeface="Arial" panose="020B0604020202020204" pitchFamily="34" charset="0"/>
              <a:buNone/>
            </a:pPr>
            <a:r>
              <a:rPr lang="en-US" sz="2200" dirty="0">
                <a:latin typeface="Aptos Narrow" panose="020B0004020202020204" pitchFamily="34" charset="0"/>
              </a:rPr>
              <a:t>	</a:t>
            </a:r>
            <a:r>
              <a:rPr lang="en-US" sz="2000" i="1" dirty="0">
                <a:latin typeface="Aptos Narrow" panose="020B0004020202020204" pitchFamily="34" charset="0"/>
              </a:rPr>
              <a:t>Standard Reports compares data across years</a:t>
            </a:r>
          </a:p>
          <a:p>
            <a:pPr>
              <a:lnSpc>
                <a:spcPct val="100000"/>
              </a:lnSpc>
              <a:spcBef>
                <a:spcPts val="0"/>
              </a:spcBef>
              <a:buFont typeface="Arial" panose="020B0604020202020204" pitchFamily="34" charset="0"/>
              <a:buNone/>
            </a:pPr>
            <a:endParaRPr lang="en-US" sz="1400" dirty="0">
              <a:latin typeface="Aptos Narrow" panose="020B0004020202020204" pitchFamily="34" charset="0"/>
            </a:endParaRPr>
          </a:p>
          <a:p>
            <a:pPr>
              <a:lnSpc>
                <a:spcPct val="100000"/>
              </a:lnSpc>
              <a:spcBef>
                <a:spcPts val="0"/>
              </a:spcBef>
            </a:pPr>
            <a:r>
              <a:rPr lang="en-US" sz="2200" b="1" dirty="0">
                <a:latin typeface="Aptos Narrow" panose="020B0004020202020204" pitchFamily="34" charset="0"/>
              </a:rPr>
              <a:t>What have others done with their money?</a:t>
            </a:r>
          </a:p>
          <a:p>
            <a:pPr marL="228600" lvl="1">
              <a:lnSpc>
                <a:spcPct val="100000"/>
              </a:lnSpc>
              <a:spcBef>
                <a:spcPts val="0"/>
              </a:spcBef>
              <a:buFont typeface="Arial" panose="020B0604020202020204" pitchFamily="34" charset="0"/>
              <a:buNone/>
            </a:pPr>
            <a:r>
              <a:rPr lang="en-US" sz="2200" dirty="0">
                <a:latin typeface="Aptos Narrow" panose="020B0004020202020204" pitchFamily="34" charset="0"/>
              </a:rPr>
              <a:t>	</a:t>
            </a:r>
            <a:r>
              <a:rPr lang="en-US" sz="2000" i="1" dirty="0">
                <a:latin typeface="Aptos Narrow" panose="020B0004020202020204" pitchFamily="34" charset="0"/>
              </a:rPr>
              <a:t>Standard/Custom Reports compare with other states</a:t>
            </a:r>
            <a:endParaRPr lang="en-US" sz="2200" i="1" dirty="0">
              <a:latin typeface="Aptos Narrow" panose="020B0004020202020204" pitchFamily="34" charset="0"/>
            </a:endParaRPr>
          </a:p>
        </p:txBody>
      </p:sp>
      <p:pic>
        <p:nvPicPr>
          <p:cNvPr id="9" name="Picture 8">
            <a:extLst>
              <a:ext uri="{FF2B5EF4-FFF2-40B4-BE49-F238E27FC236}">
                <a16:creationId xmlns:a16="http://schemas.microsoft.com/office/drawing/2014/main" id="{250EF28C-9AEF-8243-0F79-E0A2F10F52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6415" y="1678919"/>
            <a:ext cx="4143002" cy="4891614"/>
          </a:xfrm>
          <a:prstGeom prst="rect">
            <a:avLst/>
          </a:prstGeom>
        </p:spPr>
      </p:pic>
    </p:spTree>
    <p:extLst>
      <p:ext uri="{BB962C8B-B14F-4D97-AF65-F5344CB8AC3E}">
        <p14:creationId xmlns:p14="http://schemas.microsoft.com/office/powerpoint/2010/main" val="272076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6093" y="1855370"/>
            <a:ext cx="11139814" cy="5437567"/>
          </a:xfrm>
        </p:spPr>
        <p:txBody>
          <a:bodyPr>
            <a:noAutofit/>
          </a:bodyPr>
          <a:lstStyle/>
          <a:p>
            <a:pPr marL="2397125" lvl="1" indent="0">
              <a:spcBef>
                <a:spcPts val="0"/>
              </a:spcBef>
              <a:buNone/>
            </a:pPr>
            <a:endParaRPr lang="en-US" sz="1600" dirty="0">
              <a:latin typeface="Aptos" panose="020B0004020202020204" pitchFamily="34" charset="0"/>
            </a:endParaRPr>
          </a:p>
          <a:p>
            <a:pPr marL="2397125" lvl="1" indent="0">
              <a:spcBef>
                <a:spcPts val="0"/>
              </a:spcBef>
              <a:buNone/>
            </a:pPr>
            <a:endParaRPr lang="en-US" sz="1200" dirty="0">
              <a:latin typeface="Aptos Narrow" panose="020B0004020202020204" pitchFamily="34" charset="0"/>
            </a:endParaRPr>
          </a:p>
          <a:p>
            <a:pPr marL="0" indent="0">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Grant recipients will only make LIHEAP payments to:</a:t>
            </a:r>
          </a:p>
          <a:p>
            <a:pPr marL="0" indent="0">
              <a:lnSpc>
                <a:spcPct val="80000"/>
              </a:lnSpc>
              <a:spcBef>
                <a:spcPts val="0"/>
              </a:spcBef>
              <a:buNone/>
            </a:pPr>
            <a:endParaRPr lang="en-US" sz="2000" dirty="0">
              <a:latin typeface="Aptos Narrow" panose="020B0004020202020204" pitchFamily="34" charset="0"/>
            </a:endParaRPr>
          </a:p>
          <a:p>
            <a:pPr marL="342900" indent="-342900">
              <a:lnSpc>
                <a:spcPct val="80000"/>
              </a:lnSpc>
              <a:spcBef>
                <a:spcPts val="0"/>
              </a:spcBef>
              <a:buFont typeface="+mj-lt"/>
              <a:buAutoNum type="arabicPeriod"/>
            </a:pPr>
            <a:r>
              <a:rPr lang="en-US" sz="2200" b="1" dirty="0">
                <a:latin typeface="Aptos Narrow" panose="020B0004020202020204" pitchFamily="34" charset="0"/>
              </a:rPr>
              <a:t>Households with a member receiving one or more of the following:</a:t>
            </a:r>
          </a:p>
          <a:p>
            <a:pPr marL="0" indent="0">
              <a:lnSpc>
                <a:spcPct val="80000"/>
              </a:lnSpc>
              <a:spcBef>
                <a:spcPts val="0"/>
              </a:spcBef>
              <a:buNone/>
            </a:pPr>
            <a:endParaRPr lang="en-US" sz="1400" dirty="0">
              <a:latin typeface="Aptos Narrow" panose="020B0004020202020204" pitchFamily="34" charset="0"/>
              <a:cs typeface="Calibri" panose="020F0502020204030204" pitchFamily="34" charset="0"/>
            </a:endParaRPr>
          </a:p>
          <a:p>
            <a:pPr marL="577850" indent="-234950">
              <a:lnSpc>
                <a:spcPct val="80000"/>
              </a:lnSpc>
              <a:spcBef>
                <a:spcPts val="0"/>
              </a:spcBef>
              <a:buSzPct val="100000"/>
              <a:buFont typeface="+mj-lt"/>
              <a:buAutoNum type="alphaLcPeriod"/>
            </a:pPr>
            <a:r>
              <a:rPr lang="en-US" sz="1800" i="1" dirty="0">
                <a:latin typeface="Aptos Narrow" panose="020B0004020202020204" pitchFamily="34" charset="0"/>
                <a:cs typeface="Calibri" panose="020F0502020204030204" pitchFamily="34" charset="0"/>
              </a:rPr>
              <a:t>assistance under the State program funded under part A of title IV of the Social Security Act</a:t>
            </a:r>
          </a:p>
          <a:p>
            <a:pPr marL="577850" indent="-234950">
              <a:lnSpc>
                <a:spcPct val="80000"/>
              </a:lnSpc>
              <a:spcBef>
                <a:spcPts val="0"/>
              </a:spcBef>
              <a:buSzPct val="100000"/>
              <a:buFont typeface="+mj-lt"/>
              <a:buAutoNum type="alphaLcPeriod"/>
            </a:pPr>
            <a:endParaRPr lang="en-US" sz="1050" i="1" dirty="0">
              <a:latin typeface="Aptos Narrow" panose="020B0004020202020204" pitchFamily="34" charset="0"/>
              <a:cs typeface="Calibri" panose="020F0502020204030204" pitchFamily="34" charset="0"/>
            </a:endParaRPr>
          </a:p>
          <a:p>
            <a:pPr marL="577850" indent="-234950">
              <a:lnSpc>
                <a:spcPct val="80000"/>
              </a:lnSpc>
              <a:spcBef>
                <a:spcPts val="0"/>
              </a:spcBef>
              <a:buSzPct val="100000"/>
              <a:buFont typeface="+mj-lt"/>
              <a:buAutoNum type="alphaLcPeriod"/>
            </a:pPr>
            <a:r>
              <a:rPr lang="en-US" sz="1800" i="1" dirty="0">
                <a:latin typeface="Aptos Narrow" panose="020B0004020202020204" pitchFamily="34" charset="0"/>
                <a:cs typeface="Calibri" panose="020F0502020204030204" pitchFamily="34" charset="0"/>
              </a:rPr>
              <a:t>supplemental security income payments under title XVI of the Social Security Act</a:t>
            </a:r>
          </a:p>
          <a:p>
            <a:pPr marL="577850" indent="-234950">
              <a:lnSpc>
                <a:spcPct val="80000"/>
              </a:lnSpc>
              <a:spcBef>
                <a:spcPts val="0"/>
              </a:spcBef>
              <a:buSzPct val="100000"/>
              <a:buFont typeface="+mj-lt"/>
              <a:buAutoNum type="alphaLcPeriod"/>
            </a:pPr>
            <a:endParaRPr lang="en-US" sz="1050" i="1" dirty="0">
              <a:latin typeface="Aptos Narrow" panose="020B0004020202020204" pitchFamily="34" charset="0"/>
              <a:cs typeface="Calibri" panose="020F0502020204030204" pitchFamily="34" charset="0"/>
            </a:endParaRPr>
          </a:p>
          <a:p>
            <a:pPr marL="577850" indent="-234950">
              <a:lnSpc>
                <a:spcPct val="80000"/>
              </a:lnSpc>
              <a:spcBef>
                <a:spcPts val="0"/>
              </a:spcBef>
              <a:buSzPct val="100000"/>
              <a:buFont typeface="+mj-lt"/>
              <a:buAutoNum type="alphaLcPeriod"/>
            </a:pPr>
            <a:r>
              <a:rPr lang="en-US" sz="1800" i="1" dirty="0">
                <a:latin typeface="Aptos Narrow" panose="020B0004020202020204" pitchFamily="34" charset="0"/>
                <a:cs typeface="Calibri" panose="020F0502020204030204" pitchFamily="34" charset="0"/>
              </a:rPr>
              <a:t>food stamps under the Food Stamp Act of 1977</a:t>
            </a:r>
          </a:p>
          <a:p>
            <a:pPr marL="577850" indent="-234950">
              <a:lnSpc>
                <a:spcPct val="80000"/>
              </a:lnSpc>
              <a:spcBef>
                <a:spcPts val="0"/>
              </a:spcBef>
              <a:buSzPct val="100000"/>
              <a:buFont typeface="+mj-lt"/>
              <a:buAutoNum type="alphaLcPeriod"/>
            </a:pPr>
            <a:endParaRPr lang="en-US" sz="1050" i="1" dirty="0">
              <a:latin typeface="Aptos Narrow" panose="020B0004020202020204" pitchFamily="34" charset="0"/>
              <a:cs typeface="Calibri" panose="020F0502020204030204" pitchFamily="34" charset="0"/>
            </a:endParaRPr>
          </a:p>
          <a:p>
            <a:pPr marL="577850" indent="-234950">
              <a:lnSpc>
                <a:spcPct val="80000"/>
              </a:lnSpc>
              <a:spcBef>
                <a:spcPts val="0"/>
              </a:spcBef>
              <a:buSzPct val="100000"/>
              <a:buFont typeface="+mj-lt"/>
              <a:buAutoNum type="alphaLcPeriod"/>
            </a:pPr>
            <a:r>
              <a:rPr lang="en-US" sz="1800" i="1" dirty="0">
                <a:latin typeface="Aptos Narrow" panose="020B0004020202020204" pitchFamily="34" charset="0"/>
                <a:cs typeface="Calibri" panose="020F0502020204030204" pitchFamily="34" charset="0"/>
              </a:rPr>
              <a:t>payments under section 415, 521, 541, or 542 of title 38, United States Code, or under section 306 of the Veterans' and Survivors' Pension Improvement Act of 1978</a:t>
            </a:r>
          </a:p>
          <a:p>
            <a:pPr marL="0" indent="0">
              <a:lnSpc>
                <a:spcPct val="80000"/>
              </a:lnSpc>
              <a:spcBef>
                <a:spcPts val="0"/>
              </a:spcBef>
              <a:buNone/>
            </a:pPr>
            <a:endParaRPr lang="en-US" sz="1200" dirty="0">
              <a:latin typeface="Aptos Narrow" panose="020B0004020202020204" pitchFamily="34" charset="0"/>
              <a:cs typeface="Calibri" panose="020F0502020204030204" pitchFamily="34" charset="0"/>
            </a:endParaRPr>
          </a:p>
          <a:p>
            <a:pPr marL="0" indent="0">
              <a:lnSpc>
                <a:spcPct val="80000"/>
              </a:lnSpc>
              <a:spcBef>
                <a:spcPts val="0"/>
              </a:spcBef>
              <a:buNone/>
            </a:pPr>
            <a:endParaRPr lang="en-US" sz="500" dirty="0">
              <a:latin typeface="Aptos Narrow" panose="020B0004020202020204" pitchFamily="34" charset="0"/>
              <a:cs typeface="Calibri" panose="020F0502020204030204" pitchFamily="34" charset="0"/>
            </a:endParaRPr>
          </a:p>
          <a:p>
            <a:pPr marL="342900" indent="-342900">
              <a:lnSpc>
                <a:spcPct val="80000"/>
              </a:lnSpc>
              <a:spcBef>
                <a:spcPts val="0"/>
              </a:spcBef>
              <a:buNone/>
            </a:pPr>
            <a:r>
              <a:rPr lang="en-US" sz="2400" b="1" dirty="0">
                <a:latin typeface="Aptos Narrow" panose="020B0004020202020204" pitchFamily="34" charset="0"/>
              </a:rPr>
              <a:t>2.	</a:t>
            </a:r>
            <a:r>
              <a:rPr lang="en-US" sz="2200" b="1" dirty="0">
                <a:latin typeface="Aptos Narrow" panose="020B0004020202020204" pitchFamily="34" charset="0"/>
              </a:rPr>
              <a:t>Households with an income at or below the greater of 150 percent of the Federal Poverty Guidelines (FPG) or 60 percent of the state’s median income (SMI).  </a:t>
            </a:r>
          </a:p>
          <a:p>
            <a:pPr marL="514350" lvl="1" indent="-285750">
              <a:lnSpc>
                <a:spcPct val="80000"/>
              </a:lnSpc>
              <a:spcBef>
                <a:spcPts val="0"/>
              </a:spcBef>
              <a:buSzPct val="75000"/>
              <a:buFont typeface="Wingdings" panose="05000000000000000000" pitchFamily="2" charset="2"/>
              <a:buChar char="Ø"/>
            </a:pPr>
            <a:endParaRPr lang="en-US" sz="1400" dirty="0">
              <a:latin typeface="Aptos Narrow" panose="020B0004020202020204" pitchFamily="34" charset="0"/>
            </a:endParaRPr>
          </a:p>
          <a:p>
            <a:pPr marL="571500" lvl="1">
              <a:lnSpc>
                <a:spcPct val="80000"/>
              </a:lnSpc>
              <a:spcBef>
                <a:spcPts val="0"/>
              </a:spcBef>
              <a:buSzPct val="75000"/>
            </a:pPr>
            <a:r>
              <a:rPr lang="en-US" sz="1800" i="1" dirty="0">
                <a:latin typeface="Aptos Narrow" panose="020B0004020202020204" pitchFamily="34" charset="0"/>
              </a:rPr>
              <a:t>The eligibility limit cannot be set lower than 110% </a:t>
            </a:r>
            <a:r>
              <a:rPr lang="en-US" sz="1800" i="1" dirty="0" err="1">
                <a:latin typeface="Aptos Narrow" panose="020B0004020202020204" pitchFamily="34" charset="0"/>
              </a:rPr>
              <a:t>FPG</a:t>
            </a:r>
            <a:r>
              <a:rPr lang="en-US" sz="1800" i="1" dirty="0">
                <a:latin typeface="Aptos Narrow" panose="020B0004020202020204" pitchFamily="34" charset="0"/>
              </a:rPr>
              <a:t>. </a:t>
            </a:r>
          </a:p>
          <a:p>
            <a:pPr marL="571500" lvl="1">
              <a:lnSpc>
                <a:spcPct val="80000"/>
              </a:lnSpc>
              <a:spcBef>
                <a:spcPts val="0"/>
              </a:spcBef>
              <a:buSzPct val="75000"/>
            </a:pPr>
            <a:endParaRPr lang="en-US" sz="1050" i="1" dirty="0">
              <a:latin typeface="Aptos Narrow" panose="020B0004020202020204" pitchFamily="34" charset="0"/>
            </a:endParaRPr>
          </a:p>
          <a:p>
            <a:pPr marL="571500" lvl="1">
              <a:lnSpc>
                <a:spcPct val="80000"/>
              </a:lnSpc>
              <a:spcBef>
                <a:spcPts val="0"/>
              </a:spcBef>
              <a:buSzPct val="75000"/>
            </a:pPr>
            <a:r>
              <a:rPr lang="en-US" sz="1800" i="1" dirty="0">
                <a:latin typeface="Aptos Narrow" panose="020B0004020202020204" pitchFamily="34" charset="0"/>
              </a:rPr>
              <a:t>Grant recipients can set additional eligibility criteria such as an assets test.</a:t>
            </a:r>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spcBef>
                <a:spcPts val="0"/>
              </a:spcBef>
              <a:buNone/>
            </a:pPr>
            <a:endParaRPr lang="en-US"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E73B21D-9858-B8A8-D0D0-B036DE9ADBEE}"/>
              </a:ext>
            </a:extLst>
          </p:cNvPr>
          <p:cNvSpPr txBox="1"/>
          <p:nvPr/>
        </p:nvSpPr>
        <p:spPr>
          <a:xfrm>
            <a:off x="3013474" y="1217256"/>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2:  ELIGIBILITY</a:t>
            </a:r>
          </a:p>
          <a:p>
            <a:pPr marL="57150" lvl="1">
              <a:lnSpc>
                <a:spcPct val="80000"/>
              </a:lnSpc>
              <a:spcBef>
                <a:spcPts val="0"/>
              </a:spcBef>
              <a:buNone/>
            </a:pPr>
            <a:r>
              <a:rPr lang="en-US" sz="2200" b="1" u="sng" dirty="0">
                <a:solidFill>
                  <a:schemeClr val="accent4">
                    <a:lumMod val="50000"/>
                  </a:schemeClr>
                </a:solidFill>
                <a:latin typeface="Aptos Narrow"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2605(b)(2)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of LIHEAP Act, 42 U.S.C. § 8624(b)(2)</a:t>
            </a:r>
            <a:endParaRPr lang="en-US" sz="2200" b="1" i="1" u="sng" dirty="0">
              <a:solidFill>
                <a:schemeClr val="accent4">
                  <a:lumMod val="50000"/>
                </a:schemeClr>
              </a:solidFill>
              <a:latin typeface="Aptos Narrow" panose="020B000402020202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828CAE6D-18FD-0152-008D-E7BA086BF065}"/>
              </a:ext>
            </a:extLst>
          </p:cNvPr>
          <p:cNvSpPr/>
          <p:nvPr/>
        </p:nvSpPr>
        <p:spPr>
          <a:xfrm>
            <a:off x="526093" y="1139340"/>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139992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0363" y="2318354"/>
            <a:ext cx="11479180" cy="4254674"/>
          </a:xfrm>
        </p:spPr>
        <p:txBody>
          <a:bodyPr>
            <a:noAutofit/>
          </a:bodyPr>
          <a:lstStyle/>
          <a:p>
            <a:pPr marL="0" lvl="1" indent="0">
              <a:lnSpc>
                <a:spcPct val="80000"/>
              </a:lnSpc>
              <a:spcBef>
                <a:spcPts val="0"/>
              </a:spcBef>
              <a:buNone/>
            </a:pPr>
            <a:r>
              <a:rPr lang="en-US" b="1" dirty="0">
                <a:latin typeface="Aptos Narrow" panose="020B0004020202020204" pitchFamily="34" charset="0"/>
                <a:cs typeface="Calibri" panose="020F0502020204030204" pitchFamily="34" charset="0"/>
              </a:rPr>
              <a:t>How will we determine eligibility?</a:t>
            </a:r>
            <a:endParaRPr lang="en-US" b="1" dirty="0">
              <a:solidFill>
                <a:schemeClr val="accent6"/>
              </a:solidFill>
              <a:latin typeface="Aptos Narrow" panose="020B0004020202020204" pitchFamily="34" charset="0"/>
              <a:cs typeface="Calibri" panose="020F0502020204030204" pitchFamily="34" charset="0"/>
            </a:endParaRPr>
          </a:p>
          <a:p>
            <a:pPr marL="2292350" lvl="1" indent="0">
              <a:lnSpc>
                <a:spcPct val="80000"/>
              </a:lnSpc>
              <a:spcBef>
                <a:spcPts val="0"/>
              </a:spcBef>
              <a:buNone/>
            </a:pPr>
            <a:endParaRPr lang="en-US" sz="1400" b="1" dirty="0">
              <a:latin typeface="Aptos Narrow" panose="020B0004020202020204" pitchFamily="34" charset="0"/>
              <a:cs typeface="Calibri" panose="020F0502020204030204" pitchFamily="34" charset="0"/>
            </a:endParaRPr>
          </a:p>
          <a:p>
            <a:pPr marL="285750" lvl="1" indent="-285750">
              <a:spcBef>
                <a:spcPts val="0"/>
              </a:spcBef>
            </a:pPr>
            <a:r>
              <a:rPr lang="en-US" sz="2000" dirty="0">
                <a:latin typeface="Aptos Narrow" panose="020B0004020202020204" pitchFamily="34" charset="0"/>
              </a:rPr>
              <a:t>Will we use categorical eligibility? Will our categorical eligibility requirements include special rules?</a:t>
            </a:r>
          </a:p>
          <a:p>
            <a:pPr marL="2749550" lvl="1" indent="-342900">
              <a:spcBef>
                <a:spcPts val="0"/>
              </a:spcBef>
            </a:pPr>
            <a:endParaRPr lang="en-US" sz="2800" dirty="0">
              <a:latin typeface="Aptos Narrow" panose="020B0004020202020204" pitchFamily="34" charset="0"/>
            </a:endParaRPr>
          </a:p>
          <a:p>
            <a:pPr marL="0" lvl="1" indent="0">
              <a:spcBef>
                <a:spcPts val="0"/>
              </a:spcBef>
              <a:buNone/>
            </a:pPr>
            <a:r>
              <a:rPr lang="en-US" b="1" dirty="0">
                <a:latin typeface="Aptos Narrow" panose="020B0004020202020204" pitchFamily="34" charset="0"/>
                <a:cs typeface="Calibri" panose="020F0502020204030204" pitchFamily="34" charset="0"/>
              </a:rPr>
              <a:t>Who will be eligible?</a:t>
            </a:r>
          </a:p>
          <a:p>
            <a:pPr marL="0" lvl="1" indent="0">
              <a:spcBef>
                <a:spcPts val="0"/>
              </a:spcBef>
              <a:buNone/>
            </a:pPr>
            <a:endParaRPr lang="en-US" sz="1400" dirty="0">
              <a:latin typeface="Aptos Narrow" panose="020B0004020202020204" pitchFamily="34" charset="0"/>
            </a:endParaRPr>
          </a:p>
          <a:p>
            <a:pPr marL="285750" lvl="1" indent="-285750">
              <a:spcBef>
                <a:spcPts val="0"/>
              </a:spcBef>
            </a:pPr>
            <a:r>
              <a:rPr lang="en-US" sz="2000" dirty="0">
                <a:latin typeface="Aptos Narrow" panose="020B0004020202020204" pitchFamily="34" charset="0"/>
              </a:rPr>
              <a:t>Income eligibility guidelines </a:t>
            </a:r>
            <a:r>
              <a:rPr lang="en-US" sz="2000" b="1" dirty="0">
                <a:solidFill>
                  <a:schemeClr val="accent1"/>
                </a:solidFill>
                <a:latin typeface="Aptos Narrow" panose="020B0004020202020204" pitchFamily="34" charset="0"/>
                <a:hlinkClick r:id="rId3">
                  <a:extLst>
                    <a:ext uri="{A12FA001-AC4F-418D-AE19-62706E023703}">
                      <ahyp:hlinkClr xmlns:ahyp="http://schemas.microsoft.com/office/drawing/2018/hyperlinkcolor" val="tx"/>
                    </a:ext>
                  </a:extLst>
                </a:hlinkClick>
              </a:rPr>
              <a:t>vary across grantees</a:t>
            </a:r>
            <a:r>
              <a:rPr lang="en-US" sz="2000" dirty="0">
                <a:latin typeface="Aptos Narrow" panose="020B0004020202020204" pitchFamily="34" charset="0"/>
              </a:rPr>
              <a:t>.</a:t>
            </a:r>
            <a:endParaRPr lang="en-US" sz="2000" b="1" dirty="0">
              <a:latin typeface="Aptos Narrow" panose="020B0004020202020204" pitchFamily="34" charset="0"/>
            </a:endParaRPr>
          </a:p>
          <a:p>
            <a:pPr marL="0" lvl="1" indent="0">
              <a:spcBef>
                <a:spcPts val="0"/>
              </a:spcBef>
              <a:buNone/>
            </a:pPr>
            <a:endParaRPr lang="en-US" sz="1400" dirty="0">
              <a:latin typeface="Aptos Narrow" panose="020B0004020202020204" pitchFamily="34" charset="0"/>
            </a:endParaRPr>
          </a:p>
          <a:p>
            <a:pPr marL="285750" lvl="1" indent="-285750">
              <a:spcBef>
                <a:spcPts val="0"/>
              </a:spcBef>
            </a:pPr>
            <a:r>
              <a:rPr lang="en-US" sz="2000" dirty="0">
                <a:latin typeface="Aptos Narrow" panose="020B0004020202020204" pitchFamily="34" charset="0"/>
                <a:cs typeface="Calibri" panose="020F0502020204030204" pitchFamily="34" charset="0"/>
              </a:rPr>
              <a:t>There are some grantees who set different income eligibility guidelines for different components of their program. </a:t>
            </a:r>
          </a:p>
          <a:p>
            <a:pPr marL="0" lvl="1" indent="0">
              <a:spcBef>
                <a:spcPts val="0"/>
              </a:spcBef>
              <a:buNone/>
            </a:pPr>
            <a:endParaRPr lang="en-US" sz="1050" dirty="0">
              <a:latin typeface="Aptos Narrow" panose="020B0004020202020204" pitchFamily="34" charset="0"/>
              <a:cs typeface="Calibri" panose="020F0502020204030204" pitchFamily="34" charset="0"/>
            </a:endParaRPr>
          </a:p>
          <a:p>
            <a:pPr marL="625475" lvl="1" indent="-333375">
              <a:spcBef>
                <a:spcPts val="0"/>
              </a:spcBef>
              <a:buSzPct val="75000"/>
              <a:buFont typeface="Wingdings" panose="05000000000000000000" pitchFamily="2" charset="2"/>
              <a:buChar char="Ø"/>
            </a:pPr>
            <a:r>
              <a:rPr lang="en-US" sz="2000" dirty="0">
                <a:latin typeface="Aptos Narrow" panose="020B0004020202020204" pitchFamily="34" charset="0"/>
                <a:cs typeface="Calibri" panose="020F0502020204030204" pitchFamily="34" charset="0"/>
              </a:rPr>
              <a:t>EXAMPLE:  Some states administer LIHEAP Weatherization funds using federal “DOE rules.” This means they can set the income eligibility threshold for weatherization services as high as 200% FPG.</a:t>
            </a:r>
            <a:endParaRPr lang="en-US" sz="2000" dirty="0">
              <a:latin typeface="Aptos Narrow" panose="020B0004020202020204" pitchFamily="34" charset="0"/>
            </a:endParaRPr>
          </a:p>
          <a:p>
            <a:pPr marL="0" lvl="1" indent="0">
              <a:spcBef>
                <a:spcPts val="0"/>
              </a:spcBef>
              <a:buNone/>
            </a:pPr>
            <a:endParaRPr lang="en-US" sz="1400" dirty="0">
              <a:latin typeface="Aptos Narrow" panose="020B0004020202020204" pitchFamily="34" charset="0"/>
            </a:endParaRPr>
          </a:p>
          <a:p>
            <a:pPr marL="285750" lvl="1" indent="-285750">
              <a:spcBef>
                <a:spcPts val="0"/>
              </a:spcBef>
            </a:pPr>
            <a:r>
              <a:rPr lang="en-US" sz="2000" dirty="0">
                <a:latin typeface="Aptos Narrow" panose="020B0004020202020204" pitchFamily="34" charset="0"/>
              </a:rPr>
              <a:t>Crisis criteria must be spelled out.</a:t>
            </a:r>
            <a:endParaRPr lang="en-US" sz="2000" b="1" dirty="0">
              <a:latin typeface="Aptos Narrow" panose="020B0004020202020204" pitchFamily="34" charset="0"/>
            </a:endParaRPr>
          </a:p>
          <a:p>
            <a:pPr marL="0" lvl="1" indent="0">
              <a:spcBef>
                <a:spcPts val="0"/>
              </a:spcBef>
              <a:buNone/>
            </a:pPr>
            <a:endParaRPr lang="en-US" sz="1800" dirty="0">
              <a:cs typeface="Calibri" panose="020F0502020204030204" pitchFamily="34" charset="0"/>
            </a:endParaRPr>
          </a:p>
        </p:txBody>
      </p:sp>
      <p:sp>
        <p:nvSpPr>
          <p:cNvPr id="4" name="TextBox 3">
            <a:extLst>
              <a:ext uri="{FF2B5EF4-FFF2-40B4-BE49-F238E27FC236}">
                <a16:creationId xmlns:a16="http://schemas.microsoft.com/office/drawing/2014/main" id="{DDAE16EC-4903-E6A3-FC37-C1D306E87FDD}"/>
              </a:ext>
            </a:extLst>
          </p:cNvPr>
          <p:cNvSpPr txBox="1"/>
          <p:nvPr/>
        </p:nvSpPr>
        <p:spPr>
          <a:xfrm>
            <a:off x="3013474" y="1210378"/>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2:  ELIGIBILITY</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
        <p:nvSpPr>
          <p:cNvPr id="6" name="Rectangle: Rounded Corners 5">
            <a:extLst>
              <a:ext uri="{FF2B5EF4-FFF2-40B4-BE49-F238E27FC236}">
                <a16:creationId xmlns:a16="http://schemas.microsoft.com/office/drawing/2014/main" id="{F8C2EA71-F230-73D7-3AD4-2FEDAE56D04F}"/>
              </a:ext>
            </a:extLst>
          </p:cNvPr>
          <p:cNvSpPr/>
          <p:nvPr/>
        </p:nvSpPr>
        <p:spPr>
          <a:xfrm>
            <a:off x="541570" y="1146266"/>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Tree>
    <p:extLst>
      <p:ext uri="{BB962C8B-B14F-4D97-AF65-F5344CB8AC3E}">
        <p14:creationId xmlns:p14="http://schemas.microsoft.com/office/powerpoint/2010/main" val="53548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1841333"/>
              </p:ext>
            </p:extLst>
          </p:nvPr>
        </p:nvGraphicFramePr>
        <p:xfrm>
          <a:off x="518187" y="2291014"/>
          <a:ext cx="11078359" cy="3680064"/>
        </p:xfrm>
        <a:graphic>
          <a:graphicData uri="http://schemas.openxmlformats.org/drawingml/2006/table">
            <a:tbl>
              <a:tblPr firstRow="1" bandRow="1">
                <a:tableStyleId>{2D5ABB26-0587-4C30-8999-92F81FD0307C}</a:tableStyleId>
              </a:tblPr>
              <a:tblGrid>
                <a:gridCol w="2754219">
                  <a:extLst>
                    <a:ext uri="{9D8B030D-6E8A-4147-A177-3AD203B41FA5}">
                      <a16:colId xmlns:a16="http://schemas.microsoft.com/office/drawing/2014/main" val="4079345045"/>
                    </a:ext>
                  </a:extLst>
                </a:gridCol>
                <a:gridCol w="8324140">
                  <a:extLst>
                    <a:ext uri="{9D8B030D-6E8A-4147-A177-3AD203B41FA5}">
                      <a16:colId xmlns:a16="http://schemas.microsoft.com/office/drawing/2014/main" val="907846636"/>
                    </a:ext>
                  </a:extLst>
                </a:gridCol>
              </a:tblGrid>
              <a:tr h="1840032">
                <a:tc>
                  <a:txBody>
                    <a:bodyPr/>
                    <a:lstStyle/>
                    <a:p>
                      <a:pPr marL="0" lvl="1" indent="0">
                        <a:lnSpc>
                          <a:spcPct val="80000"/>
                        </a:lnSpc>
                        <a:spcBef>
                          <a:spcPts val="0"/>
                        </a:spcBef>
                        <a:buNone/>
                      </a:pPr>
                      <a:r>
                        <a:rPr lang="en-US" sz="2000" b="1" dirty="0">
                          <a:solidFill>
                            <a:schemeClr val="tx1"/>
                          </a:solidFill>
                          <a:latin typeface="Aptos Narrow" panose="020B0004020202020204" pitchFamily="34" charset="0"/>
                          <a:cs typeface="Calibri" panose="020F0502020204030204" pitchFamily="34" charset="0"/>
                        </a:rPr>
                        <a:t>Eligible</a:t>
                      </a:r>
                      <a:r>
                        <a:rPr lang="en-US" sz="2000" b="1" baseline="0" dirty="0">
                          <a:solidFill>
                            <a:schemeClr val="tx1"/>
                          </a:solidFill>
                          <a:latin typeface="Aptos Narrow" panose="020B0004020202020204" pitchFamily="34" charset="0"/>
                          <a:cs typeface="Calibri" panose="020F0502020204030204" pitchFamily="34" charset="0"/>
                        </a:rPr>
                        <a:t> v. Assisted</a:t>
                      </a:r>
                    </a:p>
                    <a:p>
                      <a:pPr marL="0" lvl="1" indent="0">
                        <a:lnSpc>
                          <a:spcPct val="80000"/>
                        </a:lnSpc>
                        <a:spcBef>
                          <a:spcPts val="0"/>
                        </a:spcBef>
                        <a:buNone/>
                      </a:pPr>
                      <a:r>
                        <a:rPr lang="en-US" sz="2000" b="1" baseline="0" dirty="0">
                          <a:solidFill>
                            <a:schemeClr val="tx1"/>
                          </a:solidFill>
                          <a:latin typeface="Aptos Narrow" panose="020B0004020202020204" pitchFamily="34" charset="0"/>
                          <a:cs typeface="Calibri" panose="020F0502020204030204" pitchFamily="34" charset="0"/>
                        </a:rPr>
                        <a:t>Households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solidFill>
                  </a:tcPr>
                </a:tc>
                <a:tc>
                  <a:txBody>
                    <a:bodyPr/>
                    <a:lstStyle/>
                    <a:p>
                      <a:pPr marL="285750" lvl="1" indent="-285750">
                        <a:lnSpc>
                          <a:spcPct val="85000"/>
                        </a:lnSpc>
                        <a:spcBef>
                          <a:spcPts val="0"/>
                        </a:spcBef>
                        <a:buFont typeface="Arial" panose="020B0604020202020204" pitchFamily="34" charset="0"/>
                        <a:buChar char="•"/>
                        <a:tabLst>
                          <a:tab pos="2006600" algn="l"/>
                        </a:tabLst>
                      </a:pPr>
                      <a:r>
                        <a:rPr lang="en-US" sz="1800" b="0" baseline="0" dirty="0">
                          <a:latin typeface="Aptos Narrow" panose="020B0004020202020204" pitchFamily="34" charset="0"/>
                          <a:cs typeface="Calibri" panose="020F0502020204030204" pitchFamily="34" charset="0"/>
                        </a:rPr>
                        <a:t>Are we satisfied with the percentage of eligible households we are reaching?</a:t>
                      </a:r>
                    </a:p>
                    <a:p>
                      <a:pPr marL="0" lvl="1" indent="0">
                        <a:lnSpc>
                          <a:spcPct val="85000"/>
                        </a:lnSpc>
                        <a:spcBef>
                          <a:spcPts val="0"/>
                        </a:spcBef>
                        <a:buFont typeface="Arial" panose="020B0604020202020204" pitchFamily="34" charset="0"/>
                        <a:buNone/>
                        <a:tabLst>
                          <a:tab pos="2006600" algn="l"/>
                        </a:tabLst>
                      </a:pPr>
                      <a:endParaRPr lang="en-US" sz="1800" b="0" baseline="0" dirty="0">
                        <a:latin typeface="Aptos Narrow" panose="020B0004020202020204" pitchFamily="34" charset="0"/>
                        <a:cs typeface="Calibri" panose="020F0502020204030204" pitchFamily="34" charset="0"/>
                      </a:endParaRPr>
                    </a:p>
                    <a:p>
                      <a:pPr marL="285750" lvl="1" indent="-285750">
                        <a:lnSpc>
                          <a:spcPct val="85000"/>
                        </a:lnSpc>
                        <a:spcBef>
                          <a:spcPts val="0"/>
                        </a:spcBef>
                        <a:buFont typeface="Arial" panose="020B0604020202020204" pitchFamily="34" charset="0"/>
                        <a:buChar char="•"/>
                        <a:tabLst>
                          <a:tab pos="2006600" algn="l"/>
                        </a:tabLst>
                      </a:pPr>
                      <a:r>
                        <a:rPr lang="en-US" sz="1800" b="0" baseline="0" dirty="0">
                          <a:latin typeface="Aptos Narrow" panose="020B0004020202020204" pitchFamily="34" charset="0"/>
                          <a:cs typeface="Calibri" panose="020F0502020204030204" pitchFamily="34" charset="0"/>
                        </a:rPr>
                        <a:t>What would be impact of moving the income eligibility  threshold in my state, tribe, or territory?</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solidFill>
                  </a:tcPr>
                </a:tc>
                <a:extLst>
                  <a:ext uri="{0D108BD9-81ED-4DB2-BD59-A6C34878D82A}">
                    <a16:rowId xmlns:a16="http://schemas.microsoft.com/office/drawing/2014/main" val="1515275012"/>
                  </a:ext>
                </a:extLst>
              </a:tr>
              <a:tr h="1840032">
                <a:tc>
                  <a:txBody>
                    <a:bodyPr/>
                    <a:lstStyle/>
                    <a:p>
                      <a:pPr marL="0" lvl="1" indent="0">
                        <a:lnSpc>
                          <a:spcPct val="80000"/>
                        </a:lnSpc>
                        <a:spcBef>
                          <a:spcPts val="0"/>
                        </a:spcBef>
                        <a:buNone/>
                      </a:pPr>
                      <a:r>
                        <a:rPr lang="en-US" sz="2000" b="1" baseline="0" dirty="0">
                          <a:solidFill>
                            <a:schemeClr val="tx1"/>
                          </a:solidFill>
                          <a:latin typeface="Aptos Narrow" panose="020B0004020202020204" pitchFamily="34" charset="0"/>
                          <a:cs typeface="Calibri" panose="020F0502020204030204" pitchFamily="34" charset="0"/>
                        </a:rPr>
                        <a:t>More Households </a:t>
                      </a:r>
                    </a:p>
                    <a:p>
                      <a:pPr marL="0" lvl="1" indent="0">
                        <a:lnSpc>
                          <a:spcPct val="80000"/>
                        </a:lnSpc>
                        <a:spcBef>
                          <a:spcPts val="0"/>
                        </a:spcBef>
                        <a:buNone/>
                      </a:pPr>
                      <a:r>
                        <a:rPr lang="en-US" sz="2000" b="1" baseline="0" dirty="0">
                          <a:solidFill>
                            <a:schemeClr val="tx1"/>
                          </a:solidFill>
                          <a:latin typeface="Aptos Narrow" panose="020B0004020202020204" pitchFamily="34" charset="0"/>
                          <a:cs typeface="Calibri" panose="020F0502020204030204" pitchFamily="34" charset="0"/>
                        </a:rPr>
                        <a:t>or Higher Benefits?</a:t>
                      </a:r>
                      <a:endParaRPr lang="en-US" sz="2000" b="1" dirty="0">
                        <a:solidFill>
                          <a:schemeClr val="tx1"/>
                        </a:solidFill>
                        <a:latin typeface="Aptos Narrow" panose="020B0004020202020204" pitchFamily="34" charset="0"/>
                        <a:cs typeface="Calibri" panose="020F0502020204030204" pitchFamily="34" charset="0"/>
                      </a:endParaRP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lvl="1" indent="-285750">
                        <a:lnSpc>
                          <a:spcPct val="85000"/>
                        </a:lnSpc>
                        <a:spcBef>
                          <a:spcPts val="0"/>
                        </a:spcBef>
                        <a:buFont typeface="Arial" panose="020B0604020202020204" pitchFamily="34" charset="0"/>
                        <a:buChar char="•"/>
                        <a:tabLst>
                          <a:tab pos="8229600" algn="l"/>
                        </a:tabLst>
                      </a:pPr>
                      <a:r>
                        <a:rPr lang="en-US" sz="1800" b="0" dirty="0">
                          <a:latin typeface="Aptos Narrow" panose="020B0004020202020204" pitchFamily="34" charset="0"/>
                          <a:cs typeface="Calibri" panose="020F0502020204030204" pitchFamily="34" charset="0"/>
                        </a:rPr>
                        <a:t>Is it more important for our state, tribe, or territory,</a:t>
                      </a:r>
                      <a:r>
                        <a:rPr lang="en-US" sz="1800" b="0" baseline="0" dirty="0">
                          <a:latin typeface="Aptos Narrow" panose="020B0004020202020204" pitchFamily="34" charset="0"/>
                          <a:cs typeface="Calibri" panose="020F0502020204030204" pitchFamily="34" charset="0"/>
                        </a:rPr>
                        <a:t> to serve the highest number of households (even if the benefit amount is low?)</a:t>
                      </a:r>
                    </a:p>
                    <a:p>
                      <a:pPr marL="171450" lvl="1" indent="-171450">
                        <a:lnSpc>
                          <a:spcPct val="85000"/>
                        </a:lnSpc>
                        <a:spcBef>
                          <a:spcPts val="0"/>
                        </a:spcBef>
                        <a:buFont typeface="Arial" panose="020B0604020202020204" pitchFamily="34" charset="0"/>
                        <a:buChar char="•"/>
                        <a:tabLst>
                          <a:tab pos="8229600" algn="l"/>
                        </a:tabLst>
                      </a:pPr>
                      <a:endParaRPr lang="en-US" sz="1800" b="0" baseline="0" dirty="0">
                        <a:latin typeface="Aptos Narrow" panose="020B0004020202020204" pitchFamily="34" charset="0"/>
                        <a:cs typeface="Calibri" panose="020F0502020204030204" pitchFamily="34" charset="0"/>
                      </a:endParaRPr>
                    </a:p>
                    <a:p>
                      <a:pPr marL="285750" lvl="1" indent="-285750">
                        <a:lnSpc>
                          <a:spcPct val="85000"/>
                        </a:lnSpc>
                        <a:spcBef>
                          <a:spcPts val="0"/>
                        </a:spcBef>
                        <a:buFont typeface="Arial" panose="020B0604020202020204" pitchFamily="34" charset="0"/>
                        <a:buChar char="•"/>
                        <a:tabLst>
                          <a:tab pos="8229600" algn="l"/>
                        </a:tabLst>
                      </a:pPr>
                      <a:r>
                        <a:rPr lang="en-US" sz="1800" b="0" baseline="0" dirty="0">
                          <a:latin typeface="Aptos Narrow" panose="020B0004020202020204" pitchFamily="34" charset="0"/>
                          <a:cs typeface="Calibri" panose="020F0502020204030204" pitchFamily="34" charset="0"/>
                        </a:rPr>
                        <a:t>Is it more important for our state, territory, or tribe to provide households with a larger benefit (even if we serve fewer households?)</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1829299863"/>
                  </a:ext>
                </a:extLst>
              </a:tr>
            </a:tbl>
          </a:graphicData>
        </a:graphic>
      </p:graphicFrame>
      <p:sp>
        <p:nvSpPr>
          <p:cNvPr id="7" name="TextBox 6">
            <a:extLst>
              <a:ext uri="{FF2B5EF4-FFF2-40B4-BE49-F238E27FC236}">
                <a16:creationId xmlns:a16="http://schemas.microsoft.com/office/drawing/2014/main" id="{E4EDA859-69B2-8C9E-6081-0BDF48F45AAD}"/>
              </a:ext>
            </a:extLst>
          </p:cNvPr>
          <p:cNvSpPr txBox="1"/>
          <p:nvPr/>
        </p:nvSpPr>
        <p:spPr>
          <a:xfrm>
            <a:off x="3013474" y="1192908"/>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2:  ELIGIBILITY</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2? </a:t>
            </a:r>
          </a:p>
        </p:txBody>
      </p:sp>
      <p:sp>
        <p:nvSpPr>
          <p:cNvPr id="8" name="Rectangle: Rounded Corners 7">
            <a:extLst>
              <a:ext uri="{FF2B5EF4-FFF2-40B4-BE49-F238E27FC236}">
                <a16:creationId xmlns:a16="http://schemas.microsoft.com/office/drawing/2014/main" id="{13923616-E974-D273-0613-B65D7A4C3F8F}"/>
              </a:ext>
            </a:extLst>
          </p:cNvPr>
          <p:cNvSpPr/>
          <p:nvPr/>
        </p:nvSpPr>
        <p:spPr>
          <a:xfrm>
            <a:off x="512131" y="1119890"/>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434063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DE8CC1-D5EE-556C-A476-1123071F542F}"/>
              </a:ext>
            </a:extLst>
          </p:cNvPr>
          <p:cNvSpPr/>
          <p:nvPr/>
        </p:nvSpPr>
        <p:spPr>
          <a:xfrm>
            <a:off x="205456" y="2448123"/>
            <a:ext cx="4749016" cy="33886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rIns="365760" rtlCol="0" anchor="ctr"/>
          <a:lstStyle/>
          <a:p>
            <a:pPr marL="174625">
              <a:lnSpc>
                <a:spcPct val="80000"/>
              </a:lnSpc>
            </a:pPr>
            <a:r>
              <a:rPr lang="en-US" sz="2400" b="1" dirty="0">
                <a:solidFill>
                  <a:schemeClr val="accent1"/>
                </a:solidFill>
                <a:latin typeface="Aptos Narrow" panose="020B0004020202020204" pitchFamily="34" charset="0"/>
                <a:hlinkClick r:id="rId3">
                  <a:extLst>
                    <a:ext uri="{A12FA001-AC4F-418D-AE19-62706E023703}">
                      <ahyp:hlinkClr xmlns:ahyp="http://schemas.microsoft.com/office/drawing/2018/hyperlinkcolor" val="tx"/>
                    </a:ext>
                  </a:extLst>
                </a:hlinkClick>
              </a:rPr>
              <a:t>The LIHEAP Data Warehouse </a:t>
            </a:r>
            <a:r>
              <a:rPr lang="en-US" sz="2400" dirty="0">
                <a:solidFill>
                  <a:schemeClr val="tx1"/>
                </a:solidFill>
                <a:latin typeface="Aptos Narrow" panose="020B0004020202020204" pitchFamily="34" charset="0"/>
              </a:rPr>
              <a:t>can tell us:</a:t>
            </a:r>
          </a:p>
          <a:p>
            <a:pPr marL="457200">
              <a:lnSpc>
                <a:spcPct val="80000"/>
              </a:lnSpc>
            </a:pPr>
            <a:endParaRPr lang="en-US" sz="700" b="1" dirty="0">
              <a:solidFill>
                <a:schemeClr val="tx1"/>
              </a:solidFill>
              <a:latin typeface="Aptos Narrow" panose="020B0004020202020204" pitchFamily="34" charset="0"/>
            </a:endParaRPr>
          </a:p>
          <a:p>
            <a:pPr marL="463550" indent="-288925">
              <a:lnSpc>
                <a:spcPct val="80000"/>
              </a:lnSpc>
            </a:pPr>
            <a:endParaRPr lang="en-US" sz="700" dirty="0">
              <a:solidFill>
                <a:schemeClr val="tx1"/>
              </a:solidFill>
              <a:latin typeface="Aptos Narrow" panose="020B0004020202020204" pitchFamily="34" charset="0"/>
            </a:endParaRPr>
          </a:p>
          <a:p>
            <a:pPr marL="463550" indent="-288925">
              <a:lnSpc>
                <a:spcPct val="80000"/>
              </a:lnSpc>
              <a:buFont typeface="Arial" panose="020B0604020202020204" pitchFamily="34" charset="0"/>
              <a:buChar char="•"/>
            </a:pPr>
            <a:r>
              <a:rPr lang="en-US" sz="2200" dirty="0">
                <a:solidFill>
                  <a:schemeClr val="tx1"/>
                </a:solidFill>
                <a:latin typeface="Aptos Narrow" panose="020B0004020202020204" pitchFamily="34" charset="0"/>
              </a:rPr>
              <a:t>How income eligible households are distributed (by income group) across each state</a:t>
            </a:r>
          </a:p>
          <a:p>
            <a:pPr marL="174625">
              <a:lnSpc>
                <a:spcPct val="80000"/>
              </a:lnSpc>
            </a:pPr>
            <a:endParaRPr lang="en-US" sz="2200" dirty="0">
              <a:solidFill>
                <a:schemeClr val="tx1"/>
              </a:solidFill>
              <a:latin typeface="Aptos Narrow" panose="020B0004020202020204" pitchFamily="34" charset="0"/>
            </a:endParaRPr>
          </a:p>
          <a:p>
            <a:pPr marL="463550" indent="-288925">
              <a:lnSpc>
                <a:spcPct val="80000"/>
              </a:lnSpc>
              <a:buFont typeface="Arial" panose="020B0604020202020204" pitchFamily="34" charset="0"/>
              <a:buChar char="•"/>
            </a:pPr>
            <a:r>
              <a:rPr lang="en-US" sz="2200" dirty="0">
                <a:solidFill>
                  <a:schemeClr val="tx1"/>
                </a:solidFill>
                <a:latin typeface="Aptos Narrow" panose="020B0004020202020204" pitchFamily="34" charset="0"/>
              </a:rPr>
              <a:t>The percentage of income eligible households being assisted with LIHEAP in each state</a:t>
            </a:r>
          </a:p>
        </p:txBody>
      </p:sp>
      <p:pic>
        <p:nvPicPr>
          <p:cNvPr id="5" name="Picture 4">
            <a:extLst>
              <a:ext uri="{FF2B5EF4-FFF2-40B4-BE49-F238E27FC236}">
                <a16:creationId xmlns:a16="http://schemas.microsoft.com/office/drawing/2014/main" id="{51E2C5C0-C2B1-813A-0B14-05C84B85150D}"/>
              </a:ext>
            </a:extLst>
          </p:cNvPr>
          <p:cNvPicPr>
            <a:picLocks noChangeAspect="1"/>
          </p:cNvPicPr>
          <p:nvPr/>
        </p:nvPicPr>
        <p:blipFill>
          <a:blip r:embed="rId4"/>
          <a:stretch>
            <a:fillRect/>
          </a:stretch>
        </p:blipFill>
        <p:spPr>
          <a:xfrm>
            <a:off x="4895686" y="2361386"/>
            <a:ext cx="6870080" cy="3767464"/>
          </a:xfrm>
          <a:prstGeom prst="rect">
            <a:avLst/>
          </a:prstGeom>
        </p:spPr>
      </p:pic>
      <p:grpSp>
        <p:nvGrpSpPr>
          <p:cNvPr id="2" name="Group 1">
            <a:extLst>
              <a:ext uri="{FF2B5EF4-FFF2-40B4-BE49-F238E27FC236}">
                <a16:creationId xmlns:a16="http://schemas.microsoft.com/office/drawing/2014/main" id="{14342921-37A5-AF4E-2967-8F3ABC7F8576}"/>
              </a:ext>
            </a:extLst>
          </p:cNvPr>
          <p:cNvGrpSpPr/>
          <p:nvPr/>
        </p:nvGrpSpPr>
        <p:grpSpPr>
          <a:xfrm>
            <a:off x="528869" y="1176545"/>
            <a:ext cx="2487381" cy="894041"/>
            <a:chOff x="1100369" y="4945170"/>
            <a:chExt cx="2487381" cy="894041"/>
          </a:xfrm>
        </p:grpSpPr>
        <p:sp>
          <p:nvSpPr>
            <p:cNvPr id="3" name="Rectangle: Rounded Corners 2">
              <a:extLst>
                <a:ext uri="{FF2B5EF4-FFF2-40B4-BE49-F238E27FC236}">
                  <a16:creationId xmlns:a16="http://schemas.microsoft.com/office/drawing/2014/main" id="{B6B0F699-18D3-7EBE-E0BF-E3FE9A1AAB73}"/>
                </a:ext>
              </a:extLst>
            </p:cNvPr>
            <p:cNvSpPr/>
            <p:nvPr/>
          </p:nvSpPr>
          <p:spPr>
            <a:xfrm>
              <a:off x="1100369" y="4945170"/>
              <a:ext cx="2487381" cy="894041"/>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marL="800100">
                <a:lnSpc>
                  <a:spcPct val="80000"/>
                </a:lnSpc>
              </a:pPr>
              <a:r>
                <a:rPr lang="en-US" sz="2400" b="1" dirty="0">
                  <a:latin typeface="Aptos Narrow" panose="020B0004020202020204" pitchFamily="34" charset="0"/>
                </a:rPr>
                <a:t>Resources</a:t>
              </a:r>
            </a:p>
          </p:txBody>
        </p:sp>
        <p:pic>
          <p:nvPicPr>
            <p:cNvPr id="4" name="Graphic 3" descr="Mining tools with solid fill">
              <a:extLst>
                <a:ext uri="{FF2B5EF4-FFF2-40B4-BE49-F238E27FC236}">
                  <a16:creationId xmlns:a16="http://schemas.microsoft.com/office/drawing/2014/main" id="{B520D1A6-41D7-0CAF-AD19-20E93A469F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1956" y="5139313"/>
              <a:ext cx="492182" cy="492182"/>
            </a:xfrm>
            <a:prstGeom prst="rect">
              <a:avLst/>
            </a:prstGeom>
          </p:spPr>
        </p:pic>
      </p:grpSp>
      <p:sp>
        <p:nvSpPr>
          <p:cNvPr id="6" name="TextBox 5">
            <a:extLst>
              <a:ext uri="{FF2B5EF4-FFF2-40B4-BE49-F238E27FC236}">
                <a16:creationId xmlns:a16="http://schemas.microsoft.com/office/drawing/2014/main" id="{95B6B583-76E4-2830-7E30-173091869BBA}"/>
              </a:ext>
            </a:extLst>
          </p:cNvPr>
          <p:cNvSpPr txBox="1"/>
          <p:nvPr/>
        </p:nvSpPr>
        <p:spPr>
          <a:xfrm>
            <a:off x="3013474" y="1251149"/>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2:  ELIGIBILITY</a:t>
            </a:r>
          </a:p>
          <a:p>
            <a:pPr marL="57150" lvl="1">
              <a:lnSpc>
                <a:spcPct val="80000"/>
              </a:lnSpc>
              <a:spcBef>
                <a:spcPts val="0"/>
              </a:spcBef>
              <a:buNone/>
            </a:pPr>
            <a:r>
              <a:rPr lang="en-US" sz="2400" b="1" dirty="0">
                <a:solidFill>
                  <a:schemeClr val="tx1">
                    <a:lumMod val="50000"/>
                    <a:lumOff val="50000"/>
                  </a:schemeClr>
                </a:solidFill>
                <a:latin typeface="Aptos Narrow" panose="020B0004020202020204" pitchFamily="34" charset="0"/>
                <a:cs typeface="Calibri" panose="020F0502020204030204" pitchFamily="34" charset="0"/>
              </a:rPr>
              <a:t>How can we learn more?</a:t>
            </a:r>
          </a:p>
        </p:txBody>
      </p:sp>
    </p:spTree>
    <p:extLst>
      <p:ext uri="{BB962C8B-B14F-4D97-AF65-F5344CB8AC3E}">
        <p14:creationId xmlns:p14="http://schemas.microsoft.com/office/powerpoint/2010/main" val="171879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6093" y="2450168"/>
            <a:ext cx="11014554" cy="3693208"/>
          </a:xfrm>
        </p:spPr>
        <p:txBody>
          <a:bodyPr>
            <a:noAutofit/>
          </a:bodyPr>
          <a:lstStyle/>
          <a:p>
            <a:pPr marL="0" lvl="1" indent="0">
              <a:spcBef>
                <a:spcPts val="0"/>
              </a:spcBef>
              <a:buNone/>
            </a:pPr>
            <a:endParaRPr lang="en-US" sz="1100" dirty="0">
              <a:latin typeface="Calibri" panose="020F0502020204030204" pitchFamily="34" charset="0"/>
              <a:cs typeface="Calibri" panose="020F0502020204030204" pitchFamily="34" charset="0"/>
            </a:endParaRPr>
          </a:p>
          <a:p>
            <a:pPr marL="0" lvl="1" indent="0">
              <a:spcBef>
                <a:spcPts val="0"/>
              </a:spcBef>
              <a:buNone/>
            </a:pPr>
            <a:r>
              <a:rPr lang="en-US" sz="2800" dirty="0">
                <a:latin typeface="Aptos Narrow" panose="020B0004020202020204" pitchFamily="34" charset="0"/>
                <a:cs typeface="Calibri" panose="020F0502020204030204" pitchFamily="34" charset="0"/>
              </a:rPr>
              <a:t>Grant recipients must conduct outreach activities designed to assure that eligible households know about LIHEAP and other similar energy programs.</a:t>
            </a:r>
          </a:p>
          <a:p>
            <a:pPr marL="0" lvl="1" indent="0">
              <a:spcBef>
                <a:spcPts val="0"/>
              </a:spcBef>
              <a:buNone/>
            </a:pPr>
            <a:endParaRPr lang="en-US" sz="2000" dirty="0">
              <a:latin typeface="Aptos Narrow" panose="020B0004020202020204" pitchFamily="34" charset="0"/>
              <a:cs typeface="Calibri" panose="020F0502020204030204" pitchFamily="34" charset="0"/>
            </a:endParaRPr>
          </a:p>
          <a:p>
            <a:pPr marL="635000" lvl="1" indent="-342900">
              <a:spcBef>
                <a:spcPts val="0"/>
              </a:spcBef>
              <a:buSzPct val="75000"/>
              <a:buFont typeface="Wingdings" panose="05000000000000000000" pitchFamily="2" charset="2"/>
              <a:buChar char="Ø"/>
            </a:pPr>
            <a:r>
              <a:rPr lang="en-US" dirty="0">
                <a:latin typeface="Aptos Narrow" panose="020B0004020202020204" pitchFamily="34" charset="0"/>
                <a:cs typeface="Calibri" panose="020F0502020204030204" pitchFamily="34" charset="0"/>
              </a:rPr>
              <a:t>Outreach should be especially targeted toward “vulnerable” households, e.g., elderly, young child and/or disabled individuals.</a:t>
            </a:r>
          </a:p>
          <a:p>
            <a:pPr marL="635000" lvl="1" indent="-342900">
              <a:spcBef>
                <a:spcPts val="0"/>
              </a:spcBef>
              <a:buSzPct val="75000"/>
              <a:buFont typeface="Wingdings" panose="05000000000000000000" pitchFamily="2" charset="2"/>
              <a:buChar char="Ø"/>
            </a:pPr>
            <a:endParaRPr lang="en-US" dirty="0">
              <a:latin typeface="Aptos Narrow" panose="020B0004020202020204" pitchFamily="34" charset="0"/>
              <a:cs typeface="Calibri" panose="020F0502020204030204" pitchFamily="34" charset="0"/>
            </a:endParaRPr>
          </a:p>
          <a:p>
            <a:pPr marL="635000" lvl="1" indent="-342900">
              <a:spcBef>
                <a:spcPts val="0"/>
              </a:spcBef>
              <a:buSzPct val="75000"/>
              <a:buFont typeface="Wingdings" panose="05000000000000000000" pitchFamily="2" charset="2"/>
              <a:buChar char="Ø"/>
            </a:pPr>
            <a:r>
              <a:rPr lang="en-US" dirty="0">
                <a:latin typeface="Aptos Narrow" panose="020B0004020202020204" pitchFamily="34" charset="0"/>
                <a:cs typeface="Calibri" panose="020F0502020204030204" pitchFamily="34" charset="0"/>
              </a:rPr>
              <a:t>Outreach should also be targeted to those households </a:t>
            </a:r>
            <a:r>
              <a:rPr lang="en-US" dirty="0">
                <a:latin typeface="Aptos Narrow" panose="020B0004020202020204" pitchFamily="34" charset="0"/>
              </a:rPr>
              <a:t>with high home energy burdens (the lowest income and highest energy costs).</a:t>
            </a:r>
            <a:endParaRPr lang="en-US" dirty="0">
              <a:latin typeface="Aptos Narrow" panose="020B0004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C114145-29D4-84D1-91B1-87FDEC1F300A}"/>
              </a:ext>
            </a:extLst>
          </p:cNvPr>
          <p:cNvSpPr txBox="1"/>
          <p:nvPr/>
        </p:nvSpPr>
        <p:spPr>
          <a:xfrm>
            <a:off x="3013474" y="1323142"/>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3:  OUTREACH</a:t>
            </a:r>
          </a:p>
          <a:p>
            <a:pPr marL="57150" lvl="1">
              <a:lnSpc>
                <a:spcPct val="80000"/>
              </a:lnSpc>
              <a:spcBef>
                <a:spcPts val="0"/>
              </a:spcBef>
              <a:buNone/>
            </a:pPr>
            <a:r>
              <a:rPr lang="en-US" sz="2200" b="1" u="sng" dirty="0">
                <a:solidFill>
                  <a:schemeClr val="accent4">
                    <a:lumMod val="50000"/>
                  </a:schemeClr>
                </a:solidFill>
                <a:latin typeface="Aptos Narrow"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2605(b)(3)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of LIHEAP Act, 42 U.S.C. § 8624(b)(3)</a:t>
            </a:r>
            <a:endParaRPr lang="en-US" sz="2200" b="1" i="1" u="sng" dirty="0">
              <a:solidFill>
                <a:schemeClr val="accent4">
                  <a:lumMod val="50000"/>
                </a:schemeClr>
              </a:solidFill>
              <a:latin typeface="Aptos Narrow" panose="020B000402020202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04008537-AFE3-A83B-99B2-CFA9D1DF8C7B}"/>
              </a:ext>
            </a:extLst>
          </p:cNvPr>
          <p:cNvSpPr/>
          <p:nvPr/>
        </p:nvSpPr>
        <p:spPr>
          <a:xfrm>
            <a:off x="526093" y="1232526"/>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96353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41570" y="2054632"/>
            <a:ext cx="11041809" cy="5419488"/>
          </a:xfrm>
        </p:spPr>
        <p:txBody>
          <a:bodyPr>
            <a:noAutofit/>
          </a:bodyPr>
          <a:lstStyle/>
          <a:p>
            <a:pPr marL="2349500" lvl="1" indent="0">
              <a:lnSpc>
                <a:spcPct val="80000"/>
              </a:lnSpc>
              <a:spcBef>
                <a:spcPts val="0"/>
              </a:spcBef>
              <a:buNone/>
            </a:pPr>
            <a:endParaRPr lang="en-US" sz="1200" b="1" dirty="0">
              <a:cs typeface="Calibri" panose="020F0502020204030204" pitchFamily="34" charset="0"/>
            </a:endParaRPr>
          </a:p>
          <a:p>
            <a:pPr marL="2349500" lvl="1" indent="0">
              <a:lnSpc>
                <a:spcPct val="80000"/>
              </a:lnSpc>
              <a:spcBef>
                <a:spcPts val="0"/>
              </a:spcBef>
              <a:buNone/>
            </a:pPr>
            <a:endParaRPr lang="en-US" sz="700" b="1" dirty="0">
              <a:cs typeface="Calibri" panose="020F0502020204030204" pitchFamily="34" charset="0"/>
            </a:endParaRPr>
          </a:p>
          <a:p>
            <a:pPr marL="287338" lvl="1" indent="-287338">
              <a:lnSpc>
                <a:spcPct val="80000"/>
              </a:lnSpc>
              <a:spcBef>
                <a:spcPts val="0"/>
              </a:spcBef>
            </a:pPr>
            <a:r>
              <a:rPr lang="en-US" sz="2200" b="1" dirty="0">
                <a:latin typeface="Aptos Narrow" panose="020B0004020202020204" pitchFamily="34" charset="0"/>
                <a:cs typeface="Calibri" panose="020F0502020204030204" pitchFamily="34" charset="0"/>
              </a:rPr>
              <a:t>How are we making sure that eligible households know about LIHEAP?</a:t>
            </a:r>
            <a:endParaRPr lang="en-US" sz="2200" b="1" dirty="0">
              <a:solidFill>
                <a:schemeClr val="accent6"/>
              </a:solidFill>
              <a:latin typeface="Aptos Narrow" panose="020B0004020202020204" pitchFamily="34" charset="0"/>
              <a:cs typeface="Calibri" panose="020F0502020204030204" pitchFamily="34" charset="0"/>
            </a:endParaRPr>
          </a:p>
          <a:p>
            <a:pPr marL="287338" lvl="1" indent="-287338">
              <a:lnSpc>
                <a:spcPct val="80000"/>
              </a:lnSpc>
              <a:spcBef>
                <a:spcPts val="0"/>
              </a:spcBef>
              <a:buNone/>
            </a:pPr>
            <a:endParaRPr lang="en-US" sz="800" b="1" dirty="0">
              <a:latin typeface="Aptos Narrow" panose="020B0004020202020204" pitchFamily="34" charset="0"/>
              <a:cs typeface="Calibri" panose="020F0502020204030204" pitchFamily="34" charset="0"/>
            </a:endParaRPr>
          </a:p>
          <a:p>
            <a:pPr marL="287338" lvl="1" indent="-287338">
              <a:lnSpc>
                <a:spcPct val="80000"/>
              </a:lnSpc>
              <a:spcBef>
                <a:spcPts val="0"/>
              </a:spcBef>
            </a:pPr>
            <a:r>
              <a:rPr lang="en-US" sz="2200" b="1" dirty="0">
                <a:latin typeface="Aptos Narrow" panose="020B0004020202020204" pitchFamily="34" charset="0"/>
                <a:cs typeface="Calibri" panose="020F0502020204030204" pitchFamily="34" charset="0"/>
              </a:rPr>
              <a:t>How are we targeting our outreach to vulnerable households?</a:t>
            </a:r>
          </a:p>
          <a:p>
            <a:pPr marL="0" lvl="1" indent="0">
              <a:lnSpc>
                <a:spcPct val="80000"/>
              </a:lnSpc>
              <a:spcBef>
                <a:spcPts val="0"/>
              </a:spcBef>
              <a:buNone/>
            </a:pPr>
            <a:endParaRPr lang="en-US" sz="1800" b="1" dirty="0">
              <a:solidFill>
                <a:schemeClr val="accent1"/>
              </a:solidFill>
              <a:latin typeface="Aptos Narrow" panose="020B0004020202020204" pitchFamily="34" charset="0"/>
            </a:endParaRPr>
          </a:p>
          <a:p>
            <a:pPr marL="0" lvl="1" indent="0">
              <a:lnSpc>
                <a:spcPct val="80000"/>
              </a:lnSpc>
              <a:spcBef>
                <a:spcPts val="0"/>
              </a:spcBef>
              <a:buNone/>
            </a:pPr>
            <a:endParaRPr lang="en-US" sz="1800" b="1" dirty="0">
              <a:solidFill>
                <a:schemeClr val="accent1"/>
              </a:solidFill>
              <a:latin typeface="Aptos Narrow" panose="020B00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61017758"/>
              </p:ext>
            </p:extLst>
          </p:nvPr>
        </p:nvGraphicFramePr>
        <p:xfrm>
          <a:off x="608621" y="3128497"/>
          <a:ext cx="10974760" cy="1463040"/>
        </p:xfrm>
        <a:graphic>
          <a:graphicData uri="http://schemas.openxmlformats.org/drawingml/2006/table">
            <a:tbl>
              <a:tblPr firstRow="1" bandRow="1">
                <a:tableStyleId>{2D5ABB26-0587-4C30-8999-92F81FD0307C}</a:tableStyleId>
              </a:tblPr>
              <a:tblGrid>
                <a:gridCol w="5487380">
                  <a:extLst>
                    <a:ext uri="{9D8B030D-6E8A-4147-A177-3AD203B41FA5}">
                      <a16:colId xmlns:a16="http://schemas.microsoft.com/office/drawing/2014/main" val="1272565731"/>
                    </a:ext>
                  </a:extLst>
                </a:gridCol>
                <a:gridCol w="5487380">
                  <a:extLst>
                    <a:ext uri="{9D8B030D-6E8A-4147-A177-3AD203B41FA5}">
                      <a16:colId xmlns:a16="http://schemas.microsoft.com/office/drawing/2014/main" val="3550816300"/>
                    </a:ext>
                  </a:extLst>
                </a:gridCol>
              </a:tblGrid>
              <a:tr h="365760">
                <a:tc gridSpan="2">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2400" b="1" dirty="0">
                          <a:solidFill>
                            <a:schemeClr val="accent2">
                              <a:lumMod val="50000"/>
                            </a:schemeClr>
                          </a:solidFill>
                          <a:latin typeface="Aptos Narrow" panose="020B0004020202020204" pitchFamily="34" charset="0"/>
                        </a:rPr>
                        <a:t>Traditional examples of LIHEAP Outreach:</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7800" indent="-177800">
                        <a:lnSpc>
                          <a:spcPct val="80000"/>
                        </a:lnSpc>
                        <a:buFont typeface="Arial" panose="020B0604020202020204" pitchFamily="34" charset="0"/>
                        <a:buChar char="•"/>
                      </a:pPr>
                      <a:endParaRPr lang="en-US" sz="1600" dirty="0">
                        <a:latin typeface="Aptos Narrow" panose="020B0004020202020204" pitchFamily="34" charset="0"/>
                      </a:endParaRP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D7D5"/>
                    </a:solidFill>
                  </a:tcPr>
                </a:tc>
                <a:extLst>
                  <a:ext uri="{0D108BD9-81ED-4DB2-BD59-A6C34878D82A}">
                    <a16:rowId xmlns:a16="http://schemas.microsoft.com/office/drawing/2014/main" val="488424450"/>
                  </a:ext>
                </a:extLst>
              </a:tr>
              <a:tr h="365760">
                <a:tc>
                  <a:txBody>
                    <a:bodyPr/>
                    <a:lstStyle/>
                    <a:p>
                      <a:pPr marL="177800" indent="-177800">
                        <a:lnSpc>
                          <a:spcPct val="80000"/>
                        </a:lnSpc>
                        <a:buFont typeface="Arial" panose="020B0604020202020204" pitchFamily="34" charset="0"/>
                        <a:buChar char="•"/>
                      </a:pPr>
                      <a:r>
                        <a:rPr lang="en-US" sz="1600" dirty="0">
                          <a:latin typeface="Aptos Narrow" panose="020B0004020202020204" pitchFamily="34" charset="0"/>
                        </a:rPr>
                        <a:t>Newspaper or radio announcements</a:t>
                      </a:r>
                    </a:p>
                  </a:txBody>
                  <a:tcPr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D7D5"/>
                    </a:solidFill>
                  </a:tcPr>
                </a:tc>
                <a:tc>
                  <a:txBody>
                    <a:bodyPr/>
                    <a:lstStyle/>
                    <a:p>
                      <a:pPr marL="177800" indent="-177800">
                        <a:lnSpc>
                          <a:spcPct val="80000"/>
                        </a:lnSpc>
                        <a:buFont typeface="Arial" panose="020B0604020202020204" pitchFamily="34" charset="0"/>
                        <a:buChar char="•"/>
                      </a:pPr>
                      <a:r>
                        <a:rPr lang="en-US" sz="1600" dirty="0">
                          <a:latin typeface="Aptos Narrow" panose="020B0004020202020204" pitchFamily="34" charset="0"/>
                        </a:rPr>
                        <a:t>Fliers in social service offices, senior centers, community</a:t>
                      </a: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D7D5"/>
                    </a:solidFill>
                  </a:tcPr>
                </a:tc>
                <a:extLst>
                  <a:ext uri="{0D108BD9-81ED-4DB2-BD59-A6C34878D82A}">
                    <a16:rowId xmlns:a16="http://schemas.microsoft.com/office/drawing/2014/main" val="2623640278"/>
                  </a:ext>
                </a:extLst>
              </a:tr>
              <a:tr h="365760">
                <a:tc>
                  <a:txBody>
                    <a:bodyPr/>
                    <a:lstStyle/>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600" dirty="0">
                          <a:latin typeface="Aptos Narrow" panose="020B0004020202020204" pitchFamily="34" charset="0"/>
                        </a:rPr>
                        <a:t>Social media (e.g., Facebook, Twitter)</a:t>
                      </a:r>
                    </a:p>
                  </a:txBody>
                  <a:tcPr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D7D5"/>
                    </a:solidFill>
                  </a:tcPr>
                </a:tc>
                <a:tc>
                  <a:txBody>
                    <a:bodyPr/>
                    <a:lstStyle/>
                    <a:p>
                      <a:pPr marL="177800" marR="0" lvl="0" indent="-177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600" dirty="0">
                          <a:latin typeface="Aptos Narrow" panose="020B0004020202020204" pitchFamily="34" charset="0"/>
                        </a:rPr>
                        <a:t>Utility company bill inserts</a:t>
                      </a: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D7D5"/>
                    </a:solidFill>
                  </a:tcPr>
                </a:tc>
                <a:extLst>
                  <a:ext uri="{0D108BD9-81ED-4DB2-BD59-A6C34878D82A}">
                    <a16:rowId xmlns:a16="http://schemas.microsoft.com/office/drawing/2014/main" val="1771414071"/>
                  </a:ext>
                </a:extLst>
              </a:tr>
              <a:tr h="365760">
                <a:tc>
                  <a:txBody>
                    <a:bodyPr/>
                    <a:lstStyle/>
                    <a:p>
                      <a:pPr marL="177800" marR="0" lvl="0" indent="-177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600" dirty="0">
                          <a:latin typeface="Aptos Narrow" panose="020B0004020202020204" pitchFamily="34" charset="0"/>
                        </a:rPr>
                        <a:t>Fliers in food boxes, Meals-on-Wheels</a:t>
                      </a:r>
                      <a:r>
                        <a:rPr lang="en-US" sz="1600" baseline="0" dirty="0">
                          <a:latin typeface="Aptos Narrow" panose="020B0004020202020204" pitchFamily="34" charset="0"/>
                        </a:rPr>
                        <a:t>, Head  Start backpacks</a:t>
                      </a:r>
                      <a:endParaRPr lang="en-US" sz="1600" dirty="0">
                        <a:latin typeface="Aptos Narrow" panose="020B0004020202020204" pitchFamily="34" charset="0"/>
                      </a:endParaRPr>
                    </a:p>
                  </a:txBody>
                  <a:tcPr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D7D5"/>
                    </a:solidFill>
                  </a:tcPr>
                </a:tc>
                <a:tc>
                  <a:txBody>
                    <a:bodyPr/>
                    <a:lstStyle/>
                    <a:p>
                      <a:pPr marL="177800" marR="0" lvl="0" indent="-177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600" dirty="0">
                          <a:latin typeface="Aptos Narrow" panose="020B0004020202020204" pitchFamily="34" charset="0"/>
                        </a:rPr>
                        <a:t>Mailings</a:t>
                      </a:r>
                      <a:r>
                        <a:rPr lang="en-US" sz="1600" baseline="0" dirty="0">
                          <a:latin typeface="Aptos Narrow" panose="020B0004020202020204" pitchFamily="34" charset="0"/>
                        </a:rPr>
                        <a:t> </a:t>
                      </a:r>
                      <a:r>
                        <a:rPr lang="en-US" sz="1600" dirty="0">
                          <a:latin typeface="Aptos Narrow" panose="020B0004020202020204" pitchFamily="34" charset="0"/>
                        </a:rPr>
                        <a:t>by the LIHEAP office or </a:t>
                      </a:r>
                      <a:r>
                        <a:rPr lang="en-US" sz="1600" baseline="0" dirty="0">
                          <a:latin typeface="Aptos Narrow" panose="020B0004020202020204" pitchFamily="34" charset="0"/>
                        </a:rPr>
                        <a:t>other social service programs</a:t>
                      </a:r>
                      <a:endParaRPr lang="en-US" sz="1600" dirty="0">
                        <a:latin typeface="Aptos Narrow" panose="020B0004020202020204" pitchFamily="34" charset="0"/>
                      </a:endParaRP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D7D5"/>
                    </a:solidFill>
                  </a:tcPr>
                </a:tc>
                <a:extLst>
                  <a:ext uri="{0D108BD9-81ED-4DB2-BD59-A6C34878D82A}">
                    <a16:rowId xmlns:a16="http://schemas.microsoft.com/office/drawing/2014/main" val="3135425870"/>
                  </a:ext>
                </a:extLst>
              </a:tr>
            </a:tbl>
          </a:graphicData>
        </a:graphic>
      </p:graphicFrame>
      <p:sp>
        <p:nvSpPr>
          <p:cNvPr id="9" name="Rectangle: Rounded Corners 8">
            <a:extLst>
              <a:ext uri="{FF2B5EF4-FFF2-40B4-BE49-F238E27FC236}">
                <a16:creationId xmlns:a16="http://schemas.microsoft.com/office/drawing/2014/main" id="{FD73F789-11B1-AC80-E781-7DCD2F7D62A9}"/>
              </a:ext>
            </a:extLst>
          </p:cNvPr>
          <p:cNvSpPr/>
          <p:nvPr/>
        </p:nvSpPr>
        <p:spPr>
          <a:xfrm>
            <a:off x="541570" y="1152095"/>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10" name="TextBox 9">
            <a:extLst>
              <a:ext uri="{FF2B5EF4-FFF2-40B4-BE49-F238E27FC236}">
                <a16:creationId xmlns:a16="http://schemas.microsoft.com/office/drawing/2014/main" id="{74A0CA0F-690E-A9D1-4F7B-29FC75F1E25A}"/>
              </a:ext>
            </a:extLst>
          </p:cNvPr>
          <p:cNvSpPr txBox="1"/>
          <p:nvPr/>
        </p:nvSpPr>
        <p:spPr>
          <a:xfrm>
            <a:off x="3013474" y="1216207"/>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3:  OUTREACH</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graphicFrame>
        <p:nvGraphicFramePr>
          <p:cNvPr id="11" name="Table 10">
            <a:extLst>
              <a:ext uri="{FF2B5EF4-FFF2-40B4-BE49-F238E27FC236}">
                <a16:creationId xmlns:a16="http://schemas.microsoft.com/office/drawing/2014/main" id="{984E00CA-17E8-E850-E691-D05D3D91B880}"/>
              </a:ext>
            </a:extLst>
          </p:cNvPr>
          <p:cNvGraphicFramePr>
            <a:graphicFrameLocks noGrp="1"/>
          </p:cNvGraphicFramePr>
          <p:nvPr>
            <p:extLst>
              <p:ext uri="{D42A27DB-BD31-4B8C-83A1-F6EECF244321}">
                <p14:modId xmlns:p14="http://schemas.microsoft.com/office/powerpoint/2010/main" val="817513153"/>
              </p:ext>
            </p:extLst>
          </p:nvPr>
        </p:nvGraphicFramePr>
        <p:xfrm>
          <a:off x="608621" y="4740262"/>
          <a:ext cx="10974760" cy="1401128"/>
        </p:xfrm>
        <a:graphic>
          <a:graphicData uri="http://schemas.openxmlformats.org/drawingml/2006/table">
            <a:tbl>
              <a:tblPr firstRow="1" bandRow="1">
                <a:tableStyleId>{2D5ABB26-0587-4C30-8999-92F81FD0307C}</a:tableStyleId>
              </a:tblPr>
              <a:tblGrid>
                <a:gridCol w="5487380">
                  <a:extLst>
                    <a:ext uri="{9D8B030D-6E8A-4147-A177-3AD203B41FA5}">
                      <a16:colId xmlns:a16="http://schemas.microsoft.com/office/drawing/2014/main" val="1272565731"/>
                    </a:ext>
                  </a:extLst>
                </a:gridCol>
                <a:gridCol w="5487380">
                  <a:extLst>
                    <a:ext uri="{9D8B030D-6E8A-4147-A177-3AD203B41FA5}">
                      <a16:colId xmlns:a16="http://schemas.microsoft.com/office/drawing/2014/main" val="3550816300"/>
                    </a:ext>
                  </a:extLst>
                </a:gridCol>
              </a:tblGrid>
              <a:tr h="274320">
                <a:tc gridSpan="2">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2400" b="1" dirty="0">
                          <a:solidFill>
                            <a:schemeClr val="accent1">
                              <a:lumMod val="75000"/>
                            </a:schemeClr>
                          </a:solidFill>
                          <a:latin typeface="Aptos Narrow" panose="020B0004020202020204" pitchFamily="34" charset="0"/>
                        </a:rPr>
                        <a:t>Newer examples of LIHEAP Outreach:</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7800" indent="-177800">
                        <a:lnSpc>
                          <a:spcPct val="80000"/>
                        </a:lnSpc>
                        <a:buFont typeface="Arial" panose="020B0604020202020204" pitchFamily="34" charset="0"/>
                        <a:buChar char="•"/>
                      </a:pPr>
                      <a:endParaRPr lang="en-US" sz="1600" dirty="0">
                        <a:latin typeface="Aptos Narrow" panose="020B0004020202020204" pitchFamily="34" charset="0"/>
                      </a:endParaRP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D7D5"/>
                    </a:solidFill>
                  </a:tcPr>
                </a:tc>
                <a:extLst>
                  <a:ext uri="{0D108BD9-81ED-4DB2-BD59-A6C34878D82A}">
                    <a16:rowId xmlns:a16="http://schemas.microsoft.com/office/drawing/2014/main" val="488424450"/>
                  </a:ext>
                </a:extLst>
              </a:tr>
              <a:tr h="365760">
                <a:tc>
                  <a:txBody>
                    <a:bodyPr/>
                    <a:lstStyle/>
                    <a:p>
                      <a:pPr marL="177800" indent="-177800">
                        <a:lnSpc>
                          <a:spcPct val="80000"/>
                        </a:lnSpc>
                        <a:buFont typeface="Arial" panose="020B0604020202020204" pitchFamily="34" charset="0"/>
                        <a:buChar char="•"/>
                      </a:pPr>
                      <a:r>
                        <a:rPr lang="en-US" sz="1600" dirty="0">
                          <a:latin typeface="Aptos Narrow" panose="020B0004020202020204" pitchFamily="34" charset="0"/>
                        </a:rPr>
                        <a:t>Bus and light rail wraps (ads)</a:t>
                      </a:r>
                    </a:p>
                  </a:txBody>
                  <a:tcPr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D"/>
                    </a:solidFill>
                  </a:tcPr>
                </a:tc>
                <a:tc>
                  <a:txBody>
                    <a:bodyPr/>
                    <a:lstStyle/>
                    <a:p>
                      <a:pPr marL="177800" indent="-177800">
                        <a:lnSpc>
                          <a:spcPct val="80000"/>
                        </a:lnSpc>
                        <a:buFont typeface="Arial" panose="020B0604020202020204" pitchFamily="34" charset="0"/>
                        <a:buChar char="•"/>
                      </a:pPr>
                      <a:r>
                        <a:rPr lang="en-US" sz="1600" dirty="0">
                          <a:latin typeface="Aptos Narrow" panose="020B0004020202020204" pitchFamily="34" charset="0"/>
                        </a:rPr>
                        <a:t>Park bench, bus stop advertisements</a:t>
                      </a: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D"/>
                    </a:solidFill>
                  </a:tcPr>
                </a:tc>
                <a:extLst>
                  <a:ext uri="{0D108BD9-81ED-4DB2-BD59-A6C34878D82A}">
                    <a16:rowId xmlns:a16="http://schemas.microsoft.com/office/drawing/2014/main" val="2623640278"/>
                  </a:ext>
                </a:extLst>
              </a:tr>
              <a:tr h="365760">
                <a:tc>
                  <a:txBody>
                    <a:bodyPr/>
                    <a:lstStyle/>
                    <a:p>
                      <a:pPr marL="177800" marR="0" lvl="0" indent="-177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600" dirty="0">
                          <a:latin typeface="Aptos Narrow" panose="020B0004020202020204" pitchFamily="34" charset="0"/>
                        </a:rPr>
                        <a:t>Gas pump video ads</a:t>
                      </a:r>
                    </a:p>
                  </a:txBody>
                  <a:tcPr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D"/>
                    </a:solidFill>
                  </a:tcPr>
                </a:tc>
                <a:tc>
                  <a:txBody>
                    <a:bodyPr/>
                    <a:lstStyle/>
                    <a:p>
                      <a:pPr marL="177800" marR="0" lvl="0" indent="-177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600" dirty="0">
                          <a:latin typeface="Aptos Narrow" panose="020B0004020202020204" pitchFamily="34" charset="0"/>
                        </a:rPr>
                        <a:t>Mobile outreach trailers/RVs (e.g., libraries, SNAP-ed)</a:t>
                      </a: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D"/>
                    </a:solidFill>
                  </a:tcPr>
                </a:tc>
                <a:extLst>
                  <a:ext uri="{0D108BD9-81ED-4DB2-BD59-A6C34878D82A}">
                    <a16:rowId xmlns:a16="http://schemas.microsoft.com/office/drawing/2014/main" val="1771414071"/>
                  </a:ext>
                </a:extLst>
              </a:tr>
              <a:tr h="365760">
                <a:tc>
                  <a:txBody>
                    <a:bodyPr/>
                    <a:lstStyle/>
                    <a:p>
                      <a:pPr marL="177800" marR="0" lvl="0" indent="-177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600" dirty="0">
                          <a:latin typeface="Aptos Narrow" panose="020B0004020202020204" pitchFamily="34" charset="0"/>
                        </a:rPr>
                        <a:t>“Speed Dating” style Social Service events</a:t>
                      </a:r>
                    </a:p>
                  </a:txBody>
                  <a:tcPr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D"/>
                    </a:solidFill>
                  </a:tcPr>
                </a:tc>
                <a:tc>
                  <a:txBody>
                    <a:bodyPr/>
                    <a:lstStyle/>
                    <a:p>
                      <a:pPr marL="177800" marR="0" lvl="0" indent="-1778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600" dirty="0">
                          <a:latin typeface="Aptos Narrow" panose="020B0004020202020204" pitchFamily="34" charset="0"/>
                        </a:rPr>
                        <a:t>Energy Ed activities w/school-aged children</a:t>
                      </a: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D"/>
                    </a:solidFill>
                  </a:tcPr>
                </a:tc>
                <a:extLst>
                  <a:ext uri="{0D108BD9-81ED-4DB2-BD59-A6C34878D82A}">
                    <a16:rowId xmlns:a16="http://schemas.microsoft.com/office/drawing/2014/main" val="3135425870"/>
                  </a:ext>
                </a:extLst>
              </a:tr>
            </a:tbl>
          </a:graphicData>
        </a:graphic>
      </p:graphicFrame>
    </p:spTree>
    <p:extLst>
      <p:ext uri="{BB962C8B-B14F-4D97-AF65-F5344CB8AC3E}">
        <p14:creationId xmlns:p14="http://schemas.microsoft.com/office/powerpoint/2010/main" val="3783275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46004585"/>
              </p:ext>
            </p:extLst>
          </p:nvPr>
        </p:nvGraphicFramePr>
        <p:xfrm>
          <a:off x="518187" y="2256243"/>
          <a:ext cx="10985501" cy="3937000"/>
        </p:xfrm>
        <a:graphic>
          <a:graphicData uri="http://schemas.openxmlformats.org/drawingml/2006/table">
            <a:tbl>
              <a:tblPr firstRow="1" bandRow="1">
                <a:tableStyleId>{2D5ABB26-0587-4C30-8999-92F81FD0307C}</a:tableStyleId>
              </a:tblPr>
              <a:tblGrid>
                <a:gridCol w="1809446">
                  <a:extLst>
                    <a:ext uri="{9D8B030D-6E8A-4147-A177-3AD203B41FA5}">
                      <a16:colId xmlns:a16="http://schemas.microsoft.com/office/drawing/2014/main" val="4079345045"/>
                    </a:ext>
                  </a:extLst>
                </a:gridCol>
                <a:gridCol w="9176055">
                  <a:extLst>
                    <a:ext uri="{9D8B030D-6E8A-4147-A177-3AD203B41FA5}">
                      <a16:colId xmlns:a16="http://schemas.microsoft.com/office/drawing/2014/main" val="907846636"/>
                    </a:ext>
                  </a:extLst>
                </a:gridCol>
              </a:tblGrid>
              <a:tr h="984250">
                <a:tc>
                  <a:txBody>
                    <a:bodyPr/>
                    <a:lstStyle/>
                    <a:p>
                      <a:r>
                        <a:rPr lang="en-US" sz="2000" b="1" dirty="0">
                          <a:latin typeface="Aptos Narrow" panose="020B0004020202020204" pitchFamily="34" charset="0"/>
                        </a:rPr>
                        <a:t>Targeting</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tc>
                  <a:txBody>
                    <a:bodyPr/>
                    <a:lstStyle/>
                    <a:p>
                      <a:pPr marL="285750" lvl="1" indent="-285750">
                        <a:lnSpc>
                          <a:spcPct val="90000"/>
                        </a:lnSpc>
                        <a:spcBef>
                          <a:spcPts val="0"/>
                        </a:spcBef>
                        <a:buFont typeface="Arial" panose="020B0604020202020204" pitchFamily="34" charset="0"/>
                        <a:buChar char="•"/>
                      </a:pPr>
                      <a:r>
                        <a:rPr lang="en-US" sz="1800" dirty="0">
                          <a:latin typeface="Aptos Narrow" panose="020B0004020202020204" pitchFamily="34" charset="0"/>
                          <a:cs typeface="Calibri" panose="020F0502020204030204" pitchFamily="34" charset="0"/>
                        </a:rPr>
                        <a:t>Do we know who is eligible</a:t>
                      </a:r>
                      <a:r>
                        <a:rPr lang="en-US" sz="1800" baseline="0" dirty="0">
                          <a:latin typeface="Aptos Narrow" panose="020B0004020202020204" pitchFamily="34" charset="0"/>
                          <a:cs typeface="Calibri" panose="020F0502020204030204" pitchFamily="34" charset="0"/>
                        </a:rPr>
                        <a:t> for LIHEAP </a:t>
                      </a:r>
                      <a:r>
                        <a:rPr lang="en-US" sz="1800" i="1" baseline="0" dirty="0">
                          <a:latin typeface="Aptos Narrow" panose="020B0004020202020204" pitchFamily="34" charset="0"/>
                          <a:cs typeface="Calibri" panose="020F0502020204030204" pitchFamily="34" charset="0"/>
                        </a:rPr>
                        <a:t>(e.g. demographics)?</a:t>
                      </a:r>
                    </a:p>
                    <a:p>
                      <a:pPr marL="171450" lvl="1" indent="-171450">
                        <a:lnSpc>
                          <a:spcPct val="90000"/>
                        </a:lnSpc>
                        <a:spcBef>
                          <a:spcPts val="0"/>
                        </a:spcBef>
                        <a:buFont typeface="Arial" panose="020B0604020202020204" pitchFamily="34" charset="0"/>
                        <a:buChar char="•"/>
                      </a:pPr>
                      <a:endParaRPr lang="en-US" sz="1000" i="1" baseline="0" dirty="0">
                        <a:latin typeface="Aptos Narrow" panose="020B0004020202020204" pitchFamily="34" charset="0"/>
                        <a:cs typeface="Calibri" panose="020F0502020204030204" pitchFamily="34" charset="0"/>
                      </a:endParaRPr>
                    </a:p>
                    <a:p>
                      <a:pPr marL="285750" lvl="1" indent="-285750">
                        <a:lnSpc>
                          <a:spcPct val="90000"/>
                        </a:lnSpc>
                        <a:spcBef>
                          <a:spcPts val="0"/>
                        </a:spcBef>
                        <a:buFont typeface="Arial" panose="020B0604020202020204" pitchFamily="34" charset="0"/>
                        <a:buChar char="•"/>
                      </a:pPr>
                      <a:r>
                        <a:rPr lang="en-US" sz="1800" baseline="0" dirty="0">
                          <a:latin typeface="Aptos Narrow" panose="020B0004020202020204" pitchFamily="34" charset="0"/>
                          <a:cs typeface="Calibri" panose="020F0502020204030204" pitchFamily="34" charset="0"/>
                        </a:rPr>
                        <a:t>Do we know where these eligible households are </a:t>
                      </a:r>
                      <a:r>
                        <a:rPr lang="en-US" sz="1800" i="1" baseline="0" dirty="0">
                          <a:latin typeface="Aptos Narrow" panose="020B0004020202020204" pitchFamily="34" charset="0"/>
                          <a:cs typeface="Calibri" panose="020F0502020204030204" pitchFamily="34" charset="0"/>
                        </a:rPr>
                        <a:t>(e.g., geographically)?</a:t>
                      </a:r>
                      <a:endParaRPr lang="en-US" sz="1800" i="1"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275012"/>
                  </a:ext>
                </a:extLst>
              </a:tr>
              <a:tr h="984250">
                <a:tc>
                  <a:txBody>
                    <a:bodyPr/>
                    <a:lstStyle/>
                    <a:p>
                      <a:r>
                        <a:rPr lang="en-US" sz="2000" b="1" dirty="0">
                          <a:latin typeface="Aptos Narrow" panose="020B0004020202020204" pitchFamily="34" charset="0"/>
                        </a:rPr>
                        <a:t>Gaps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FDBD9"/>
                    </a:solidFill>
                  </a:tcPr>
                </a:tc>
                <a:tc>
                  <a:txBody>
                    <a:bodyPr/>
                    <a:lstStyle/>
                    <a:p>
                      <a:pPr marL="342900" lvl="1" indent="-342900">
                        <a:lnSpc>
                          <a:spcPct val="90000"/>
                        </a:lnSpc>
                        <a:spcBef>
                          <a:spcPts val="0"/>
                        </a:spcBef>
                        <a:buFont typeface="Arial" panose="020B0604020202020204" pitchFamily="34" charset="0"/>
                        <a:buChar char="•"/>
                      </a:pPr>
                      <a:r>
                        <a:rPr lang="en-US" sz="1800" dirty="0">
                          <a:latin typeface="Aptos Narrow" panose="020B0004020202020204" pitchFamily="34" charset="0"/>
                          <a:cs typeface="Calibri" panose="020F0502020204030204" pitchFamily="34" charset="0"/>
                        </a:rPr>
                        <a:t>Who is applying for LIHEAP services? </a:t>
                      </a:r>
                    </a:p>
                    <a:p>
                      <a:pPr marL="342900" lvl="1" indent="-342900">
                        <a:lnSpc>
                          <a:spcPct val="90000"/>
                        </a:lnSpc>
                        <a:spcBef>
                          <a:spcPts val="0"/>
                        </a:spcBef>
                        <a:buFont typeface="Arial" panose="020B0604020202020204" pitchFamily="34" charset="0"/>
                        <a:buChar char="•"/>
                      </a:pPr>
                      <a:endParaRPr lang="en-US" sz="1000" dirty="0">
                        <a:latin typeface="Aptos Narrow" panose="020B0004020202020204" pitchFamily="34" charset="0"/>
                        <a:cs typeface="Calibri" panose="020F0502020204030204" pitchFamily="34" charset="0"/>
                      </a:endParaRPr>
                    </a:p>
                    <a:p>
                      <a:pPr marL="342900" lvl="1" indent="-342900">
                        <a:lnSpc>
                          <a:spcPct val="90000"/>
                        </a:lnSpc>
                        <a:spcBef>
                          <a:spcPts val="0"/>
                        </a:spcBef>
                        <a:buFont typeface="Arial" panose="020B0604020202020204" pitchFamily="34" charset="0"/>
                        <a:buChar char="•"/>
                      </a:pPr>
                      <a:r>
                        <a:rPr lang="en-US" sz="1800" dirty="0">
                          <a:latin typeface="Aptos Narrow" panose="020B0004020202020204" pitchFamily="34" charset="0"/>
                          <a:cs typeface="Calibri" panose="020F0502020204030204" pitchFamily="34" charset="0"/>
                        </a:rPr>
                        <a:t>How does this line up with who is eligible? </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FDBD9"/>
                    </a:solidFill>
                  </a:tcPr>
                </a:tc>
                <a:extLst>
                  <a:ext uri="{0D108BD9-81ED-4DB2-BD59-A6C34878D82A}">
                    <a16:rowId xmlns:a16="http://schemas.microsoft.com/office/drawing/2014/main" val="2865552257"/>
                  </a:ext>
                </a:extLst>
              </a:tr>
              <a:tr h="984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ptos Narrow" panose="020B0004020202020204" pitchFamily="34" charset="0"/>
                        </a:rPr>
                        <a:t>Methods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b="0" dirty="0">
                          <a:latin typeface="Aptos Narrow" panose="020B0004020202020204" pitchFamily="34" charset="0"/>
                          <a:cs typeface="Calibri" panose="020F0502020204030204" pitchFamily="34" charset="0"/>
                        </a:rPr>
                        <a:t>Are</a:t>
                      </a:r>
                      <a:r>
                        <a:rPr lang="en-US" sz="1800" b="0" baseline="0" dirty="0">
                          <a:latin typeface="Aptos Narrow" panose="020B0004020202020204" pitchFamily="34" charset="0"/>
                          <a:cs typeface="Calibri" panose="020F0502020204030204" pitchFamily="34" charset="0"/>
                        </a:rPr>
                        <a:t> we using the right tools to reach who we need to?</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1000" b="0" baseline="0" dirty="0">
                        <a:latin typeface="Aptos Narrow" panose="020B0004020202020204" pitchFamily="34" charset="0"/>
                        <a:cs typeface="Calibri" panose="020F0502020204030204" pitchFamily="34" charset="0"/>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b="0" baseline="0" dirty="0">
                          <a:latin typeface="Aptos Narrow" panose="020B0004020202020204" pitchFamily="34" charset="0"/>
                          <a:cs typeface="Calibri" panose="020F0502020204030204" pitchFamily="34" charset="0"/>
                        </a:rPr>
                        <a:t>Are we conducting outreach throughout the year, or just at the beginning of each program?</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2990253492"/>
                  </a:ext>
                </a:extLst>
              </a:tr>
              <a:tr h="984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ptos Narrow" panose="020B0004020202020204" pitchFamily="34" charset="0"/>
                        </a:rPr>
                        <a:t>Goals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DDDDD"/>
                    </a:solidFill>
                  </a:tcPr>
                </a:tc>
                <a:tc>
                  <a:txBody>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b="0" dirty="0">
                          <a:latin typeface="Aptos Narrow" panose="020B0004020202020204" pitchFamily="34" charset="0"/>
                          <a:cs typeface="Calibri" panose="020F0502020204030204" pitchFamily="34" charset="0"/>
                        </a:rPr>
                        <a:t>Do we have clear outreach goals in our state, tribe, or territory?</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1000" b="0" dirty="0">
                        <a:latin typeface="Aptos Narrow" panose="020B0004020202020204" pitchFamily="34" charset="0"/>
                        <a:cs typeface="Calibri" panose="020F0502020204030204" pitchFamily="34" charset="0"/>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b="0" dirty="0">
                          <a:latin typeface="Aptos Narrow" panose="020B0004020202020204" pitchFamily="34" charset="0"/>
                          <a:cs typeface="Calibri" panose="020F0502020204030204" pitchFamily="34" charset="0"/>
                        </a:rPr>
                        <a:t>If local agencies deliver outreach,</a:t>
                      </a:r>
                      <a:r>
                        <a:rPr lang="en-US" sz="1800" b="0" baseline="0" dirty="0">
                          <a:latin typeface="Aptos Narrow" panose="020B0004020202020204" pitchFamily="34" charset="0"/>
                          <a:cs typeface="Calibri" panose="020F0502020204030204" pitchFamily="34" charset="0"/>
                        </a:rPr>
                        <a:t> are they aware of these goals?</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DDDDD"/>
                    </a:solidFill>
                  </a:tcPr>
                </a:tc>
                <a:extLst>
                  <a:ext uri="{0D108BD9-81ED-4DB2-BD59-A6C34878D82A}">
                    <a16:rowId xmlns:a16="http://schemas.microsoft.com/office/drawing/2014/main" val="4263799163"/>
                  </a:ext>
                </a:extLst>
              </a:tr>
            </a:tbl>
          </a:graphicData>
        </a:graphic>
      </p:graphicFrame>
      <p:sp>
        <p:nvSpPr>
          <p:cNvPr id="11" name="TextBox 10">
            <a:extLst>
              <a:ext uri="{FF2B5EF4-FFF2-40B4-BE49-F238E27FC236}">
                <a16:creationId xmlns:a16="http://schemas.microsoft.com/office/drawing/2014/main" id="{8AD9FD54-822E-52CD-5451-5D83ABDB287A}"/>
              </a:ext>
            </a:extLst>
          </p:cNvPr>
          <p:cNvSpPr txBox="1"/>
          <p:nvPr/>
        </p:nvSpPr>
        <p:spPr>
          <a:xfrm>
            <a:off x="3013474" y="1175434"/>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3:  OUTREACH</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3? </a:t>
            </a:r>
          </a:p>
        </p:txBody>
      </p:sp>
      <p:sp>
        <p:nvSpPr>
          <p:cNvPr id="12" name="Rectangle: Rounded Corners 11">
            <a:extLst>
              <a:ext uri="{FF2B5EF4-FFF2-40B4-BE49-F238E27FC236}">
                <a16:creationId xmlns:a16="http://schemas.microsoft.com/office/drawing/2014/main" id="{5D59CC69-E39E-432B-E699-4A4D01FBB127}"/>
              </a:ext>
            </a:extLst>
          </p:cNvPr>
          <p:cNvSpPr/>
          <p:nvPr/>
        </p:nvSpPr>
        <p:spPr>
          <a:xfrm>
            <a:off x="512131" y="1102416"/>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1141898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DE8CC1-D5EE-556C-A476-1123071F542F}"/>
              </a:ext>
            </a:extLst>
          </p:cNvPr>
          <p:cNvSpPr/>
          <p:nvPr/>
        </p:nvSpPr>
        <p:spPr>
          <a:xfrm>
            <a:off x="226086" y="2288721"/>
            <a:ext cx="5169479" cy="39370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rIns="365760" rtlCol="0" anchor="ctr"/>
          <a:lstStyle/>
          <a:p>
            <a:pPr marL="174625">
              <a:lnSpc>
                <a:spcPct val="80000"/>
              </a:lnSpc>
            </a:pPr>
            <a:r>
              <a:rPr lang="en-US" sz="2400" b="1" dirty="0">
                <a:solidFill>
                  <a:schemeClr val="accent1"/>
                </a:solidFill>
                <a:latin typeface="Aptos Narrow" panose="020B0004020202020204" pitchFamily="34" charset="0"/>
                <a:hlinkClick r:id="rId3"/>
              </a:rPr>
              <a:t>LIHEAP Data Case Studies </a:t>
            </a:r>
            <a:r>
              <a:rPr lang="en-US" sz="2400" b="1" dirty="0">
                <a:solidFill>
                  <a:schemeClr val="tx1"/>
                </a:solidFill>
                <a:latin typeface="Aptos Narrow" panose="020B0004020202020204" pitchFamily="34" charset="0"/>
              </a:rPr>
              <a:t>highlight ways that grantees are using data to:</a:t>
            </a:r>
          </a:p>
          <a:p>
            <a:pPr marL="457200">
              <a:lnSpc>
                <a:spcPct val="80000"/>
              </a:lnSpc>
            </a:pPr>
            <a:endParaRPr lang="en-US" sz="700" b="1" dirty="0">
              <a:solidFill>
                <a:schemeClr val="tx1"/>
              </a:solidFill>
              <a:latin typeface="Aptos Narrow" panose="020B0004020202020204" pitchFamily="34" charset="0"/>
            </a:endParaRPr>
          </a:p>
          <a:p>
            <a:pPr marL="463550" indent="-288925">
              <a:lnSpc>
                <a:spcPct val="80000"/>
              </a:lnSpc>
            </a:pPr>
            <a:endParaRPr lang="en-US" sz="1600" dirty="0">
              <a:solidFill>
                <a:schemeClr val="tx1"/>
              </a:solidFill>
              <a:latin typeface="Aptos Narrow" panose="020B0004020202020204" pitchFamily="34" charset="0"/>
            </a:endParaRPr>
          </a:p>
          <a:p>
            <a:pPr marL="463550" indent="-288925">
              <a:lnSpc>
                <a:spcPct val="80000"/>
              </a:lnSpc>
              <a:buFont typeface="Arial" panose="020B0604020202020204" pitchFamily="34" charset="0"/>
              <a:buChar char="•"/>
            </a:pPr>
            <a:r>
              <a:rPr lang="en-US" sz="2400" dirty="0">
                <a:solidFill>
                  <a:schemeClr val="tx1"/>
                </a:solidFill>
                <a:latin typeface="Aptos Narrow" panose="020B0004020202020204" pitchFamily="34" charset="0"/>
              </a:rPr>
              <a:t>Pinpoint who is and isn’t being served (both by geography and sub-group)</a:t>
            </a:r>
          </a:p>
          <a:p>
            <a:pPr marL="463550" indent="-288925">
              <a:lnSpc>
                <a:spcPct val="80000"/>
              </a:lnSpc>
            </a:pPr>
            <a:endParaRPr lang="en-US" sz="2400" dirty="0">
              <a:solidFill>
                <a:schemeClr val="tx1"/>
              </a:solidFill>
              <a:latin typeface="Aptos Narrow" panose="020B0004020202020204" pitchFamily="34" charset="0"/>
            </a:endParaRPr>
          </a:p>
          <a:p>
            <a:pPr marL="463550" indent="-288925">
              <a:lnSpc>
                <a:spcPct val="80000"/>
              </a:lnSpc>
              <a:buFont typeface="Arial" panose="020B0604020202020204" pitchFamily="34" charset="0"/>
              <a:buChar char="•"/>
            </a:pPr>
            <a:r>
              <a:rPr lang="en-US" sz="2400" dirty="0">
                <a:solidFill>
                  <a:schemeClr val="tx1"/>
                </a:solidFill>
                <a:latin typeface="Aptos Narrow" panose="020B0004020202020204" pitchFamily="34" charset="0"/>
              </a:rPr>
              <a:t>Create outreach goals and monitor outcomes</a:t>
            </a:r>
          </a:p>
          <a:p>
            <a:pPr marL="174625">
              <a:lnSpc>
                <a:spcPct val="80000"/>
              </a:lnSpc>
            </a:pPr>
            <a:endParaRPr lang="en-US" sz="2400" dirty="0">
              <a:solidFill>
                <a:schemeClr val="tx1"/>
              </a:solidFill>
            </a:endParaRPr>
          </a:p>
        </p:txBody>
      </p:sp>
      <p:pic>
        <p:nvPicPr>
          <p:cNvPr id="3" name="Picture 2">
            <a:extLst>
              <a:ext uri="{FF2B5EF4-FFF2-40B4-BE49-F238E27FC236}">
                <a16:creationId xmlns:a16="http://schemas.microsoft.com/office/drawing/2014/main" id="{A0D99206-7145-DCFD-F8A1-4DFDD32E6FC9}"/>
              </a:ext>
            </a:extLst>
          </p:cNvPr>
          <p:cNvPicPr>
            <a:picLocks noChangeAspect="1"/>
          </p:cNvPicPr>
          <p:nvPr/>
        </p:nvPicPr>
        <p:blipFill>
          <a:blip r:embed="rId4"/>
          <a:srcRect l="2974" r="4847"/>
          <a:stretch>
            <a:fillRect/>
          </a:stretch>
        </p:blipFill>
        <p:spPr>
          <a:xfrm>
            <a:off x="5395565" y="2449780"/>
            <a:ext cx="6128297" cy="3155641"/>
          </a:xfrm>
          <a:prstGeom prst="rect">
            <a:avLst/>
          </a:prstGeom>
        </p:spPr>
      </p:pic>
      <p:grpSp>
        <p:nvGrpSpPr>
          <p:cNvPr id="2" name="Group 1">
            <a:extLst>
              <a:ext uri="{FF2B5EF4-FFF2-40B4-BE49-F238E27FC236}">
                <a16:creationId xmlns:a16="http://schemas.microsoft.com/office/drawing/2014/main" id="{997C5ED0-C2AE-EC1E-20FF-48FA599CE4A3}"/>
              </a:ext>
            </a:extLst>
          </p:cNvPr>
          <p:cNvGrpSpPr/>
          <p:nvPr/>
        </p:nvGrpSpPr>
        <p:grpSpPr>
          <a:xfrm>
            <a:off x="528869" y="1182372"/>
            <a:ext cx="2487381" cy="894041"/>
            <a:chOff x="1100369" y="4945170"/>
            <a:chExt cx="2487381" cy="894041"/>
          </a:xfrm>
        </p:grpSpPr>
        <p:sp>
          <p:nvSpPr>
            <p:cNvPr id="4" name="Rectangle: Rounded Corners 3">
              <a:extLst>
                <a:ext uri="{FF2B5EF4-FFF2-40B4-BE49-F238E27FC236}">
                  <a16:creationId xmlns:a16="http://schemas.microsoft.com/office/drawing/2014/main" id="{56F89EF3-C50C-3793-3998-2B8B96F23FDA}"/>
                </a:ext>
              </a:extLst>
            </p:cNvPr>
            <p:cNvSpPr/>
            <p:nvPr/>
          </p:nvSpPr>
          <p:spPr>
            <a:xfrm>
              <a:off x="1100369" y="4945170"/>
              <a:ext cx="2487381" cy="894041"/>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marL="800100">
                <a:lnSpc>
                  <a:spcPct val="80000"/>
                </a:lnSpc>
              </a:pPr>
              <a:r>
                <a:rPr lang="en-US" sz="2400" b="1" dirty="0">
                  <a:latin typeface="Aptos Narrow" panose="020B0004020202020204" pitchFamily="34" charset="0"/>
                </a:rPr>
                <a:t>Resources</a:t>
              </a:r>
            </a:p>
          </p:txBody>
        </p:sp>
        <p:pic>
          <p:nvPicPr>
            <p:cNvPr id="5" name="Graphic 4" descr="Mining tools with solid fill">
              <a:extLst>
                <a:ext uri="{FF2B5EF4-FFF2-40B4-BE49-F238E27FC236}">
                  <a16:creationId xmlns:a16="http://schemas.microsoft.com/office/drawing/2014/main" id="{59D2EA3B-3B38-176C-E81E-53B22591CF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1956" y="5139313"/>
              <a:ext cx="492182" cy="492182"/>
            </a:xfrm>
            <a:prstGeom prst="rect">
              <a:avLst/>
            </a:prstGeom>
          </p:spPr>
        </p:pic>
      </p:grpSp>
      <p:sp>
        <p:nvSpPr>
          <p:cNvPr id="6" name="TextBox 5">
            <a:extLst>
              <a:ext uri="{FF2B5EF4-FFF2-40B4-BE49-F238E27FC236}">
                <a16:creationId xmlns:a16="http://schemas.microsoft.com/office/drawing/2014/main" id="{B250A487-1622-BF3E-FE9C-04E786B2832E}"/>
              </a:ext>
            </a:extLst>
          </p:cNvPr>
          <p:cNvSpPr txBox="1"/>
          <p:nvPr/>
        </p:nvSpPr>
        <p:spPr>
          <a:xfrm>
            <a:off x="3013474" y="1256976"/>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3:  OUTREACH</a:t>
            </a:r>
          </a:p>
          <a:p>
            <a:pPr marL="57150" lvl="1">
              <a:lnSpc>
                <a:spcPct val="80000"/>
              </a:lnSpc>
              <a:spcBef>
                <a:spcPts val="0"/>
              </a:spcBef>
              <a:buNone/>
            </a:pPr>
            <a:r>
              <a:rPr lang="en-US" sz="2400" b="1" dirty="0">
                <a:solidFill>
                  <a:schemeClr val="tx1">
                    <a:lumMod val="50000"/>
                    <a:lumOff val="50000"/>
                  </a:schemeClr>
                </a:solidFill>
                <a:latin typeface="Aptos Narrow" panose="020B0004020202020204" pitchFamily="34" charset="0"/>
                <a:cs typeface="Calibri" panose="020F0502020204030204" pitchFamily="34" charset="0"/>
              </a:rPr>
              <a:t>How can we learn more?</a:t>
            </a:r>
          </a:p>
        </p:txBody>
      </p:sp>
    </p:spTree>
    <p:extLst>
      <p:ext uri="{BB962C8B-B14F-4D97-AF65-F5344CB8AC3E}">
        <p14:creationId xmlns:p14="http://schemas.microsoft.com/office/powerpoint/2010/main" val="168801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6093" y="2323436"/>
            <a:ext cx="11198269" cy="5075016"/>
          </a:xfrm>
        </p:spPr>
        <p:txBody>
          <a:bodyPr>
            <a:noAutofit/>
          </a:bodyPr>
          <a:lstStyle/>
          <a:p>
            <a:pPr marL="342900" lvl="1" indent="-342900">
              <a:spcBef>
                <a:spcPts val="0"/>
              </a:spcBef>
            </a:pPr>
            <a:r>
              <a:rPr lang="en-US" dirty="0">
                <a:latin typeface="Aptos Narrow" panose="020B0004020202020204" pitchFamily="34" charset="0"/>
              </a:rPr>
              <a:t>Grant recipients will provide benefits in a timely manner.</a:t>
            </a:r>
          </a:p>
          <a:p>
            <a:pPr marL="342900" lvl="1" indent="-342900">
              <a:spcBef>
                <a:spcPts val="0"/>
              </a:spcBef>
            </a:pPr>
            <a:endParaRPr lang="en-US" dirty="0">
              <a:latin typeface="Aptos Narrow" panose="020B0004020202020204" pitchFamily="34" charset="0"/>
            </a:endParaRPr>
          </a:p>
          <a:p>
            <a:pPr marL="342900" lvl="1" indent="-342900">
              <a:spcBef>
                <a:spcPts val="0"/>
              </a:spcBef>
            </a:pPr>
            <a:r>
              <a:rPr lang="en-US" dirty="0">
                <a:latin typeface="Aptos Narrow" panose="020B0004020202020204" pitchFamily="34" charset="0"/>
              </a:rPr>
              <a:t>Grant recipients will assure that the highest level of assistance will be furnished to those households which have the lowest incomes and the highest energy costs or needs in relation to income, taking into account family size.</a:t>
            </a:r>
          </a:p>
          <a:p>
            <a:pPr marL="342900" lvl="1" indent="-342900">
              <a:spcBef>
                <a:spcPts val="0"/>
              </a:spcBef>
            </a:pPr>
            <a:endParaRPr lang="en-US" dirty="0">
              <a:latin typeface="Aptos Narrow" panose="020B0004020202020204" pitchFamily="34" charset="0"/>
              <a:cs typeface="Calibri" panose="020F0502020204030204" pitchFamily="34" charset="0"/>
            </a:endParaRPr>
          </a:p>
          <a:p>
            <a:pPr marL="342900" lvl="1" indent="-342900">
              <a:spcBef>
                <a:spcPts val="0"/>
              </a:spcBef>
            </a:pPr>
            <a:r>
              <a:rPr lang="en-US" dirty="0">
                <a:latin typeface="Aptos Narrow" panose="020B0004020202020204" pitchFamily="34" charset="0"/>
                <a:cs typeface="Calibri" panose="020F0502020204030204" pitchFamily="34" charset="0"/>
              </a:rPr>
              <a:t>Grant recipients </a:t>
            </a:r>
            <a:r>
              <a:rPr lang="en-US" dirty="0">
                <a:latin typeface="Aptos Narrow" panose="020B0004020202020204" pitchFamily="34" charset="0"/>
              </a:rPr>
              <a:t>may not determine benefits differently for households who are categorically eligible and households that are income eligible.</a:t>
            </a:r>
          </a:p>
          <a:p>
            <a:pPr marL="0" lvl="1" indent="0">
              <a:spcBef>
                <a:spcPts val="0"/>
              </a:spcBef>
              <a:buNone/>
            </a:pPr>
            <a:endParaRPr lang="en-US" dirty="0">
              <a:latin typeface="Aptos Narrow" panose="020B0004020202020204" pitchFamily="34" charset="0"/>
            </a:endParaRPr>
          </a:p>
          <a:p>
            <a:pPr marL="742950" lvl="2" indent="-393700">
              <a:spcBef>
                <a:spcPts val="0"/>
              </a:spcBef>
              <a:buFont typeface="Wingdings" panose="05000000000000000000" pitchFamily="2" charset="2"/>
              <a:buChar char="ü"/>
            </a:pPr>
            <a:r>
              <a:rPr lang="en-US" dirty="0">
                <a:latin typeface="Aptos Narrow" panose="020B0004020202020204" pitchFamily="34" charset="0"/>
              </a:rPr>
              <a:t>Categorical eligibility means that the household is eligible and that you can move to the benefit determination.</a:t>
            </a:r>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spcBef>
                <a:spcPts val="0"/>
              </a:spcBef>
              <a:buNone/>
            </a:pPr>
            <a:endParaRPr lang="en-US"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42DFD37-4BC0-77D1-8130-E8C28FF97D98}"/>
              </a:ext>
            </a:extLst>
          </p:cNvPr>
          <p:cNvSpPr txBox="1"/>
          <p:nvPr/>
        </p:nvSpPr>
        <p:spPr>
          <a:xfrm>
            <a:off x="3013474" y="1233148"/>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5:  BENEFITS</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2605(b)(5)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8624(b)(5</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841FED2-C22D-84D6-A2BC-8C951E08D640}"/>
              </a:ext>
            </a:extLst>
          </p:cNvPr>
          <p:cNvSpPr/>
          <p:nvPr/>
        </p:nvSpPr>
        <p:spPr>
          <a:xfrm>
            <a:off x="526093" y="1174282"/>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111127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8091E-46BA-BC38-6651-D4992F8B1C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B34791-54A2-D139-3685-EF49CB71D46A}"/>
              </a:ext>
            </a:extLst>
          </p:cNvPr>
          <p:cNvSpPr>
            <a:spLocks noGrp="1"/>
          </p:cNvSpPr>
          <p:nvPr>
            <p:ph type="title"/>
          </p:nvPr>
        </p:nvSpPr>
        <p:spPr>
          <a:xfrm>
            <a:off x="157835" y="1138123"/>
            <a:ext cx="12452195" cy="504069"/>
          </a:xfrm>
        </p:spPr>
        <p:txBody>
          <a:bodyPr>
            <a:noAutofit/>
          </a:bodyPr>
          <a:lstStyle/>
          <a:p>
            <a:pPr marL="112711">
              <a:lnSpc>
                <a:spcPct val="80000"/>
              </a:lnSpc>
            </a:pPr>
            <a:r>
              <a:rPr lang="en-US" sz="3600" b="1" dirty="0">
                <a:solidFill>
                  <a:schemeClr val="accent1">
                    <a:lumMod val="50000"/>
                  </a:schemeClr>
                </a:solidFill>
                <a:latin typeface="Aptos Narrow" panose="020B0004020202020204" pitchFamily="34" charset="0"/>
              </a:rPr>
              <a:t>Training Outline</a:t>
            </a:r>
          </a:p>
        </p:txBody>
      </p:sp>
      <p:sp>
        <p:nvSpPr>
          <p:cNvPr id="2" name="TextBox 1">
            <a:extLst>
              <a:ext uri="{FF2B5EF4-FFF2-40B4-BE49-F238E27FC236}">
                <a16:creationId xmlns:a16="http://schemas.microsoft.com/office/drawing/2014/main" id="{CD0D4A7C-F5EB-381F-6316-45595681BC93}"/>
              </a:ext>
            </a:extLst>
          </p:cNvPr>
          <p:cNvSpPr txBox="1"/>
          <p:nvPr/>
        </p:nvSpPr>
        <p:spPr>
          <a:xfrm>
            <a:off x="286609" y="1864220"/>
            <a:ext cx="11462995" cy="4747453"/>
          </a:xfrm>
          <a:prstGeom prst="rect">
            <a:avLst/>
          </a:prstGeom>
          <a:noFill/>
        </p:spPr>
        <p:txBody>
          <a:bodyPr wrap="square" rtlCol="0">
            <a:spAutoFit/>
          </a:bodyPr>
          <a:lstStyle/>
          <a:p>
            <a:pPr indent="-365760">
              <a:lnSpc>
                <a:spcPct val="100000"/>
              </a:lnSpc>
              <a:spcBef>
                <a:spcPts val="0"/>
              </a:spcBef>
              <a:buFont typeface="Arial" panose="020B0604020202020204" pitchFamily="34" charset="0"/>
              <a:buChar char="•"/>
            </a:pPr>
            <a:r>
              <a:rPr lang="en-US" sz="2400" b="1" dirty="0">
                <a:latin typeface="Aptos Narrow" panose="020B0004020202020204" pitchFamily="34" charset="0"/>
              </a:rPr>
              <a:t>Getting Situated as a New LIHEAP Director</a:t>
            </a:r>
          </a:p>
          <a:p>
            <a:pPr marL="342900" indent="-342900">
              <a:buFont typeface="Arial" panose="020B0604020202020204" pitchFamily="34" charset="0"/>
              <a:buChar char="•"/>
            </a:pPr>
            <a:endParaRPr lang="en-US" sz="2400" dirty="0">
              <a:latin typeface="Aptos Narrow" panose="020B0004020202020204" pitchFamily="34" charset="0"/>
            </a:endParaRPr>
          </a:p>
          <a:p>
            <a:pPr indent="-365760">
              <a:lnSpc>
                <a:spcPct val="100000"/>
              </a:lnSpc>
              <a:spcBef>
                <a:spcPts val="0"/>
              </a:spcBef>
              <a:buFont typeface="Arial" panose="020B0604020202020204" pitchFamily="34" charset="0"/>
              <a:buChar char="•"/>
            </a:pPr>
            <a:r>
              <a:rPr lang="en-US" sz="2400" b="1" dirty="0">
                <a:latin typeface="Aptos Narrow" panose="020B0004020202020204" pitchFamily="34" charset="0"/>
              </a:rPr>
              <a:t>How the LIHEAP Law impacts program design</a:t>
            </a:r>
          </a:p>
          <a:p>
            <a:endParaRPr lang="en-US" sz="2400" dirty="0">
              <a:latin typeface="Aptos Narrow" panose="020B0004020202020204" pitchFamily="34" charset="0"/>
            </a:endParaRPr>
          </a:p>
          <a:p>
            <a:pPr indent="-365760">
              <a:lnSpc>
                <a:spcPct val="100000"/>
              </a:lnSpc>
              <a:spcBef>
                <a:spcPts val="0"/>
              </a:spcBef>
              <a:buFont typeface="Arial" panose="020B0604020202020204" pitchFamily="34" charset="0"/>
              <a:buChar char="•"/>
            </a:pPr>
            <a:r>
              <a:rPr lang="en-US" sz="2400" b="1" dirty="0">
                <a:latin typeface="Aptos Narrow" panose="020B0004020202020204" pitchFamily="34" charset="0"/>
              </a:rPr>
              <a:t>Assurance 1:  Uses of Funds </a:t>
            </a:r>
          </a:p>
          <a:p>
            <a:pPr indent="-365760">
              <a:lnSpc>
                <a:spcPct val="100000"/>
              </a:lnSpc>
              <a:spcBef>
                <a:spcPts val="0"/>
              </a:spcBef>
            </a:pPr>
            <a:endParaRPr lang="en-US" sz="1050" dirty="0">
              <a:latin typeface="Aptos Narrow" panose="020B0004020202020204" pitchFamily="34" charset="0"/>
            </a:endParaRPr>
          </a:p>
          <a:p>
            <a:pPr marL="731520" lvl="1" indent="-365760">
              <a:lnSpc>
                <a:spcPct val="100000"/>
              </a:lnSpc>
              <a:spcBef>
                <a:spcPts val="0"/>
              </a:spcBef>
              <a:buFont typeface="Wingdings" panose="05000000000000000000" pitchFamily="2" charset="2"/>
              <a:buChar char="ü"/>
            </a:pPr>
            <a:r>
              <a:rPr lang="en-US" sz="2000" i="1" dirty="0">
                <a:latin typeface="Aptos Narrow" panose="020B0004020202020204" pitchFamily="34" charset="0"/>
              </a:rPr>
              <a:t>Including 2604(c)—Crisis Funds</a:t>
            </a:r>
          </a:p>
          <a:p>
            <a:pPr marL="731520" lvl="1" indent="-365760">
              <a:lnSpc>
                <a:spcPct val="100000"/>
              </a:lnSpc>
              <a:spcBef>
                <a:spcPts val="0"/>
              </a:spcBef>
              <a:buFont typeface="Wingdings" panose="05000000000000000000" pitchFamily="2" charset="2"/>
              <a:buChar char="ü"/>
            </a:pPr>
            <a:r>
              <a:rPr lang="en-US" sz="2000" i="1" dirty="0">
                <a:latin typeface="Aptos Narrow" panose="020B0004020202020204" pitchFamily="34" charset="0"/>
              </a:rPr>
              <a:t>Grant Recipient Panel</a:t>
            </a:r>
          </a:p>
          <a:p>
            <a:pPr marL="365760" lvl="1" indent="0">
              <a:lnSpc>
                <a:spcPct val="100000"/>
              </a:lnSpc>
              <a:spcBef>
                <a:spcPts val="0"/>
              </a:spcBef>
              <a:buNone/>
            </a:pPr>
            <a:endParaRPr lang="en-US" sz="2000" dirty="0">
              <a:latin typeface="Aptos Narrow" panose="020B0004020202020204" pitchFamily="34" charset="0"/>
            </a:endParaRPr>
          </a:p>
          <a:p>
            <a:pPr indent="-365760">
              <a:lnSpc>
                <a:spcPct val="100000"/>
              </a:lnSpc>
              <a:spcBef>
                <a:spcPts val="0"/>
              </a:spcBef>
              <a:buFont typeface="Arial" panose="020B0604020202020204" pitchFamily="34" charset="0"/>
              <a:buChar char="•"/>
            </a:pPr>
            <a:r>
              <a:rPr lang="en-US" sz="2400" b="1" dirty="0">
                <a:latin typeface="Aptos Narrow" panose="020B0004020202020204" pitchFamily="34" charset="0"/>
              </a:rPr>
              <a:t>Assurance 2:  Eligibility</a:t>
            </a:r>
          </a:p>
          <a:p>
            <a:endParaRPr lang="en-US" sz="800" dirty="0">
              <a:latin typeface="Aptos Narrow" panose="020B0004020202020204" pitchFamily="34" charset="0"/>
            </a:endParaRPr>
          </a:p>
          <a:p>
            <a:pPr marL="731520" lvl="1" indent="-365760">
              <a:lnSpc>
                <a:spcPct val="100000"/>
              </a:lnSpc>
              <a:spcBef>
                <a:spcPts val="0"/>
              </a:spcBef>
              <a:buFont typeface="Wingdings" panose="05000000000000000000" pitchFamily="2" charset="2"/>
              <a:buChar char="ü"/>
            </a:pPr>
            <a:r>
              <a:rPr lang="en-US" sz="2000" i="1" dirty="0">
                <a:latin typeface="Aptos Narrow" panose="020B0004020202020204" pitchFamily="34" charset="0"/>
              </a:rPr>
              <a:t>Grant Recipient Panel</a:t>
            </a:r>
          </a:p>
          <a:p>
            <a:pPr marL="365760" lvl="1" indent="0">
              <a:lnSpc>
                <a:spcPct val="100000"/>
              </a:lnSpc>
              <a:spcBef>
                <a:spcPts val="0"/>
              </a:spcBef>
              <a:buNone/>
            </a:pPr>
            <a:endParaRPr lang="en-US" sz="2000" dirty="0">
              <a:latin typeface="Aptos Narrow" panose="020B0004020202020204" pitchFamily="34" charset="0"/>
            </a:endParaRPr>
          </a:p>
          <a:p>
            <a:pPr indent="-365760">
              <a:lnSpc>
                <a:spcPct val="100000"/>
              </a:lnSpc>
              <a:spcBef>
                <a:spcPts val="0"/>
              </a:spcBef>
              <a:buFont typeface="Arial" panose="020B0604020202020204" pitchFamily="34" charset="0"/>
              <a:buChar char="•"/>
            </a:pPr>
            <a:r>
              <a:rPr lang="en-US" sz="2400" b="1" dirty="0">
                <a:latin typeface="Aptos Narrow" panose="020B0004020202020204" pitchFamily="34" charset="0"/>
              </a:rPr>
              <a:t>Assurance 3:  Outreach</a:t>
            </a:r>
          </a:p>
          <a:p>
            <a:pPr defTabSz="914377">
              <a:defRPr/>
            </a:pPr>
            <a:endParaRPr lang="en-US" sz="1600" dirty="0">
              <a:solidFill>
                <a:prstClr val="black"/>
              </a:solidFill>
              <a:latin typeface="Aptos Narrow" panose="020B0004020202020204" pitchFamily="34" charset="0"/>
              <a:cs typeface="Calibri" panose="020F0502020204030204" pitchFamily="34" charset="0"/>
            </a:endParaRPr>
          </a:p>
        </p:txBody>
      </p:sp>
    </p:spTree>
    <p:extLst>
      <p:ext uri="{BB962C8B-B14F-4D97-AF65-F5344CB8AC3E}">
        <p14:creationId xmlns:p14="http://schemas.microsoft.com/office/powerpoint/2010/main" val="3107347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41569" y="1793398"/>
            <a:ext cx="11244031" cy="3305926"/>
          </a:xfrm>
        </p:spPr>
        <p:txBody>
          <a:bodyPr>
            <a:noAutofit/>
          </a:bodyPr>
          <a:lstStyle/>
          <a:p>
            <a:pPr marL="2406650" lvl="1" indent="0">
              <a:spcBef>
                <a:spcPts val="0"/>
              </a:spcBef>
              <a:buNone/>
            </a:pPr>
            <a:endParaRPr lang="en-US" sz="2600" b="1" dirty="0">
              <a:cs typeface="Calibri" panose="020F0502020204030204" pitchFamily="34" charset="0"/>
            </a:endParaRPr>
          </a:p>
          <a:p>
            <a:pPr marL="0" lvl="1" indent="0">
              <a:spcBef>
                <a:spcPts val="0"/>
              </a:spcBef>
              <a:buNone/>
            </a:pPr>
            <a:r>
              <a:rPr lang="en-US" sz="2200" b="1" dirty="0">
                <a:latin typeface="Aptos Narrow" panose="020B0004020202020204" pitchFamily="34" charset="0"/>
                <a:cs typeface="Calibri" panose="020F0502020204030204" pitchFamily="34" charset="0"/>
              </a:rPr>
              <a:t>How are we assuring that households are served in a timely manner?</a:t>
            </a:r>
          </a:p>
          <a:p>
            <a:pPr marL="2406650" lvl="1" indent="0">
              <a:spcBef>
                <a:spcPts val="0"/>
              </a:spcBef>
              <a:buNone/>
            </a:pPr>
            <a:endParaRPr lang="en-US" sz="1200" dirty="0">
              <a:latin typeface="Aptos Narrow" panose="020B0004020202020204" pitchFamily="34" charset="0"/>
            </a:endParaRPr>
          </a:p>
          <a:p>
            <a:pPr marL="288925" lvl="1" indent="-288925">
              <a:spcBef>
                <a:spcPts val="0"/>
              </a:spcBef>
            </a:pPr>
            <a:r>
              <a:rPr lang="en-US" sz="2000" dirty="0">
                <a:latin typeface="Aptos Narrow" panose="020B0004020202020204" pitchFamily="34" charset="0"/>
              </a:rPr>
              <a:t>For the most part, the statute doesn’t define “timely” </a:t>
            </a:r>
            <a:r>
              <a:rPr lang="en-US" sz="2000" i="1" dirty="0">
                <a:latin typeface="Aptos Narrow" panose="020B0004020202020204" pitchFamily="34" charset="0"/>
              </a:rPr>
              <a:t>(18 and 48-hour crisis timelines are the exception).</a:t>
            </a:r>
            <a:r>
              <a:rPr lang="en-US" sz="2000" dirty="0">
                <a:latin typeface="Aptos Narrow" panose="020B0004020202020204" pitchFamily="34" charset="0"/>
              </a:rPr>
              <a:t> This is up to each grant recipient Some programs set a target number of days between each client or vendor transaction—for example, a maximum number of days between an application being submitted and intake/processing.</a:t>
            </a:r>
          </a:p>
          <a:p>
            <a:pPr marL="0" lvl="1" indent="0">
              <a:spcBef>
                <a:spcPts val="0"/>
              </a:spcBef>
              <a:buNone/>
            </a:pPr>
            <a:endParaRPr lang="en-US" sz="1800" dirty="0">
              <a:latin typeface="Aptos Narrow" panose="020B0004020202020204" pitchFamily="34" charset="0"/>
            </a:endParaRPr>
          </a:p>
          <a:p>
            <a:pPr marL="0" lvl="1" indent="0">
              <a:spcBef>
                <a:spcPts val="0"/>
              </a:spcBef>
              <a:buNone/>
            </a:pPr>
            <a:r>
              <a:rPr lang="en-US" sz="2200" b="1" dirty="0">
                <a:latin typeface="Aptos Narrow" panose="020B0004020202020204" pitchFamily="34" charset="0"/>
                <a:cs typeface="Calibri" panose="020F0502020204030204" pitchFamily="34" charset="0"/>
              </a:rPr>
              <a:t>How are we targeting higher benefits to those with higher energy burden (high energy costs/lowest income?) </a:t>
            </a:r>
            <a:endParaRPr lang="en-US" sz="2200" b="1" dirty="0">
              <a:solidFill>
                <a:schemeClr val="accent6"/>
              </a:solidFill>
              <a:latin typeface="Aptos Narrow" panose="020B0004020202020204" pitchFamily="34" charset="0"/>
              <a:cs typeface="Calibri" panose="020F0502020204030204" pitchFamily="34" charset="0"/>
            </a:endParaRPr>
          </a:p>
          <a:p>
            <a:pPr marL="0" lvl="1" indent="0">
              <a:spcBef>
                <a:spcPts val="0"/>
              </a:spcBef>
              <a:buNone/>
            </a:pPr>
            <a:endParaRPr lang="en-US" sz="1200" b="1" dirty="0">
              <a:latin typeface="Aptos Narrow" panose="020B0004020202020204" pitchFamily="34" charset="0"/>
            </a:endParaRPr>
          </a:p>
          <a:p>
            <a:pPr marL="288925" lvl="1" indent="-288925">
              <a:spcBef>
                <a:spcPts val="0"/>
              </a:spcBef>
            </a:pPr>
            <a:r>
              <a:rPr lang="en-US" sz="2000" dirty="0">
                <a:latin typeface="Aptos Narrow" panose="020B0004020202020204" pitchFamily="34" charset="0"/>
              </a:rPr>
              <a:t>Most grantees use their benefit matrix to assure that higher benefits are targeted to households with high energy burdens.  These must account for income, household size, and energy costs in some way.</a:t>
            </a:r>
          </a:p>
          <a:p>
            <a:pPr marL="0" lvl="1" indent="0">
              <a:spcBef>
                <a:spcPts val="0"/>
              </a:spcBef>
              <a:buNone/>
            </a:pPr>
            <a:endParaRPr lang="en-US" sz="1800" dirty="0">
              <a:latin typeface="Aptos" panose="020B0004020202020204" pitchFamily="34" charset="0"/>
            </a:endParaRPr>
          </a:p>
          <a:p>
            <a:pPr marL="0" lvl="1" indent="0">
              <a:spcBef>
                <a:spcPts val="0"/>
              </a:spcBef>
              <a:buNone/>
            </a:pPr>
            <a:r>
              <a:rPr lang="en-US" sz="2200" b="1" dirty="0">
                <a:latin typeface="Aptos Narrow" panose="020B0004020202020204" pitchFamily="34" charset="0"/>
                <a:cs typeface="Calibri" panose="020F0502020204030204" pitchFamily="34" charset="0"/>
              </a:rPr>
              <a:t>How are we making sure that </a:t>
            </a:r>
            <a:r>
              <a:rPr lang="en-US" sz="2200" b="1" dirty="0">
                <a:latin typeface="Aptos Narrow" panose="020B0004020202020204" pitchFamily="34" charset="0"/>
              </a:rPr>
              <a:t>benefits are being determined in the same way for households who are categorically eligible versus households that are income eligible?</a:t>
            </a:r>
          </a:p>
          <a:p>
            <a:pPr marL="0" lvl="1" indent="0">
              <a:spcBef>
                <a:spcPts val="0"/>
              </a:spcBef>
              <a:buNone/>
            </a:pPr>
            <a:endParaRPr lang="en-US" dirty="0">
              <a:latin typeface="Aptos" panose="020B0004020202020204" pitchFamily="34" charset="0"/>
            </a:endParaRPr>
          </a:p>
        </p:txBody>
      </p:sp>
      <p:sp>
        <p:nvSpPr>
          <p:cNvPr id="6" name="Rectangle: Rounded Corners 5">
            <a:extLst>
              <a:ext uri="{FF2B5EF4-FFF2-40B4-BE49-F238E27FC236}">
                <a16:creationId xmlns:a16="http://schemas.microsoft.com/office/drawing/2014/main" id="{CE1D29B3-D4E3-922F-0ED6-3D5CB5E4BF7F}"/>
              </a:ext>
            </a:extLst>
          </p:cNvPr>
          <p:cNvSpPr/>
          <p:nvPr/>
        </p:nvSpPr>
        <p:spPr>
          <a:xfrm>
            <a:off x="541570" y="1070552"/>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7" name="TextBox 6">
            <a:extLst>
              <a:ext uri="{FF2B5EF4-FFF2-40B4-BE49-F238E27FC236}">
                <a16:creationId xmlns:a16="http://schemas.microsoft.com/office/drawing/2014/main" id="{2AC5AB62-0F9A-14AF-C03D-5BE8F3466354}"/>
              </a:ext>
            </a:extLst>
          </p:cNvPr>
          <p:cNvSpPr txBox="1"/>
          <p:nvPr/>
        </p:nvSpPr>
        <p:spPr>
          <a:xfrm>
            <a:off x="3013474" y="1134664"/>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5:  BENEFITS</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Tree>
    <p:extLst>
      <p:ext uri="{BB962C8B-B14F-4D97-AF65-F5344CB8AC3E}">
        <p14:creationId xmlns:p14="http://schemas.microsoft.com/office/powerpoint/2010/main" val="410941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55822" y="1395143"/>
            <a:ext cx="8528523" cy="5152681"/>
          </a:xfrm>
        </p:spPr>
        <p:txBody>
          <a:bodyPr>
            <a:noAutofit/>
          </a:bodyPr>
          <a:lstStyle/>
          <a:p>
            <a:pPr marL="2343150" lvl="1" indent="0">
              <a:lnSpc>
                <a:spcPct val="100000"/>
              </a:lnSpc>
              <a:spcBef>
                <a:spcPts val="0"/>
              </a:spcBef>
              <a:buNone/>
            </a:pPr>
            <a:endParaRPr lang="en-US" sz="800" b="1" dirty="0">
              <a:solidFill>
                <a:schemeClr val="accent3"/>
              </a:solidFill>
              <a:latin typeface="Calibri" panose="020F0502020204030204" pitchFamily="34" charset="0"/>
              <a:cs typeface="Calibri" panose="020F0502020204030204" pitchFamily="34" charset="0"/>
            </a:endParaRPr>
          </a:p>
          <a:p>
            <a:pPr marL="0" lvl="1" indent="0">
              <a:lnSpc>
                <a:spcPct val="100000"/>
              </a:lnSpc>
              <a:spcBef>
                <a:spcPts val="0"/>
              </a:spcBef>
              <a:buNone/>
            </a:pPr>
            <a:endParaRPr lang="en-US" sz="1200" dirty="0">
              <a:latin typeface="Calibri" panose="020F0502020204030204" pitchFamily="34" charset="0"/>
              <a:cs typeface="Calibri" panose="020F0502020204030204" pitchFamily="34" charset="0"/>
            </a:endParaRPr>
          </a:p>
          <a:p>
            <a:pPr marL="0" lvl="1" indent="0">
              <a:lnSpc>
                <a:spcPct val="100000"/>
              </a:lnSpc>
              <a:spcBef>
                <a:spcPts val="0"/>
              </a:spcBef>
              <a:buNone/>
            </a:pPr>
            <a:endParaRPr lang="en-US" sz="1200"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0" lvl="1" indent="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0" lvl="1" indent="0">
              <a:lnSpc>
                <a:spcPct val="100000"/>
              </a:lnSpc>
              <a:spcBef>
                <a:spcPts val="0"/>
              </a:spcBef>
              <a:buNone/>
              <a:tabLst>
                <a:tab pos="8229600" algn="l"/>
              </a:tabLst>
            </a:pPr>
            <a:endParaRPr lang="en-US" sz="200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59550652"/>
              </p:ext>
            </p:extLst>
          </p:nvPr>
        </p:nvGraphicFramePr>
        <p:xfrm>
          <a:off x="544469" y="2261264"/>
          <a:ext cx="11121069" cy="3849099"/>
        </p:xfrm>
        <a:graphic>
          <a:graphicData uri="http://schemas.openxmlformats.org/drawingml/2006/table">
            <a:tbl>
              <a:tblPr firstRow="1" bandRow="1">
                <a:tableStyleId>{2D5ABB26-0587-4C30-8999-92F81FD0307C}</a:tableStyleId>
              </a:tblPr>
              <a:tblGrid>
                <a:gridCol w="2011368">
                  <a:extLst>
                    <a:ext uri="{9D8B030D-6E8A-4147-A177-3AD203B41FA5}">
                      <a16:colId xmlns:a16="http://schemas.microsoft.com/office/drawing/2014/main" val="4079345045"/>
                    </a:ext>
                  </a:extLst>
                </a:gridCol>
                <a:gridCol w="9109701">
                  <a:extLst>
                    <a:ext uri="{9D8B030D-6E8A-4147-A177-3AD203B41FA5}">
                      <a16:colId xmlns:a16="http://schemas.microsoft.com/office/drawing/2014/main" val="907846636"/>
                    </a:ext>
                  </a:extLst>
                </a:gridCol>
              </a:tblGrid>
              <a:tr h="1474193">
                <a:tc>
                  <a:txBody>
                    <a:bodyPr/>
                    <a:lstStyle/>
                    <a:p>
                      <a:r>
                        <a:rPr lang="en-US" sz="2000" b="1" dirty="0">
                          <a:latin typeface="Aptos Narrow" panose="020B0004020202020204" pitchFamily="34" charset="0"/>
                        </a:rPr>
                        <a:t>Timely Benefits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solidFill>
                  </a:tcPr>
                </a:tc>
                <a:tc>
                  <a:txBody>
                    <a:bodyPr/>
                    <a:lstStyle/>
                    <a:p>
                      <a:pPr marL="228600" lvl="1" indent="-228600">
                        <a:lnSpc>
                          <a:spcPct val="80000"/>
                        </a:lnSpc>
                        <a:spcBef>
                          <a:spcPts val="0"/>
                        </a:spcBef>
                        <a:buFont typeface="Arial" panose="020B0604020202020204" pitchFamily="34" charset="0"/>
                        <a:buChar char="•"/>
                      </a:pPr>
                      <a:r>
                        <a:rPr lang="en-US" sz="1800" dirty="0">
                          <a:latin typeface="Aptos Narrow" panose="020B0004020202020204" pitchFamily="34" charset="0"/>
                          <a:cs typeface="Calibri" panose="020F0502020204030204" pitchFamily="34" charset="0"/>
                        </a:rPr>
                        <a:t>Do</a:t>
                      </a:r>
                      <a:r>
                        <a:rPr lang="en-US" sz="1800" baseline="0" dirty="0">
                          <a:latin typeface="Aptos Narrow" panose="020B0004020202020204" pitchFamily="34" charset="0"/>
                          <a:cs typeface="Calibri" panose="020F0502020204030204" pitchFamily="34" charset="0"/>
                        </a:rPr>
                        <a:t> we have the tools in place to monitor the time it takes between a household submitting an application and approval of benefit?  Between approval of benefit and payment to vendor?</a:t>
                      </a:r>
                    </a:p>
                    <a:p>
                      <a:pPr marL="228600" lvl="1" indent="-228600">
                        <a:lnSpc>
                          <a:spcPct val="80000"/>
                        </a:lnSpc>
                        <a:spcBef>
                          <a:spcPts val="0"/>
                        </a:spcBef>
                        <a:buFont typeface="Arial" panose="020B0604020202020204" pitchFamily="34" charset="0"/>
                        <a:buChar char="•"/>
                      </a:pPr>
                      <a:endParaRPr lang="en-US" sz="1800" baseline="0" dirty="0">
                        <a:latin typeface="Aptos Narrow" panose="020B0004020202020204" pitchFamily="34" charset="0"/>
                        <a:cs typeface="Calibri" panose="020F0502020204030204" pitchFamily="34" charset="0"/>
                      </a:endParaRPr>
                    </a:p>
                    <a:p>
                      <a:pPr marL="228600" lvl="1" indent="-228600">
                        <a:lnSpc>
                          <a:spcPct val="80000"/>
                        </a:lnSpc>
                        <a:spcBef>
                          <a:spcPts val="0"/>
                        </a:spcBef>
                        <a:buFont typeface="Arial" panose="020B0604020202020204" pitchFamily="34" charset="0"/>
                        <a:buChar char="•"/>
                      </a:pPr>
                      <a:r>
                        <a:rPr lang="en-US" sz="1800" baseline="0" dirty="0">
                          <a:latin typeface="Aptos Narrow" panose="020B0004020202020204" pitchFamily="34" charset="0"/>
                          <a:cs typeface="Calibri" panose="020F0502020204030204" pitchFamily="34" charset="0"/>
                        </a:rPr>
                        <a:t>Do we have clear expectations about how much time should (or shouldn’t) elapse between each client/vendor transaction?</a:t>
                      </a:r>
                      <a:endParaRPr lang="en-US" sz="180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solidFill>
                  </a:tcPr>
                </a:tc>
                <a:extLst>
                  <a:ext uri="{0D108BD9-81ED-4DB2-BD59-A6C34878D82A}">
                    <a16:rowId xmlns:a16="http://schemas.microsoft.com/office/drawing/2014/main" val="1515275012"/>
                  </a:ext>
                </a:extLst>
              </a:tr>
              <a:tr h="1280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ptos Narrow" panose="020B0004020202020204" pitchFamily="34" charset="0"/>
                        </a:rPr>
                        <a:t>Benefit</a:t>
                      </a:r>
                      <a:r>
                        <a:rPr lang="en-US" sz="2000" b="1" baseline="0" dirty="0">
                          <a:latin typeface="Aptos Narrow" panose="020B0004020202020204" pitchFamily="34" charset="0"/>
                        </a:rPr>
                        <a:t> Determination</a:t>
                      </a:r>
                      <a:endParaRPr lang="en-US" sz="2000" b="1" dirty="0">
                        <a:latin typeface="Aptos Narrow" panose="020B0004020202020204" pitchFamily="34" charset="0"/>
                      </a:endParaRP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FDBD9"/>
                    </a:solidFill>
                  </a:tcPr>
                </a:tc>
                <a:tc>
                  <a:txBody>
                    <a:bodyPr/>
                    <a:lstStyle/>
                    <a:p>
                      <a:pPr marL="228600" lvl="1" indent="-228600">
                        <a:lnSpc>
                          <a:spcPct val="80000"/>
                        </a:lnSpc>
                        <a:spcBef>
                          <a:spcPts val="0"/>
                        </a:spcBef>
                        <a:buFont typeface="Arial" panose="020B0604020202020204" pitchFamily="34" charset="0"/>
                        <a:buChar char="•"/>
                      </a:pPr>
                      <a:r>
                        <a:rPr lang="en-US" sz="1800" dirty="0">
                          <a:latin typeface="Aptos Narrow" panose="020B0004020202020204" pitchFamily="34" charset="0"/>
                          <a:cs typeface="Calibri" panose="020F0502020204030204" pitchFamily="34" charset="0"/>
                        </a:rPr>
                        <a:t>If</a:t>
                      </a:r>
                      <a:r>
                        <a:rPr lang="en-US" sz="1800" baseline="0" dirty="0">
                          <a:latin typeface="Aptos Narrow" panose="020B0004020202020204" pitchFamily="34" charset="0"/>
                          <a:cs typeface="Calibri" panose="020F0502020204030204" pitchFamily="34" charset="0"/>
                        </a:rPr>
                        <a:t> our benefit matrix is based on income and energy costs, how are we making sure that we using the same information and processes to determine benefits between categorically eligible households and income eligible households?</a:t>
                      </a:r>
                      <a:endParaRPr lang="en-US" sz="180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FDBD9"/>
                    </a:solidFill>
                  </a:tcPr>
                </a:tc>
                <a:extLst>
                  <a:ext uri="{0D108BD9-81ED-4DB2-BD59-A6C34878D82A}">
                    <a16:rowId xmlns:a16="http://schemas.microsoft.com/office/drawing/2014/main" val="753381708"/>
                  </a:ext>
                </a:extLst>
              </a:tr>
              <a:tr h="1094746">
                <a:tc>
                  <a:txBody>
                    <a:bodyPr/>
                    <a:lstStyle/>
                    <a:p>
                      <a:r>
                        <a:rPr lang="en-US" sz="2000" b="1" dirty="0">
                          <a:latin typeface="Aptos Narrow" panose="020B0004020202020204" pitchFamily="34" charset="0"/>
                        </a:rPr>
                        <a:t>Targeting</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8E8E8"/>
                    </a:solidFill>
                  </a:tcPr>
                </a:tc>
                <a:tc>
                  <a:txBody>
                    <a:bodyPr/>
                    <a:lstStyle/>
                    <a:p>
                      <a:pPr marL="228600" marR="0" lvl="1" indent="-2286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dirty="0">
                          <a:latin typeface="Aptos Narrow" panose="020B0004020202020204" pitchFamily="34" charset="0"/>
                          <a:cs typeface="Calibri" panose="020F0502020204030204" pitchFamily="34" charset="0"/>
                        </a:rPr>
                        <a:t>Does</a:t>
                      </a:r>
                      <a:r>
                        <a:rPr lang="en-US" sz="1800" baseline="0" dirty="0">
                          <a:latin typeface="Aptos Narrow" panose="020B0004020202020204" pitchFamily="34" charset="0"/>
                          <a:cs typeface="Calibri" panose="020F0502020204030204" pitchFamily="34" charset="0"/>
                        </a:rPr>
                        <a:t> our benefit matrix give higher benefits to those with lower incomes and higher energy costs?  How do we know it is working?</a:t>
                      </a:r>
                      <a:endParaRPr lang="en-US" sz="180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8E8E8"/>
                    </a:solidFill>
                  </a:tcPr>
                </a:tc>
                <a:extLst>
                  <a:ext uri="{0D108BD9-81ED-4DB2-BD59-A6C34878D82A}">
                    <a16:rowId xmlns:a16="http://schemas.microsoft.com/office/drawing/2014/main" val="2865552257"/>
                  </a:ext>
                </a:extLst>
              </a:tr>
            </a:tbl>
          </a:graphicData>
        </a:graphic>
      </p:graphicFrame>
      <p:sp>
        <p:nvSpPr>
          <p:cNvPr id="7" name="TextBox 6">
            <a:extLst>
              <a:ext uri="{FF2B5EF4-FFF2-40B4-BE49-F238E27FC236}">
                <a16:creationId xmlns:a16="http://schemas.microsoft.com/office/drawing/2014/main" id="{3DF11DC6-B1B1-D1EC-1D73-731039AF3AF7}"/>
              </a:ext>
            </a:extLst>
          </p:cNvPr>
          <p:cNvSpPr txBox="1"/>
          <p:nvPr/>
        </p:nvSpPr>
        <p:spPr>
          <a:xfrm>
            <a:off x="3013474" y="1198731"/>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5:  BENEFITS</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5? </a:t>
            </a:r>
          </a:p>
        </p:txBody>
      </p:sp>
      <p:sp>
        <p:nvSpPr>
          <p:cNvPr id="9" name="Rectangle: Rounded Corners 8">
            <a:extLst>
              <a:ext uri="{FF2B5EF4-FFF2-40B4-BE49-F238E27FC236}">
                <a16:creationId xmlns:a16="http://schemas.microsoft.com/office/drawing/2014/main" id="{7FE28B6E-BD52-E786-FCB4-A795C8155BAC}"/>
              </a:ext>
            </a:extLst>
          </p:cNvPr>
          <p:cNvSpPr/>
          <p:nvPr/>
        </p:nvSpPr>
        <p:spPr>
          <a:xfrm>
            <a:off x="512131" y="1125713"/>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297580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DE8CC1-D5EE-556C-A476-1123071F542F}"/>
              </a:ext>
            </a:extLst>
          </p:cNvPr>
          <p:cNvSpPr/>
          <p:nvPr/>
        </p:nvSpPr>
        <p:spPr>
          <a:xfrm>
            <a:off x="207153" y="1772457"/>
            <a:ext cx="5519454" cy="34745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rIns="365760" rtlCol="0" anchor="ctr"/>
          <a:lstStyle/>
          <a:p>
            <a:pPr marL="174625">
              <a:lnSpc>
                <a:spcPct val="80000"/>
              </a:lnSpc>
            </a:pPr>
            <a:r>
              <a:rPr lang="en-US" sz="2400" dirty="0">
                <a:solidFill>
                  <a:schemeClr val="tx1"/>
                </a:solidFill>
                <a:latin typeface="Aptos Narrow" panose="020B0004020202020204" pitchFamily="34" charset="0"/>
              </a:rPr>
              <a:t>The </a:t>
            </a:r>
            <a:r>
              <a:rPr lang="en-US" sz="2400" b="1" dirty="0">
                <a:solidFill>
                  <a:schemeClr val="tx1"/>
                </a:solidFill>
                <a:latin typeface="Aptos Narrow" panose="020B0004020202020204" pitchFamily="34" charset="0"/>
                <a:hlinkClick r:id="rId3"/>
              </a:rPr>
              <a:t>LIHEAP Performance Measures Executive Summary</a:t>
            </a:r>
            <a:r>
              <a:rPr lang="en-US" sz="2400" dirty="0">
                <a:solidFill>
                  <a:schemeClr val="tx1"/>
                </a:solidFill>
                <a:latin typeface="Aptos Narrow" panose="020B0004020202020204" pitchFamily="34" charset="0"/>
              </a:rPr>
              <a:t> illustrates whether states provided higher benefits to higher burden households during a given year.</a:t>
            </a:r>
            <a:endParaRPr lang="en-US" sz="700" b="1" dirty="0">
              <a:solidFill>
                <a:schemeClr val="tx1"/>
              </a:solidFill>
              <a:latin typeface="Aptos Narrow" panose="020B0004020202020204" pitchFamily="34" charset="0"/>
            </a:endParaRPr>
          </a:p>
        </p:txBody>
      </p:sp>
      <p:pic>
        <p:nvPicPr>
          <p:cNvPr id="3" name="Picture 2">
            <a:extLst>
              <a:ext uri="{FF2B5EF4-FFF2-40B4-BE49-F238E27FC236}">
                <a16:creationId xmlns:a16="http://schemas.microsoft.com/office/drawing/2014/main" id="{063FB9E1-333C-72A7-0F6D-982884C1D8CA}"/>
              </a:ext>
            </a:extLst>
          </p:cNvPr>
          <p:cNvPicPr>
            <a:picLocks noChangeAspect="1"/>
          </p:cNvPicPr>
          <p:nvPr/>
        </p:nvPicPr>
        <p:blipFill>
          <a:blip r:embed="rId4"/>
          <a:srcRect l="2180" t="3007" r="1610" b="1800"/>
          <a:stretch>
            <a:fillRect/>
          </a:stretch>
        </p:blipFill>
        <p:spPr>
          <a:xfrm>
            <a:off x="6096000" y="2261690"/>
            <a:ext cx="5068562" cy="3887714"/>
          </a:xfrm>
          <a:prstGeom prst="rect">
            <a:avLst/>
          </a:prstGeom>
        </p:spPr>
      </p:pic>
      <p:grpSp>
        <p:nvGrpSpPr>
          <p:cNvPr id="2" name="Group 1">
            <a:extLst>
              <a:ext uri="{FF2B5EF4-FFF2-40B4-BE49-F238E27FC236}">
                <a16:creationId xmlns:a16="http://schemas.microsoft.com/office/drawing/2014/main" id="{F9FC9884-572C-F8DA-8211-FF1C5B6BF004}"/>
              </a:ext>
            </a:extLst>
          </p:cNvPr>
          <p:cNvGrpSpPr/>
          <p:nvPr/>
        </p:nvGrpSpPr>
        <p:grpSpPr>
          <a:xfrm>
            <a:off x="528869" y="1199841"/>
            <a:ext cx="2487381" cy="894041"/>
            <a:chOff x="1100369" y="4945170"/>
            <a:chExt cx="2487381" cy="894041"/>
          </a:xfrm>
        </p:grpSpPr>
        <p:sp>
          <p:nvSpPr>
            <p:cNvPr id="4" name="Rectangle: Rounded Corners 3">
              <a:extLst>
                <a:ext uri="{FF2B5EF4-FFF2-40B4-BE49-F238E27FC236}">
                  <a16:creationId xmlns:a16="http://schemas.microsoft.com/office/drawing/2014/main" id="{877937BF-031B-51C6-13AC-0AA12DFE6751}"/>
                </a:ext>
              </a:extLst>
            </p:cNvPr>
            <p:cNvSpPr/>
            <p:nvPr/>
          </p:nvSpPr>
          <p:spPr>
            <a:xfrm>
              <a:off x="1100369" y="4945170"/>
              <a:ext cx="2487381" cy="894041"/>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marL="800100">
                <a:lnSpc>
                  <a:spcPct val="80000"/>
                </a:lnSpc>
              </a:pPr>
              <a:r>
                <a:rPr lang="en-US" sz="2400" b="1" dirty="0">
                  <a:latin typeface="Aptos Narrow" panose="020B0004020202020204" pitchFamily="34" charset="0"/>
                </a:rPr>
                <a:t>Resources</a:t>
              </a:r>
            </a:p>
          </p:txBody>
        </p:sp>
        <p:pic>
          <p:nvPicPr>
            <p:cNvPr id="5" name="Graphic 4" descr="Mining tools with solid fill">
              <a:extLst>
                <a:ext uri="{FF2B5EF4-FFF2-40B4-BE49-F238E27FC236}">
                  <a16:creationId xmlns:a16="http://schemas.microsoft.com/office/drawing/2014/main" id="{FB40805F-0BAB-4C40-9592-E99148AA3F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1956" y="5139313"/>
              <a:ext cx="492182" cy="492182"/>
            </a:xfrm>
            <a:prstGeom prst="rect">
              <a:avLst/>
            </a:prstGeom>
          </p:spPr>
        </p:pic>
      </p:grpSp>
      <p:sp>
        <p:nvSpPr>
          <p:cNvPr id="6" name="TextBox 5">
            <a:extLst>
              <a:ext uri="{FF2B5EF4-FFF2-40B4-BE49-F238E27FC236}">
                <a16:creationId xmlns:a16="http://schemas.microsoft.com/office/drawing/2014/main" id="{89351B5A-43FC-B704-B04D-0DF2A61F8746}"/>
              </a:ext>
            </a:extLst>
          </p:cNvPr>
          <p:cNvSpPr txBox="1"/>
          <p:nvPr/>
        </p:nvSpPr>
        <p:spPr>
          <a:xfrm>
            <a:off x="3013474" y="1274445"/>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5:  BENEFITS</a:t>
            </a:r>
          </a:p>
          <a:p>
            <a:pPr marL="57150" lvl="1">
              <a:lnSpc>
                <a:spcPct val="80000"/>
              </a:lnSpc>
              <a:spcBef>
                <a:spcPts val="0"/>
              </a:spcBef>
              <a:buNone/>
            </a:pPr>
            <a:r>
              <a:rPr lang="en-US" sz="2400" b="1" dirty="0">
                <a:solidFill>
                  <a:schemeClr val="tx1">
                    <a:lumMod val="50000"/>
                    <a:lumOff val="50000"/>
                  </a:schemeClr>
                </a:solidFill>
                <a:latin typeface="Aptos Narrow" panose="020B0004020202020204" pitchFamily="34" charset="0"/>
                <a:cs typeface="Calibri" panose="020F0502020204030204" pitchFamily="34" charset="0"/>
              </a:rPr>
              <a:t>How can we learn more?</a:t>
            </a:r>
          </a:p>
        </p:txBody>
      </p:sp>
    </p:spTree>
    <p:extLst>
      <p:ext uri="{BB962C8B-B14F-4D97-AF65-F5344CB8AC3E}">
        <p14:creationId xmlns:p14="http://schemas.microsoft.com/office/powerpoint/2010/main" val="1392392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6093" y="2430129"/>
            <a:ext cx="11574050" cy="3452315"/>
          </a:xfrm>
        </p:spPr>
        <p:txBody>
          <a:bodyPr>
            <a:noAutofit/>
          </a:bodyPr>
          <a:lstStyle/>
          <a:p>
            <a:pPr marL="342900" lvl="1" indent="-342900">
              <a:spcBef>
                <a:spcPts val="0"/>
              </a:spcBef>
            </a:pPr>
            <a:r>
              <a:rPr lang="en-US" sz="2800" dirty="0">
                <a:latin typeface="Aptos Narrow" panose="020B0004020202020204" pitchFamily="34" charset="0"/>
                <a:cs typeface="Calibri" panose="020F0502020204030204" pitchFamily="34" charset="0"/>
              </a:rPr>
              <a:t>Grant recipients may not limit eligibility to only those households who are “categorically eligible” for LIHEAP (as discussed in Assurance 2).  Grant recipients </a:t>
            </a:r>
            <a:r>
              <a:rPr lang="en-US" sz="2800" u="sng" dirty="0">
                <a:latin typeface="Aptos Narrow" panose="020B0004020202020204" pitchFamily="34" charset="0"/>
                <a:cs typeface="Calibri" panose="020F0502020204030204" pitchFamily="34" charset="0"/>
              </a:rPr>
              <a:t>must</a:t>
            </a:r>
            <a:r>
              <a:rPr lang="en-US" sz="2800" dirty="0">
                <a:latin typeface="Aptos Narrow" panose="020B0004020202020204" pitchFamily="34" charset="0"/>
                <a:cs typeface="Calibri" panose="020F0502020204030204" pitchFamily="34" charset="0"/>
              </a:rPr>
              <a:t> offer households the option of income eligibility as well.</a:t>
            </a:r>
          </a:p>
          <a:p>
            <a:pPr marL="0" lvl="1" indent="0">
              <a:spcBef>
                <a:spcPts val="0"/>
              </a:spcBef>
              <a:buNone/>
            </a:pPr>
            <a:endParaRPr lang="en-US" sz="3200" dirty="0">
              <a:latin typeface="Aptos Narrow" panose="020B0004020202020204" pitchFamily="34" charset="0"/>
              <a:cs typeface="Calibri" panose="020F0502020204030204" pitchFamily="34" charset="0"/>
            </a:endParaRPr>
          </a:p>
          <a:p>
            <a:pPr marL="342900" lvl="1" indent="-342900">
              <a:spcBef>
                <a:spcPts val="0"/>
              </a:spcBef>
            </a:pPr>
            <a:r>
              <a:rPr lang="en-US" sz="2800" dirty="0">
                <a:latin typeface="Aptos Narrow" panose="020B0004020202020204" pitchFamily="34" charset="0"/>
                <a:cs typeface="Calibri" panose="020F0502020204030204" pitchFamily="34" charset="0"/>
              </a:rPr>
              <a:t>Owners and renters must be treated equitably.  This includes:</a:t>
            </a:r>
          </a:p>
          <a:p>
            <a:pPr marL="0" lvl="1" indent="0">
              <a:spcBef>
                <a:spcPts val="0"/>
              </a:spcBef>
              <a:buNone/>
            </a:pPr>
            <a:endParaRPr lang="en-US" sz="1600" dirty="0">
              <a:latin typeface="Aptos Narrow" panose="020B0004020202020204" pitchFamily="34" charset="0"/>
              <a:cs typeface="Calibri" panose="020F0502020204030204" pitchFamily="34" charset="0"/>
            </a:endParaRPr>
          </a:p>
          <a:p>
            <a:pPr marL="741363" lvl="1" indent="-457200">
              <a:lnSpc>
                <a:spcPct val="120000"/>
              </a:lnSpc>
              <a:spcBef>
                <a:spcPts val="0"/>
              </a:spcBef>
              <a:buFont typeface="Wingdings" panose="05000000000000000000" pitchFamily="2" charset="2"/>
              <a:buChar char="ü"/>
            </a:pPr>
            <a:r>
              <a:rPr lang="en-US" sz="2000" dirty="0">
                <a:latin typeface="Aptos Narrow" panose="020B0004020202020204" pitchFamily="34" charset="0"/>
                <a:cs typeface="Calibri" panose="020F0502020204030204" pitchFamily="34" charset="0"/>
              </a:rPr>
              <a:t>Households that own or are buying their home</a:t>
            </a:r>
          </a:p>
          <a:p>
            <a:pPr marL="741363" lvl="1" indent="-457200">
              <a:lnSpc>
                <a:spcPct val="120000"/>
              </a:lnSpc>
              <a:spcBef>
                <a:spcPts val="0"/>
              </a:spcBef>
              <a:buFont typeface="Wingdings" panose="05000000000000000000" pitchFamily="2" charset="2"/>
              <a:buChar char="ü"/>
            </a:pPr>
            <a:r>
              <a:rPr lang="en-US" sz="2000" dirty="0">
                <a:latin typeface="Aptos Narrow" panose="020B0004020202020204" pitchFamily="34" charset="0"/>
                <a:cs typeface="Calibri" panose="020F0502020204030204" pitchFamily="34" charset="0"/>
              </a:rPr>
              <a:t>Households that rent their home and pay separately for energy costs</a:t>
            </a:r>
          </a:p>
          <a:p>
            <a:pPr marL="741363" lvl="1" indent="-457200">
              <a:lnSpc>
                <a:spcPct val="120000"/>
              </a:lnSpc>
              <a:spcBef>
                <a:spcPts val="0"/>
              </a:spcBef>
              <a:buFont typeface="Wingdings" panose="05000000000000000000" pitchFamily="2" charset="2"/>
              <a:buChar char="ü"/>
            </a:pPr>
            <a:r>
              <a:rPr lang="en-US" sz="2000" dirty="0">
                <a:latin typeface="Aptos Narrow" panose="020B0004020202020204" pitchFamily="34" charset="0"/>
                <a:cs typeface="Calibri" panose="020F0502020204030204" pitchFamily="34" charset="0"/>
              </a:rPr>
              <a:t>Households who rent their home and energy costs are included in the rent</a:t>
            </a:r>
          </a:p>
          <a:p>
            <a:pPr marL="342900" lvl="1" indent="-342900">
              <a:spcBef>
                <a:spcPts val="0"/>
              </a:spcBef>
            </a:pP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9F778CF-30A7-CF55-E675-3B14F615957A}"/>
              </a:ext>
            </a:extLst>
          </p:cNvPr>
          <p:cNvSpPr txBox="1"/>
          <p:nvPr/>
        </p:nvSpPr>
        <p:spPr>
          <a:xfrm>
            <a:off x="3013474" y="1270197"/>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8:  EQUITABLE TREATMENT</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2605(b)(8)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8624(b)(8</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BB66305-473E-DBE3-B679-A2FE3007C259}"/>
              </a:ext>
            </a:extLst>
          </p:cNvPr>
          <p:cNvSpPr/>
          <p:nvPr/>
        </p:nvSpPr>
        <p:spPr>
          <a:xfrm>
            <a:off x="526093" y="1185931"/>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3396635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41571" y="2155846"/>
            <a:ext cx="10983680" cy="964727"/>
          </a:xfrm>
        </p:spPr>
        <p:txBody>
          <a:bodyPr>
            <a:noAutofit/>
          </a:bodyPr>
          <a:lstStyle/>
          <a:p>
            <a:pPr marL="0" lvl="1" indent="0">
              <a:lnSpc>
                <a:spcPct val="80000"/>
              </a:lnSpc>
              <a:spcBef>
                <a:spcPts val="0"/>
              </a:spcBef>
              <a:buNone/>
            </a:pPr>
            <a:r>
              <a:rPr lang="en-US" b="1" dirty="0">
                <a:latin typeface="Aptos Narrow" panose="020B0004020202020204" pitchFamily="34" charset="0"/>
                <a:cs typeface="Calibri" panose="020F0502020204030204" pitchFamily="34" charset="0"/>
              </a:rPr>
              <a:t>How do our policies and procedures differ between homeowners and renters?</a:t>
            </a:r>
            <a:endParaRPr lang="en-US" sz="2000" dirty="0">
              <a:latin typeface="Aptos Narrow" panose="020B0004020202020204" pitchFamily="34" charset="0"/>
              <a:cs typeface="Calibri" panose="020F0502020204030204" pitchFamily="34" charset="0"/>
            </a:endParaRPr>
          </a:p>
          <a:p>
            <a:pPr marL="0" lvl="1" indent="0">
              <a:spcBef>
                <a:spcPts val="0"/>
              </a:spcBef>
              <a:buNone/>
            </a:pPr>
            <a:endParaRPr lang="en-US" sz="1400" dirty="0">
              <a:latin typeface="Aptos Narrow" panose="020B0004020202020204" pitchFamily="34" charset="0"/>
              <a:cs typeface="Calibri" panose="020F0502020204030204" pitchFamily="34" charset="0"/>
            </a:endParaRPr>
          </a:p>
          <a:p>
            <a:pPr marL="233363" lvl="1" indent="-233363">
              <a:spcBef>
                <a:spcPts val="0"/>
              </a:spcBef>
            </a:pPr>
            <a:r>
              <a:rPr lang="en-US" sz="1700" dirty="0">
                <a:latin typeface="Aptos Narrow" panose="020B0004020202020204" pitchFamily="34" charset="0"/>
                <a:cs typeface="Calibri" panose="020F0502020204030204" pitchFamily="34" charset="0"/>
              </a:rPr>
              <a:t>Most grantees treat homeowners and renters who are responsible for paying their own energy costs equally, using the same eligibility and benefit determination procedures.</a:t>
            </a:r>
          </a:p>
          <a:p>
            <a:pPr marL="0" lvl="1" indent="0">
              <a:spcBef>
                <a:spcPts val="0"/>
              </a:spcBef>
              <a:buNone/>
            </a:pPr>
            <a:endParaRPr lang="en-US" sz="1400" dirty="0">
              <a:latin typeface="Aptos Narrow" panose="020B0004020202020204" pitchFamily="34" charset="0"/>
              <a:cs typeface="Calibri" panose="020F0502020204030204" pitchFamily="34" charset="0"/>
            </a:endParaRPr>
          </a:p>
          <a:p>
            <a:pPr marL="233363" lvl="1" indent="-233363">
              <a:spcBef>
                <a:spcPts val="0"/>
              </a:spcBef>
            </a:pPr>
            <a:r>
              <a:rPr lang="en-US" sz="1700" dirty="0">
                <a:latin typeface="Aptos Narrow" panose="020B0004020202020204" pitchFamily="34" charset="0"/>
                <a:cs typeface="Calibri" panose="020F0502020204030204" pitchFamily="34" charset="0"/>
              </a:rPr>
              <a:t>“Heat in rent” households have an energy burden that is realized in the form of higher rent payments.  In the absence of an energy bill, grantees may use proxy (estimated) energy costs or a percentage of rent to determine a benefit amount.  </a:t>
            </a:r>
          </a:p>
          <a:p>
            <a:pPr marL="0" lvl="1" indent="0">
              <a:spcBef>
                <a:spcPts val="0"/>
              </a:spcBef>
              <a:buNone/>
            </a:pPr>
            <a:endParaRPr lang="en-US" sz="1400" dirty="0">
              <a:latin typeface="Aptos Narrow" panose="020B0004020202020204" pitchFamily="34" charset="0"/>
              <a:cs typeface="Calibri" panose="020F0502020204030204" pitchFamily="34" charset="0"/>
            </a:endParaRPr>
          </a:p>
          <a:p>
            <a:pPr marL="233363" lvl="1" indent="-233363">
              <a:spcBef>
                <a:spcPts val="0"/>
              </a:spcBef>
            </a:pPr>
            <a:r>
              <a:rPr lang="en-US" sz="1700" dirty="0">
                <a:latin typeface="Aptos Narrow" panose="020B0004020202020204" pitchFamily="34" charset="0"/>
                <a:cs typeface="Calibri" panose="020F0502020204030204" pitchFamily="34" charset="0"/>
              </a:rPr>
              <a:t>When heat is included in rent, grantees may pay the household directly or may pay the landlord.  Many grantees may require a copy of the lease or a letter signed by the landlord.  This may require the landlord to do one or more of the following: </a:t>
            </a:r>
          </a:p>
          <a:p>
            <a:pPr marL="457200" lvl="2">
              <a:spcBef>
                <a:spcPts val="0"/>
              </a:spcBef>
            </a:pPr>
            <a:endParaRPr lang="en-US" sz="1400" dirty="0">
              <a:latin typeface="Aptos Narrow" panose="020B0004020202020204" pitchFamily="34" charset="0"/>
              <a:cs typeface="Calibri" panose="020F0502020204030204" pitchFamily="34" charset="0"/>
            </a:endParaRPr>
          </a:p>
          <a:p>
            <a:pPr marL="517525" lvl="2" indent="-288925">
              <a:lnSpc>
                <a:spcPct val="120000"/>
              </a:lnSpc>
              <a:spcBef>
                <a:spcPts val="0"/>
              </a:spcBef>
              <a:buSzPct val="75000"/>
              <a:buFont typeface="Wingdings" panose="05000000000000000000" pitchFamily="2" charset="2"/>
              <a:buChar char="Ø"/>
            </a:pPr>
            <a:r>
              <a:rPr lang="en-US" sz="1700" dirty="0">
                <a:latin typeface="Aptos Narrow" panose="020B0004020202020204" pitchFamily="34" charset="0"/>
                <a:cs typeface="Calibri" panose="020F0502020204030204" pitchFamily="34" charset="0"/>
              </a:rPr>
              <a:t>Identify the main heating fuel type used in the home/unit</a:t>
            </a:r>
          </a:p>
          <a:p>
            <a:pPr marL="517525" lvl="2" indent="-288925">
              <a:lnSpc>
                <a:spcPct val="120000"/>
              </a:lnSpc>
              <a:spcBef>
                <a:spcPts val="0"/>
              </a:spcBef>
              <a:buSzPct val="75000"/>
              <a:buFont typeface="Wingdings" panose="05000000000000000000" pitchFamily="2" charset="2"/>
              <a:buChar char="Ø"/>
            </a:pPr>
            <a:r>
              <a:rPr lang="en-US" sz="1700" dirty="0">
                <a:latin typeface="Aptos Narrow" panose="020B0004020202020204" pitchFamily="34" charset="0"/>
                <a:cs typeface="Calibri" panose="020F0502020204030204" pitchFamily="34" charset="0"/>
              </a:rPr>
              <a:t>Estimate the portion of the rent payment used for energy costs</a:t>
            </a:r>
          </a:p>
          <a:p>
            <a:pPr marL="517525" lvl="2" indent="-288925">
              <a:lnSpc>
                <a:spcPct val="120000"/>
              </a:lnSpc>
              <a:spcBef>
                <a:spcPts val="0"/>
              </a:spcBef>
              <a:buSzPct val="75000"/>
              <a:buFont typeface="Wingdings" panose="05000000000000000000" pitchFamily="2" charset="2"/>
              <a:buChar char="Ø"/>
            </a:pPr>
            <a:r>
              <a:rPr lang="en-US" sz="1700" dirty="0">
                <a:latin typeface="Aptos Narrow" panose="020B0004020202020204" pitchFamily="34" charset="0"/>
                <a:cs typeface="Calibri" panose="020F0502020204030204" pitchFamily="34" charset="0"/>
              </a:rPr>
              <a:t>Guarantee that the LIHEAP benefit will be applied to the client’s energy costs</a:t>
            </a:r>
          </a:p>
          <a:p>
            <a:pPr marL="517525" lvl="2" indent="-288925">
              <a:lnSpc>
                <a:spcPct val="120000"/>
              </a:lnSpc>
              <a:spcBef>
                <a:spcPts val="0"/>
              </a:spcBef>
              <a:buSzPct val="75000"/>
              <a:buFont typeface="Wingdings" panose="05000000000000000000" pitchFamily="2" charset="2"/>
              <a:buChar char="Ø"/>
            </a:pPr>
            <a:r>
              <a:rPr lang="en-US" sz="1700" dirty="0">
                <a:latin typeface="Aptos Narrow" panose="020B0004020202020204" pitchFamily="34" charset="0"/>
                <a:cs typeface="Calibri" panose="020F0502020204030204" pitchFamily="34" charset="0"/>
              </a:rPr>
              <a:t>Guarantee that the LIHEAP household will not be evicted for a set period of time</a:t>
            </a:r>
          </a:p>
          <a:p>
            <a:pPr marL="517525" lvl="2" indent="-288925">
              <a:lnSpc>
                <a:spcPct val="120000"/>
              </a:lnSpc>
              <a:spcBef>
                <a:spcPts val="0"/>
              </a:spcBef>
              <a:buSzPct val="75000"/>
              <a:buFont typeface="Wingdings" panose="05000000000000000000" pitchFamily="2" charset="2"/>
              <a:buChar char="Ø"/>
            </a:pPr>
            <a:r>
              <a:rPr lang="en-US" sz="1700" dirty="0">
                <a:latin typeface="Aptos Narrow" panose="020B0004020202020204" pitchFamily="34" charset="0"/>
                <a:cs typeface="Calibri" panose="020F0502020204030204" pitchFamily="34" charset="0"/>
              </a:rPr>
              <a:t>Reduce the household’s next rent payment by the amount of the benefit</a:t>
            </a:r>
          </a:p>
        </p:txBody>
      </p:sp>
      <p:sp>
        <p:nvSpPr>
          <p:cNvPr id="6" name="Rectangle: Rounded Corners 5">
            <a:extLst>
              <a:ext uri="{FF2B5EF4-FFF2-40B4-BE49-F238E27FC236}">
                <a16:creationId xmlns:a16="http://schemas.microsoft.com/office/drawing/2014/main" id="{3CC4ECF5-5A30-BF55-E66A-2F142D0EF550}"/>
              </a:ext>
            </a:extLst>
          </p:cNvPr>
          <p:cNvSpPr/>
          <p:nvPr/>
        </p:nvSpPr>
        <p:spPr>
          <a:xfrm>
            <a:off x="541570" y="1064728"/>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7" name="TextBox 6">
            <a:extLst>
              <a:ext uri="{FF2B5EF4-FFF2-40B4-BE49-F238E27FC236}">
                <a16:creationId xmlns:a16="http://schemas.microsoft.com/office/drawing/2014/main" id="{FE057CCA-75FD-792D-41A7-8D8E8039C45E}"/>
              </a:ext>
            </a:extLst>
          </p:cNvPr>
          <p:cNvSpPr txBox="1"/>
          <p:nvPr/>
        </p:nvSpPr>
        <p:spPr>
          <a:xfrm>
            <a:off x="3013474" y="1128840"/>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8:  EQUITABLE TREATMENT</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Tree>
    <p:extLst>
      <p:ext uri="{BB962C8B-B14F-4D97-AF65-F5344CB8AC3E}">
        <p14:creationId xmlns:p14="http://schemas.microsoft.com/office/powerpoint/2010/main" val="1093905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55822" y="1272836"/>
            <a:ext cx="8528523" cy="5152681"/>
          </a:xfrm>
        </p:spPr>
        <p:txBody>
          <a:bodyPr>
            <a:noAutofit/>
          </a:bodyPr>
          <a:lstStyle/>
          <a:p>
            <a:pPr marL="2343150" lvl="1" indent="0">
              <a:lnSpc>
                <a:spcPct val="100000"/>
              </a:lnSpc>
              <a:spcBef>
                <a:spcPts val="0"/>
              </a:spcBef>
              <a:buNone/>
            </a:pPr>
            <a:endParaRPr lang="en-US" sz="1100" b="1" dirty="0">
              <a:solidFill>
                <a:schemeClr val="accent3"/>
              </a:solidFill>
              <a:latin typeface="Calibri" panose="020F0502020204030204" pitchFamily="34" charset="0"/>
              <a:cs typeface="Calibri" panose="020F0502020204030204" pitchFamily="34" charset="0"/>
            </a:endParaRPr>
          </a:p>
          <a:p>
            <a:pPr marL="0" lvl="1" indent="0">
              <a:lnSpc>
                <a:spcPct val="100000"/>
              </a:lnSpc>
              <a:spcBef>
                <a:spcPts val="0"/>
              </a:spcBef>
              <a:buNone/>
            </a:pPr>
            <a:endParaRPr lang="en-US" sz="1200" dirty="0">
              <a:latin typeface="Calibri" panose="020F0502020204030204" pitchFamily="34" charset="0"/>
              <a:cs typeface="Calibri" panose="020F0502020204030204" pitchFamily="34" charset="0"/>
            </a:endParaRPr>
          </a:p>
          <a:p>
            <a:pPr marL="0" lvl="1" indent="0">
              <a:lnSpc>
                <a:spcPct val="100000"/>
              </a:lnSpc>
              <a:spcBef>
                <a:spcPts val="0"/>
              </a:spcBef>
              <a:buNone/>
            </a:pPr>
            <a:endParaRPr lang="en-US" sz="1200"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0" lvl="1" indent="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0" lvl="1" indent="0">
              <a:lnSpc>
                <a:spcPct val="100000"/>
              </a:lnSpc>
              <a:spcBef>
                <a:spcPts val="0"/>
              </a:spcBef>
              <a:buNone/>
              <a:tabLst>
                <a:tab pos="8229600" algn="l"/>
              </a:tabLst>
            </a:pP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lstStyle/>
          <a:p>
            <a:pPr algn="ctr">
              <a:defRPr/>
            </a:pPr>
            <a:fld id="{232540F5-BE53-4980-ABDE-DC5A5DE073AE}" type="slidenum">
              <a:rPr lang="en-US" sz="1400">
                <a:solidFill>
                  <a:srgbClr val="FFFFFF"/>
                </a:solidFill>
                <a:latin typeface="Arial"/>
              </a:rPr>
              <a:pPr algn="ctr">
                <a:defRPr/>
              </a:pPr>
              <a:t>35</a:t>
            </a:fld>
            <a:endParaRPr lang="en-US" sz="1400" dirty="0">
              <a:solidFill>
                <a:srgbClr val="FFFFFF"/>
              </a:solidFill>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925789331"/>
              </p:ext>
            </p:extLst>
          </p:nvPr>
        </p:nvGraphicFramePr>
        <p:xfrm>
          <a:off x="534576" y="2093859"/>
          <a:ext cx="11265770" cy="3925941"/>
        </p:xfrm>
        <a:graphic>
          <a:graphicData uri="http://schemas.openxmlformats.org/drawingml/2006/table">
            <a:tbl>
              <a:tblPr firstRow="1" bandRow="1">
                <a:tableStyleId>{2D5ABB26-0587-4C30-8999-92F81FD0307C}</a:tableStyleId>
              </a:tblPr>
              <a:tblGrid>
                <a:gridCol w="2037538">
                  <a:extLst>
                    <a:ext uri="{9D8B030D-6E8A-4147-A177-3AD203B41FA5}">
                      <a16:colId xmlns:a16="http://schemas.microsoft.com/office/drawing/2014/main" val="4079345045"/>
                    </a:ext>
                  </a:extLst>
                </a:gridCol>
                <a:gridCol w="9228232">
                  <a:extLst>
                    <a:ext uri="{9D8B030D-6E8A-4147-A177-3AD203B41FA5}">
                      <a16:colId xmlns:a16="http://schemas.microsoft.com/office/drawing/2014/main" val="907846636"/>
                    </a:ext>
                  </a:extLst>
                </a:gridCol>
              </a:tblGrid>
              <a:tr h="981485">
                <a:tc>
                  <a:txBody>
                    <a:bodyPr/>
                    <a:lstStyle/>
                    <a:p>
                      <a:pPr>
                        <a:lnSpc>
                          <a:spcPct val="80000"/>
                        </a:lnSpc>
                      </a:pPr>
                      <a:r>
                        <a:rPr lang="en-US" sz="2000" b="1" i="0" dirty="0">
                          <a:latin typeface="Aptos Narrow" panose="020B0004020202020204" pitchFamily="34" charset="0"/>
                        </a:rPr>
                        <a:t>Access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noFill/>
                  </a:tcPr>
                </a:tc>
                <a:tc>
                  <a:txBody>
                    <a:bodyPr/>
                    <a:lstStyle/>
                    <a:p>
                      <a:pPr marL="285750" lvl="1" indent="-285750">
                        <a:lnSpc>
                          <a:spcPct val="80000"/>
                        </a:lnSpc>
                        <a:spcBef>
                          <a:spcPts val="0"/>
                        </a:spcBef>
                        <a:buFont typeface="Arial" panose="020B0604020202020204" pitchFamily="34" charset="0"/>
                        <a:buChar char="•"/>
                        <a:tabLst>
                          <a:tab pos="8229600" algn="l"/>
                        </a:tabLst>
                      </a:pPr>
                      <a:r>
                        <a:rPr lang="en-US" sz="1800" b="0" i="0" dirty="0">
                          <a:solidFill>
                            <a:schemeClr val="tx1"/>
                          </a:solidFill>
                          <a:latin typeface="Aptos Narrow" panose="020B0004020202020204" pitchFamily="34" charset="0"/>
                          <a:cs typeface="Calibri" panose="020F0502020204030204" pitchFamily="34" charset="0"/>
                        </a:rPr>
                        <a:t>If</a:t>
                      </a:r>
                      <a:r>
                        <a:rPr lang="en-US" sz="1800" b="0" i="0" baseline="0" dirty="0">
                          <a:solidFill>
                            <a:schemeClr val="tx1"/>
                          </a:solidFill>
                          <a:latin typeface="Aptos Narrow" panose="020B0004020202020204" pitchFamily="34" charset="0"/>
                          <a:cs typeface="Calibri" panose="020F0502020204030204" pitchFamily="34" charset="0"/>
                        </a:rPr>
                        <a:t> we automatically enroll households into LIHEAP when they apply for or receive other social service benefits—how are we making sure that households not participating in these programs can just as easily apply?  </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noFill/>
                  </a:tcPr>
                </a:tc>
                <a:extLst>
                  <a:ext uri="{0D108BD9-81ED-4DB2-BD59-A6C34878D82A}">
                    <a16:rowId xmlns:a16="http://schemas.microsoft.com/office/drawing/2014/main" val="1515275012"/>
                  </a:ext>
                </a:extLst>
              </a:tr>
              <a:tr h="1159937">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2000" b="1" i="0" dirty="0">
                          <a:latin typeface="Aptos Narrow" panose="020B0004020202020204" pitchFamily="34" charset="0"/>
                        </a:rPr>
                        <a:t>Household Burden</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i="0" baseline="0" dirty="0">
                          <a:solidFill>
                            <a:schemeClr val="tx1"/>
                          </a:solidFill>
                          <a:latin typeface="Aptos Narrow" panose="020B0004020202020204" pitchFamily="34" charset="0"/>
                          <a:cs typeface="Calibri" panose="020F0502020204030204" pitchFamily="34" charset="0"/>
                        </a:rPr>
                        <a:t>Are we placing a disproportionately high level of burden on non-categorically eligible households or renters in order to apply for and receive services (asking them for unnecessary documentation that categorically eligible households or homeowners are not required to produce?)</a:t>
                      </a:r>
                      <a:endParaRPr lang="en-US" sz="1800" b="0" i="0" dirty="0">
                        <a:solidFill>
                          <a:schemeClr val="tx1"/>
                        </a:solidFill>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981485">
                <a:tc>
                  <a:txBody>
                    <a:bodyPr/>
                    <a:lstStyle/>
                    <a:p>
                      <a:pPr>
                        <a:lnSpc>
                          <a:spcPct val="80000"/>
                        </a:lnSpc>
                      </a:pPr>
                      <a:r>
                        <a:rPr lang="en-US" sz="2000" b="1" i="0" dirty="0">
                          <a:latin typeface="Aptos Narrow" panose="020B0004020202020204" pitchFamily="34" charset="0"/>
                        </a:rPr>
                        <a:t>Renter Policies,</a:t>
                      </a:r>
                    </a:p>
                    <a:p>
                      <a:pPr>
                        <a:lnSpc>
                          <a:spcPct val="80000"/>
                        </a:lnSpc>
                      </a:pPr>
                      <a:r>
                        <a:rPr lang="en-US" sz="2000" b="1" i="0" dirty="0">
                          <a:latin typeface="Aptos Narrow" panose="020B0004020202020204" pitchFamily="34" charset="0"/>
                        </a:rPr>
                        <a:t>Procedures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tc>
                  <a:txBody>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i="0" dirty="0">
                          <a:solidFill>
                            <a:schemeClr val="tx1"/>
                          </a:solidFill>
                          <a:latin typeface="Aptos Narrow" panose="020B0004020202020204" pitchFamily="34" charset="0"/>
                          <a:cs typeface="Calibri" panose="020F0502020204030204" pitchFamily="34" charset="0"/>
                        </a:rPr>
                        <a:t>Do we know what percentage</a:t>
                      </a:r>
                      <a:r>
                        <a:rPr lang="en-US" sz="1800" i="0" baseline="0" dirty="0">
                          <a:solidFill>
                            <a:schemeClr val="tx1"/>
                          </a:solidFill>
                          <a:latin typeface="Aptos Narrow" panose="020B0004020202020204" pitchFamily="34" charset="0"/>
                          <a:cs typeface="Calibri" panose="020F0502020204030204" pitchFamily="34" charset="0"/>
                        </a:rPr>
                        <a:t> of LIHEAP eligible households in our state, tribe, or territory are renters?  Have we taken this into consideration when designing our eligibility and benefit determination policies for renters? </a:t>
                      </a:r>
                      <a:endParaRPr lang="en-US" sz="1800" i="0" dirty="0">
                        <a:solidFill>
                          <a:schemeClr val="tx1"/>
                        </a:solidFill>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5552257"/>
                  </a:ext>
                </a:extLst>
              </a:tr>
              <a:tr h="803034">
                <a:tc>
                  <a:txBody>
                    <a:bodyPr/>
                    <a:lstStyle/>
                    <a:p>
                      <a:pPr>
                        <a:lnSpc>
                          <a:spcPct val="80000"/>
                        </a:lnSpc>
                      </a:pPr>
                      <a:r>
                        <a:rPr lang="en-US" sz="2000" b="1" i="0" dirty="0">
                          <a:latin typeface="Aptos Narrow" panose="020B0004020202020204" pitchFamily="34" charset="0"/>
                        </a:rPr>
                        <a:t>Household Protections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tc>
                  <a:txBody>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i="0" dirty="0">
                          <a:solidFill>
                            <a:schemeClr val="tx1"/>
                          </a:solidFill>
                          <a:latin typeface="Aptos Narrow" panose="020B0004020202020204" pitchFamily="34" charset="0"/>
                          <a:cs typeface="Calibri" panose="020F0502020204030204" pitchFamily="34" charset="0"/>
                        </a:rPr>
                        <a:t>If we pay benefits to heat-in-rent households, how are we assuring protections</a:t>
                      </a:r>
                      <a:r>
                        <a:rPr lang="en-US" sz="1800" i="0" baseline="0" dirty="0">
                          <a:solidFill>
                            <a:schemeClr val="tx1"/>
                          </a:solidFill>
                          <a:latin typeface="Aptos Narrow" panose="020B0004020202020204" pitchFamily="34" charset="0"/>
                          <a:cs typeface="Calibri" panose="020F0502020204030204" pitchFamily="34" charset="0"/>
                        </a:rPr>
                        <a:t> for the household (e.g., landlord applies benefit to rent)?</a:t>
                      </a:r>
                      <a:endParaRPr lang="en-US" sz="1800" i="0" dirty="0">
                        <a:solidFill>
                          <a:schemeClr val="tx1"/>
                        </a:solidFill>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extLst>
                  <a:ext uri="{0D108BD9-81ED-4DB2-BD59-A6C34878D82A}">
                    <a16:rowId xmlns:a16="http://schemas.microsoft.com/office/drawing/2014/main" val="2990253492"/>
                  </a:ext>
                </a:extLst>
              </a:tr>
            </a:tbl>
          </a:graphicData>
        </a:graphic>
      </p:graphicFrame>
      <p:sp>
        <p:nvSpPr>
          <p:cNvPr id="6" name="TextBox 5">
            <a:extLst>
              <a:ext uri="{FF2B5EF4-FFF2-40B4-BE49-F238E27FC236}">
                <a16:creationId xmlns:a16="http://schemas.microsoft.com/office/drawing/2014/main" id="{6038BE4B-0674-C1D6-800D-E7D9B0FB1759}"/>
              </a:ext>
            </a:extLst>
          </p:cNvPr>
          <p:cNvSpPr txBox="1"/>
          <p:nvPr/>
        </p:nvSpPr>
        <p:spPr>
          <a:xfrm>
            <a:off x="3013474" y="1076424"/>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8:  EQUITABLE TREATMENT</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8? </a:t>
            </a:r>
          </a:p>
        </p:txBody>
      </p:sp>
      <p:sp>
        <p:nvSpPr>
          <p:cNvPr id="7" name="Rectangle: Rounded Corners 6">
            <a:extLst>
              <a:ext uri="{FF2B5EF4-FFF2-40B4-BE49-F238E27FC236}">
                <a16:creationId xmlns:a16="http://schemas.microsoft.com/office/drawing/2014/main" id="{C01620DB-A07E-1487-7605-09D09D8DD515}"/>
              </a:ext>
            </a:extLst>
          </p:cNvPr>
          <p:cNvSpPr/>
          <p:nvPr/>
        </p:nvSpPr>
        <p:spPr>
          <a:xfrm>
            <a:off x="512131" y="1003406"/>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3666071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71158" y="1966231"/>
            <a:ext cx="11279474" cy="5075016"/>
          </a:xfrm>
        </p:spPr>
        <p:txBody>
          <a:bodyPr>
            <a:noAutofit/>
          </a:bodyPr>
          <a:lstStyle/>
          <a:p>
            <a:pPr marL="0" lvl="1" indent="0">
              <a:spcBef>
                <a:spcPts val="0"/>
              </a:spcBef>
              <a:buNone/>
            </a:pPr>
            <a:endParaRPr lang="en-US" sz="1100" dirty="0">
              <a:latin typeface="Calibri" panose="020F0502020204030204" pitchFamily="34" charset="0"/>
              <a:cs typeface="Calibri" panose="020F0502020204030204" pitchFamily="34" charset="0"/>
            </a:endParaRPr>
          </a:p>
          <a:p>
            <a:pPr marL="0" indent="0">
              <a:lnSpc>
                <a:spcPct val="80000"/>
              </a:lnSpc>
              <a:spcBef>
                <a:spcPts val="0"/>
              </a:spcBef>
              <a:buNone/>
            </a:pPr>
            <a:endParaRPr lang="en-US" sz="300" dirty="0">
              <a:latin typeface="Aptos Narrow" panose="020B0004020202020204" pitchFamily="34" charset="0"/>
              <a:cs typeface="Calibri" panose="020F0502020204030204" pitchFamily="34" charset="0"/>
            </a:endParaRPr>
          </a:p>
          <a:p>
            <a:pPr>
              <a:lnSpc>
                <a:spcPct val="80000"/>
              </a:lnSpc>
              <a:spcBef>
                <a:spcPts val="0"/>
              </a:spcBef>
            </a:pPr>
            <a:r>
              <a:rPr lang="en-US" sz="2400" dirty="0">
                <a:latin typeface="Aptos Narrow" panose="020B0004020202020204" pitchFamily="34" charset="0"/>
              </a:rPr>
              <a:t>Grant recipients may use up to 5 percent of LIHEAP funds, </a:t>
            </a:r>
            <a:r>
              <a:rPr lang="en-US" sz="2400" b="1" dirty="0">
                <a:latin typeface="Aptos Narrow" panose="020B0004020202020204" pitchFamily="34" charset="0"/>
              </a:rPr>
              <a:t>at their option</a:t>
            </a:r>
            <a:r>
              <a:rPr lang="en-US" sz="2400" dirty="0">
                <a:latin typeface="Aptos Narrow" panose="020B0004020202020204" pitchFamily="34" charset="0"/>
              </a:rPr>
              <a:t>, to provide services that encourage and enable households to reduce their home energy needs and thereby the need for energy assistance.</a:t>
            </a:r>
          </a:p>
          <a:p>
            <a:pPr marL="0" indent="0">
              <a:lnSpc>
                <a:spcPct val="80000"/>
              </a:lnSpc>
              <a:spcBef>
                <a:spcPts val="0"/>
              </a:spcBef>
              <a:buNone/>
            </a:pPr>
            <a:endParaRPr lang="en-US" sz="1800" dirty="0">
              <a:latin typeface="Aptos Narrow" panose="020B0004020202020204" pitchFamily="34" charset="0"/>
            </a:endParaRPr>
          </a:p>
          <a:p>
            <a:pPr marL="225425" indent="0">
              <a:lnSpc>
                <a:spcPct val="80000"/>
              </a:lnSpc>
              <a:spcBef>
                <a:spcPts val="0"/>
              </a:spcBef>
              <a:buNone/>
            </a:pPr>
            <a:r>
              <a:rPr lang="en-US" sz="2400" dirty="0">
                <a:latin typeface="Aptos Narrow" panose="020B0004020202020204" pitchFamily="34" charset="0"/>
              </a:rPr>
              <a:t>This includes:</a:t>
            </a:r>
          </a:p>
          <a:p>
            <a:pPr marL="0" indent="0">
              <a:lnSpc>
                <a:spcPct val="80000"/>
              </a:lnSpc>
              <a:spcBef>
                <a:spcPts val="0"/>
              </a:spcBef>
              <a:buNone/>
            </a:pPr>
            <a:endParaRPr lang="en-US" sz="1400" dirty="0">
              <a:latin typeface="Aptos Narrow" panose="020B0004020202020204" pitchFamily="34" charset="0"/>
              <a:cs typeface="Calibri" panose="020F0502020204030204" pitchFamily="34" charset="0"/>
            </a:endParaRPr>
          </a:p>
          <a:p>
            <a:pPr marL="568325" indent="-342900">
              <a:lnSpc>
                <a:spcPct val="120000"/>
              </a:lnSpc>
              <a:spcBef>
                <a:spcPts val="0"/>
              </a:spcBef>
              <a:buSzPct val="75000"/>
              <a:buFont typeface="Wingdings" panose="05000000000000000000" pitchFamily="2" charset="2"/>
              <a:buChar char="ü"/>
            </a:pPr>
            <a:r>
              <a:rPr lang="en-US" sz="2400" dirty="0">
                <a:latin typeface="Aptos Narrow" panose="020B0004020202020204" pitchFamily="34" charset="0"/>
              </a:rPr>
              <a:t>needs assessments</a:t>
            </a:r>
          </a:p>
          <a:p>
            <a:pPr marL="568325" indent="-342900">
              <a:lnSpc>
                <a:spcPct val="120000"/>
              </a:lnSpc>
              <a:spcBef>
                <a:spcPts val="0"/>
              </a:spcBef>
              <a:buSzPct val="75000"/>
              <a:buFont typeface="Wingdings" panose="05000000000000000000" pitchFamily="2" charset="2"/>
              <a:buChar char="ü"/>
            </a:pPr>
            <a:r>
              <a:rPr lang="en-US" sz="2400" dirty="0">
                <a:latin typeface="Aptos Narrow" panose="020B0004020202020204" pitchFamily="34" charset="0"/>
              </a:rPr>
              <a:t>counseling</a:t>
            </a:r>
          </a:p>
          <a:p>
            <a:pPr marL="568325" indent="-342900">
              <a:lnSpc>
                <a:spcPct val="120000"/>
              </a:lnSpc>
              <a:spcBef>
                <a:spcPts val="0"/>
              </a:spcBef>
              <a:buSzPct val="75000"/>
              <a:buFont typeface="Wingdings" panose="05000000000000000000" pitchFamily="2" charset="2"/>
              <a:buChar char="ü"/>
            </a:pPr>
            <a:r>
              <a:rPr lang="en-US" sz="2400" dirty="0">
                <a:latin typeface="Aptos Narrow" panose="020B0004020202020204" pitchFamily="34" charset="0"/>
              </a:rPr>
              <a:t>assistance with energy vendors</a:t>
            </a:r>
          </a:p>
          <a:p>
            <a:pPr marL="0" indent="0">
              <a:lnSpc>
                <a:spcPct val="80000"/>
              </a:lnSpc>
              <a:spcBef>
                <a:spcPts val="0"/>
              </a:spcBef>
              <a:buNone/>
            </a:pPr>
            <a:endParaRPr lang="en-US" sz="1800" dirty="0">
              <a:latin typeface="Aptos Narrow" panose="020B0004020202020204" pitchFamily="34" charset="0"/>
              <a:cs typeface="Calibri" panose="020F0502020204030204" pitchFamily="34" charset="0"/>
            </a:endParaRPr>
          </a:p>
          <a:p>
            <a:pPr marL="0" indent="0">
              <a:lnSpc>
                <a:spcPct val="80000"/>
              </a:lnSpc>
              <a:spcBef>
                <a:spcPts val="0"/>
              </a:spcBef>
              <a:buNone/>
            </a:pPr>
            <a:endParaRPr lang="en-US" sz="300" dirty="0">
              <a:latin typeface="Aptos Narrow" panose="020B0004020202020204" pitchFamily="34" charset="0"/>
              <a:cs typeface="Calibri" panose="020F0502020204030204" pitchFamily="34" charset="0"/>
            </a:endParaRPr>
          </a:p>
          <a:p>
            <a:pPr>
              <a:lnSpc>
                <a:spcPct val="80000"/>
              </a:lnSpc>
              <a:spcBef>
                <a:spcPts val="0"/>
              </a:spcBef>
            </a:pPr>
            <a:r>
              <a:rPr lang="en-US" sz="2400" dirty="0">
                <a:latin typeface="Aptos Narrow" panose="020B0004020202020204" pitchFamily="34" charset="0"/>
              </a:rPr>
              <a:t>Grant recipients must report the impact of such activities on the number of households served, the level of direct benefits provided to those households, and the number of households that remain unserved.</a:t>
            </a:r>
          </a:p>
          <a:p>
            <a:pPr marL="0" indent="0">
              <a:lnSpc>
                <a:spcPct val="80000"/>
              </a:lnSpc>
              <a:spcBef>
                <a:spcPts val="0"/>
              </a:spcBef>
              <a:buNone/>
            </a:pP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B8CFDB8-F25A-563E-5EF7-452272FFE5DA}"/>
              </a:ext>
            </a:extLst>
          </p:cNvPr>
          <p:cNvSpPr txBox="1"/>
          <p:nvPr/>
        </p:nvSpPr>
        <p:spPr>
          <a:xfrm>
            <a:off x="3013474" y="1140488"/>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16:  SERVICES TO REDUCE NEED</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2605(b)(16)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8624(b)(16</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0431226-B748-11C5-E46A-F1A2906C0CD8}"/>
              </a:ext>
            </a:extLst>
          </p:cNvPr>
          <p:cNvSpPr/>
          <p:nvPr/>
        </p:nvSpPr>
        <p:spPr>
          <a:xfrm>
            <a:off x="526093" y="1075272"/>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336736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08626" y="2075299"/>
            <a:ext cx="11376974" cy="1100834"/>
          </a:xfrm>
        </p:spPr>
        <p:txBody>
          <a:bodyPr>
            <a:noAutofit/>
          </a:bodyPr>
          <a:lstStyle/>
          <a:p>
            <a:pPr marL="61913" lvl="1" indent="0">
              <a:lnSpc>
                <a:spcPct val="80000"/>
              </a:lnSpc>
              <a:spcBef>
                <a:spcPts val="0"/>
              </a:spcBef>
              <a:buNone/>
            </a:pPr>
            <a:endParaRPr lang="en-US" sz="1800" b="1" dirty="0">
              <a:latin typeface="Aptos" panose="020B0004020202020204" pitchFamily="34" charset="0"/>
              <a:cs typeface="Calibri" panose="020F0502020204030204" pitchFamily="34" charset="0"/>
            </a:endParaRPr>
          </a:p>
          <a:p>
            <a:pPr marL="61913" lvl="1" indent="0">
              <a:lnSpc>
                <a:spcPct val="80000"/>
              </a:lnSpc>
              <a:spcBef>
                <a:spcPts val="0"/>
              </a:spcBef>
              <a:buNone/>
            </a:pPr>
            <a:r>
              <a:rPr lang="en-US" b="1" dirty="0">
                <a:latin typeface="Aptos Narrow" panose="020B0004020202020204" pitchFamily="34" charset="0"/>
                <a:cs typeface="Calibri" panose="020F0502020204030204" pitchFamily="34" charset="0"/>
              </a:rPr>
              <a:t>Will we use 5% of LIHEAP funds for the purposes identified in Assurance 16?  How?</a:t>
            </a:r>
          </a:p>
          <a:p>
            <a:pPr marL="2292350" lvl="1" indent="0">
              <a:lnSpc>
                <a:spcPct val="80000"/>
              </a:lnSpc>
              <a:spcBef>
                <a:spcPts val="0"/>
              </a:spcBef>
              <a:buNone/>
            </a:pPr>
            <a:endParaRPr lang="en-US" sz="1600" b="1" dirty="0">
              <a:solidFill>
                <a:schemeClr val="accent1">
                  <a:lumMod val="75000"/>
                </a:schemeClr>
              </a:solidFill>
              <a:latin typeface="Aptos Narrow" panose="020B0004020202020204" pitchFamily="34" charset="0"/>
              <a:cs typeface="Calibri" panose="020F0502020204030204" pitchFamily="34" charset="0"/>
            </a:endParaRPr>
          </a:p>
          <a:p>
            <a:pPr marL="61913" lvl="1" indent="0">
              <a:lnSpc>
                <a:spcPct val="80000"/>
              </a:lnSpc>
              <a:spcBef>
                <a:spcPts val="0"/>
              </a:spcBef>
              <a:buNone/>
            </a:pPr>
            <a:r>
              <a:rPr lang="en-US" b="1" dirty="0">
                <a:solidFill>
                  <a:schemeClr val="accent2">
                    <a:lumMod val="50000"/>
                  </a:schemeClr>
                </a:solidFill>
                <a:latin typeface="Aptos Narrow" panose="020B0004020202020204" pitchFamily="34" charset="0"/>
                <a:cs typeface="Calibri" panose="020F0502020204030204" pitchFamily="34" charset="0"/>
              </a:rPr>
              <a:t>Grant recipients use Assurance 16 funds for a wide variety of activities:</a:t>
            </a:r>
          </a:p>
          <a:p>
            <a:pPr marL="112713" lvl="1" indent="0">
              <a:lnSpc>
                <a:spcPct val="80000"/>
              </a:lnSpc>
              <a:spcBef>
                <a:spcPts val="0"/>
              </a:spcBef>
              <a:buNone/>
            </a:pPr>
            <a:endParaRPr lang="en-US" b="1" i="1" dirty="0">
              <a:solidFill>
                <a:prstClr val="black"/>
              </a:solidFill>
              <a:latin typeface="Aptos Narrow" panose="020B0004020202020204" pitchFamily="34" charset="0"/>
              <a:cs typeface="Calibri" panose="020F0502020204030204" pitchFamily="34" charset="0"/>
            </a:endParaRPr>
          </a:p>
          <a:p>
            <a:pPr marL="393700" indent="-280988">
              <a:lnSpc>
                <a:spcPct val="80000"/>
              </a:lnSpc>
              <a:spcBef>
                <a:spcPts val="0"/>
              </a:spcBef>
              <a:buSzPct val="70000"/>
              <a:buFont typeface="Wingdings" panose="05000000000000000000" pitchFamily="2" charset="2"/>
              <a:buChar char="Ø"/>
            </a:pPr>
            <a:r>
              <a:rPr lang="en-US" sz="1800" b="1" dirty="0">
                <a:solidFill>
                  <a:prstClr val="black"/>
                </a:solidFill>
                <a:latin typeface="Aptos Narrow" panose="020B0004020202020204" pitchFamily="34" charset="0"/>
                <a:cs typeface="Calibri" panose="020F0502020204030204" pitchFamily="34" charset="0"/>
              </a:rPr>
              <a:t>Needs Assessment and Referral </a:t>
            </a:r>
            <a:r>
              <a:rPr lang="en-US" sz="1800" dirty="0">
                <a:solidFill>
                  <a:prstClr val="black"/>
                </a:solidFill>
                <a:latin typeface="Aptos Narrow" panose="020B0004020202020204" pitchFamily="34" charset="0"/>
                <a:cs typeface="Calibri" panose="020F0502020204030204" pitchFamily="34" charset="0"/>
              </a:rPr>
              <a:t>– Reviewing the client’s case record and identifying the most appropriate referrals</a:t>
            </a:r>
          </a:p>
          <a:p>
            <a:pPr marL="393700" indent="-280988">
              <a:lnSpc>
                <a:spcPct val="80000"/>
              </a:lnSpc>
              <a:spcBef>
                <a:spcPts val="0"/>
              </a:spcBef>
              <a:buSzPct val="70000"/>
              <a:buFont typeface="Wingdings" panose="05000000000000000000" pitchFamily="2" charset="2"/>
              <a:buChar char="Ø"/>
            </a:pPr>
            <a:endParaRPr lang="en-US" sz="1800" dirty="0">
              <a:solidFill>
                <a:prstClr val="black"/>
              </a:solidFill>
              <a:latin typeface="Aptos Narrow" panose="020B0004020202020204" pitchFamily="34" charset="0"/>
              <a:cs typeface="Calibri" panose="020F0502020204030204" pitchFamily="34" charset="0"/>
            </a:endParaRPr>
          </a:p>
          <a:p>
            <a:pPr marL="393700" indent="-280988">
              <a:lnSpc>
                <a:spcPct val="80000"/>
              </a:lnSpc>
              <a:spcBef>
                <a:spcPts val="0"/>
              </a:spcBef>
              <a:buSzPct val="70000"/>
              <a:buFont typeface="Wingdings" panose="05000000000000000000" pitchFamily="2" charset="2"/>
              <a:buChar char="Ø"/>
            </a:pPr>
            <a:r>
              <a:rPr lang="en-US" sz="1800" b="1" dirty="0">
                <a:solidFill>
                  <a:prstClr val="black"/>
                </a:solidFill>
                <a:latin typeface="Aptos Narrow" panose="020B0004020202020204" pitchFamily="34" charset="0"/>
                <a:cs typeface="Calibri" panose="020F0502020204030204" pitchFamily="34" charset="0"/>
              </a:rPr>
              <a:t>Financial Counseling </a:t>
            </a:r>
            <a:r>
              <a:rPr lang="en-US" sz="1800" dirty="0">
                <a:solidFill>
                  <a:prstClr val="black"/>
                </a:solidFill>
                <a:latin typeface="Aptos Narrow" panose="020B0004020202020204" pitchFamily="34" charset="0"/>
                <a:cs typeface="Calibri" panose="020F0502020204030204" pitchFamily="34" charset="0"/>
              </a:rPr>
              <a:t>– Working with the client to improve financial management skills and proactively manage energy bills</a:t>
            </a:r>
          </a:p>
          <a:p>
            <a:pPr marL="393700" indent="-280988">
              <a:lnSpc>
                <a:spcPct val="80000"/>
              </a:lnSpc>
              <a:spcBef>
                <a:spcPts val="0"/>
              </a:spcBef>
              <a:buSzPct val="70000"/>
              <a:buFont typeface="Wingdings" panose="05000000000000000000" pitchFamily="2" charset="2"/>
              <a:buChar char="Ø"/>
            </a:pPr>
            <a:endParaRPr lang="en-US" sz="1800" dirty="0">
              <a:solidFill>
                <a:prstClr val="black"/>
              </a:solidFill>
              <a:latin typeface="Aptos Narrow" panose="020B0004020202020204" pitchFamily="34" charset="0"/>
              <a:cs typeface="Calibri" panose="020F0502020204030204" pitchFamily="34" charset="0"/>
            </a:endParaRPr>
          </a:p>
          <a:p>
            <a:pPr marL="393700" indent="-280988">
              <a:lnSpc>
                <a:spcPct val="80000"/>
              </a:lnSpc>
              <a:spcBef>
                <a:spcPts val="0"/>
              </a:spcBef>
              <a:buSzPct val="70000"/>
              <a:buFont typeface="Wingdings" panose="05000000000000000000" pitchFamily="2" charset="2"/>
              <a:buChar char="Ø"/>
            </a:pPr>
            <a:r>
              <a:rPr lang="en-US" sz="1800" b="1" dirty="0">
                <a:solidFill>
                  <a:prstClr val="black"/>
                </a:solidFill>
                <a:latin typeface="Aptos Narrow" panose="020B0004020202020204" pitchFamily="34" charset="0"/>
                <a:cs typeface="Calibri" panose="020F0502020204030204" pitchFamily="34" charset="0"/>
              </a:rPr>
              <a:t>Energy Education </a:t>
            </a:r>
            <a:r>
              <a:rPr lang="en-US" sz="1800" dirty="0">
                <a:solidFill>
                  <a:prstClr val="black"/>
                </a:solidFill>
                <a:latin typeface="Aptos Narrow" panose="020B0004020202020204" pitchFamily="34" charset="0"/>
                <a:cs typeface="Calibri" panose="020F0502020204030204" pitchFamily="34" charset="0"/>
              </a:rPr>
              <a:t>– Furnishing information about how to reduce energy usage and obtain energy efficiency services</a:t>
            </a:r>
          </a:p>
          <a:p>
            <a:pPr marL="393700" indent="-280988">
              <a:lnSpc>
                <a:spcPct val="80000"/>
              </a:lnSpc>
              <a:spcBef>
                <a:spcPts val="0"/>
              </a:spcBef>
              <a:buSzPct val="70000"/>
              <a:buFont typeface="Wingdings" panose="05000000000000000000" pitchFamily="2" charset="2"/>
              <a:buChar char="Ø"/>
            </a:pPr>
            <a:endParaRPr lang="en-US" sz="1800" b="1" dirty="0">
              <a:solidFill>
                <a:prstClr val="black"/>
              </a:solidFill>
              <a:latin typeface="Aptos Narrow" panose="020B0004020202020204" pitchFamily="34" charset="0"/>
              <a:cs typeface="Calibri" panose="020F0502020204030204" pitchFamily="34" charset="0"/>
            </a:endParaRPr>
          </a:p>
          <a:p>
            <a:pPr marL="393700" indent="-280988">
              <a:lnSpc>
                <a:spcPct val="80000"/>
              </a:lnSpc>
              <a:spcBef>
                <a:spcPts val="0"/>
              </a:spcBef>
              <a:buSzPct val="70000"/>
              <a:buFont typeface="Wingdings" panose="05000000000000000000" pitchFamily="2" charset="2"/>
              <a:buChar char="Ø"/>
            </a:pPr>
            <a:r>
              <a:rPr lang="en-US" sz="1800" b="1" dirty="0">
                <a:solidFill>
                  <a:prstClr val="black"/>
                </a:solidFill>
                <a:latin typeface="Aptos Narrow" panose="020B0004020202020204" pitchFamily="34" charset="0"/>
                <a:cs typeface="Calibri" panose="020F0502020204030204" pitchFamily="34" charset="0"/>
              </a:rPr>
              <a:t>Case Management </a:t>
            </a:r>
            <a:r>
              <a:rPr lang="en-US" sz="1800" dirty="0">
                <a:solidFill>
                  <a:prstClr val="black"/>
                </a:solidFill>
                <a:latin typeface="Aptos Narrow" panose="020B0004020202020204" pitchFamily="34" charset="0"/>
                <a:cs typeface="Calibri" panose="020F0502020204030204" pitchFamily="34" charset="0"/>
              </a:rPr>
              <a:t>– Working with clients on a customized energy education and/or budget management plan over an extended time period</a:t>
            </a:r>
          </a:p>
          <a:p>
            <a:pPr marL="393700" indent="-280988">
              <a:lnSpc>
                <a:spcPct val="80000"/>
              </a:lnSpc>
              <a:spcBef>
                <a:spcPts val="0"/>
              </a:spcBef>
              <a:buSzPct val="70000"/>
              <a:buFont typeface="Wingdings" panose="05000000000000000000" pitchFamily="2" charset="2"/>
              <a:buChar char="Ø"/>
            </a:pPr>
            <a:endParaRPr lang="en-US" sz="1800" b="1" dirty="0">
              <a:solidFill>
                <a:prstClr val="black"/>
              </a:solidFill>
              <a:latin typeface="Aptos Narrow" panose="020B0004020202020204" pitchFamily="34" charset="0"/>
              <a:cs typeface="Calibri" panose="020F0502020204030204" pitchFamily="34" charset="0"/>
            </a:endParaRPr>
          </a:p>
          <a:p>
            <a:pPr marL="393700" indent="-280988">
              <a:lnSpc>
                <a:spcPct val="80000"/>
              </a:lnSpc>
              <a:spcBef>
                <a:spcPts val="0"/>
              </a:spcBef>
              <a:buSzPct val="70000"/>
              <a:buFont typeface="Wingdings" panose="05000000000000000000" pitchFamily="2" charset="2"/>
              <a:buChar char="Ø"/>
            </a:pPr>
            <a:r>
              <a:rPr lang="en-US" sz="1800" b="1" dirty="0">
                <a:solidFill>
                  <a:prstClr val="black"/>
                </a:solidFill>
                <a:latin typeface="Aptos Narrow" panose="020B0004020202020204" pitchFamily="34" charset="0"/>
                <a:cs typeface="Calibri" panose="020F0502020204030204" pitchFamily="34" charset="0"/>
              </a:rPr>
              <a:t>Vendor Advocacy </a:t>
            </a:r>
            <a:r>
              <a:rPr lang="en-US" sz="1800" dirty="0">
                <a:solidFill>
                  <a:prstClr val="black"/>
                </a:solidFill>
                <a:latin typeface="Aptos Narrow" panose="020B0004020202020204" pitchFamily="34" charset="0"/>
                <a:cs typeface="Calibri" panose="020F0502020204030204" pitchFamily="34" charset="0"/>
              </a:rPr>
              <a:t>– Helping the client to communicate effectively with the vendor to maintain service</a:t>
            </a:r>
          </a:p>
          <a:p>
            <a:pPr marL="285750" lvl="1" indent="0">
              <a:spcBef>
                <a:spcPts val="0"/>
              </a:spcBef>
              <a:buNone/>
            </a:pPr>
            <a:endParaRPr lang="en-US" sz="1800" dirty="0">
              <a:solidFill>
                <a:schemeClr val="accent6"/>
              </a:solidFill>
              <a:cs typeface="Calibri" panose="020F0502020204030204" pitchFamily="34" charset="0"/>
            </a:endParaRPr>
          </a:p>
        </p:txBody>
      </p:sp>
      <p:sp>
        <p:nvSpPr>
          <p:cNvPr id="6" name="Rectangle: Rounded Corners 5">
            <a:extLst>
              <a:ext uri="{FF2B5EF4-FFF2-40B4-BE49-F238E27FC236}">
                <a16:creationId xmlns:a16="http://schemas.microsoft.com/office/drawing/2014/main" id="{4AFE0979-ABDB-66E2-CB9C-390D3EB05370}"/>
              </a:ext>
            </a:extLst>
          </p:cNvPr>
          <p:cNvSpPr/>
          <p:nvPr/>
        </p:nvSpPr>
        <p:spPr>
          <a:xfrm>
            <a:off x="541570" y="1117146"/>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7" name="TextBox 6">
            <a:extLst>
              <a:ext uri="{FF2B5EF4-FFF2-40B4-BE49-F238E27FC236}">
                <a16:creationId xmlns:a16="http://schemas.microsoft.com/office/drawing/2014/main" id="{0FBC7BAD-35D8-E4A8-23BA-4481DD4B976F}"/>
              </a:ext>
            </a:extLst>
          </p:cNvPr>
          <p:cNvSpPr txBox="1"/>
          <p:nvPr/>
        </p:nvSpPr>
        <p:spPr>
          <a:xfrm>
            <a:off x="3013474" y="1181258"/>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16:  SERVICES TO REDUCE NEED</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Tree>
    <p:extLst>
      <p:ext uri="{BB962C8B-B14F-4D97-AF65-F5344CB8AC3E}">
        <p14:creationId xmlns:p14="http://schemas.microsoft.com/office/powerpoint/2010/main" val="3210319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55822" y="1389318"/>
            <a:ext cx="8528523" cy="5152681"/>
          </a:xfrm>
        </p:spPr>
        <p:txBody>
          <a:bodyPr>
            <a:noAutofit/>
          </a:bodyPr>
          <a:lstStyle/>
          <a:p>
            <a:pPr marL="2343150" lvl="1" indent="0">
              <a:lnSpc>
                <a:spcPct val="100000"/>
              </a:lnSpc>
              <a:spcBef>
                <a:spcPts val="0"/>
              </a:spcBef>
              <a:buNone/>
            </a:pPr>
            <a:endParaRPr lang="en-US" sz="1100" b="1" dirty="0">
              <a:solidFill>
                <a:schemeClr val="accent3"/>
              </a:solidFill>
              <a:latin typeface="Calibri" panose="020F0502020204030204" pitchFamily="34" charset="0"/>
              <a:cs typeface="Calibri" panose="020F0502020204030204" pitchFamily="34" charset="0"/>
            </a:endParaRPr>
          </a:p>
          <a:p>
            <a:pPr marL="2222500" lvl="1" indent="0">
              <a:lnSpc>
                <a:spcPct val="100000"/>
              </a:lnSpc>
              <a:spcBef>
                <a:spcPts val="0"/>
              </a:spcBef>
              <a:buNone/>
            </a:pPr>
            <a:endParaRPr lang="en-US" sz="1200" dirty="0">
              <a:latin typeface="Calibri" panose="020F0502020204030204" pitchFamily="34" charset="0"/>
              <a:cs typeface="Calibri" panose="020F0502020204030204" pitchFamily="34" charset="0"/>
            </a:endParaRPr>
          </a:p>
          <a:p>
            <a:pPr marL="0" lvl="1" indent="0">
              <a:lnSpc>
                <a:spcPct val="100000"/>
              </a:lnSpc>
              <a:spcBef>
                <a:spcPts val="0"/>
              </a:spcBef>
              <a:buNone/>
            </a:pPr>
            <a:endParaRPr lang="en-US" sz="1200"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0" lvl="1" indent="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0" lvl="1" indent="0">
              <a:lnSpc>
                <a:spcPct val="100000"/>
              </a:lnSpc>
              <a:spcBef>
                <a:spcPts val="0"/>
              </a:spcBef>
              <a:buNone/>
              <a:tabLst>
                <a:tab pos="8229600" algn="l"/>
              </a:tabLst>
            </a:pPr>
            <a:endParaRPr lang="en-US" sz="200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78779236"/>
              </p:ext>
            </p:extLst>
          </p:nvPr>
        </p:nvGraphicFramePr>
        <p:xfrm>
          <a:off x="543881" y="2286012"/>
          <a:ext cx="11178219" cy="3829360"/>
        </p:xfrm>
        <a:graphic>
          <a:graphicData uri="http://schemas.openxmlformats.org/drawingml/2006/table">
            <a:tbl>
              <a:tblPr firstRow="1" bandRow="1">
                <a:tableStyleId>{2D5ABB26-0587-4C30-8999-92F81FD0307C}</a:tableStyleId>
              </a:tblPr>
              <a:tblGrid>
                <a:gridCol w="1826510">
                  <a:extLst>
                    <a:ext uri="{9D8B030D-6E8A-4147-A177-3AD203B41FA5}">
                      <a16:colId xmlns:a16="http://schemas.microsoft.com/office/drawing/2014/main" val="4079345045"/>
                    </a:ext>
                  </a:extLst>
                </a:gridCol>
                <a:gridCol w="9351709">
                  <a:extLst>
                    <a:ext uri="{9D8B030D-6E8A-4147-A177-3AD203B41FA5}">
                      <a16:colId xmlns:a16="http://schemas.microsoft.com/office/drawing/2014/main" val="907846636"/>
                    </a:ext>
                  </a:extLst>
                </a:gridCol>
              </a:tblGrid>
              <a:tr h="957340">
                <a:tc>
                  <a:txBody>
                    <a:bodyPr/>
                    <a:lstStyle/>
                    <a:p>
                      <a:r>
                        <a:rPr lang="en-US" sz="2000" b="1" dirty="0">
                          <a:latin typeface="Aptos Narrow" panose="020B0004020202020204" pitchFamily="34" charset="0"/>
                        </a:rPr>
                        <a:t>Fit</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tc>
                  <a:txBody>
                    <a:bodyPr/>
                    <a:lstStyle/>
                    <a:p>
                      <a:pPr marL="342900" indent="-342900" algn="l">
                        <a:lnSpc>
                          <a:spcPct val="100000"/>
                        </a:lnSpc>
                        <a:spcBef>
                          <a:spcPts val="0"/>
                        </a:spcBef>
                        <a:buFont typeface="Arial" panose="020B0604020202020204" pitchFamily="34" charset="0"/>
                        <a:buChar char="•"/>
                      </a:pPr>
                      <a:r>
                        <a:rPr lang="en-US" sz="1800" dirty="0">
                          <a:latin typeface="Aptos Narrow" panose="020B0004020202020204" pitchFamily="34" charset="0"/>
                        </a:rPr>
                        <a:t>How could we use Assurance 16 funding to maximize existing resources or address gaps in service? (e.g., energy advocacy, energy education,</a:t>
                      </a:r>
                      <a:r>
                        <a:rPr lang="en-US" sz="1800" baseline="0" dirty="0">
                          <a:latin typeface="Aptos Narrow" panose="020B0004020202020204" pitchFamily="34" charset="0"/>
                        </a:rPr>
                        <a:t> payment planning)</a:t>
                      </a:r>
                      <a:endParaRPr lang="en-US" sz="1800" dirty="0">
                        <a:latin typeface="Aptos Narrow" panose="020B000402020202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275012"/>
                  </a:ext>
                </a:extLst>
              </a:tr>
              <a:tr h="957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ptos Narrow" panose="020B0004020202020204" pitchFamily="34" charset="0"/>
                        </a:rPr>
                        <a:t>Allocation</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342900" indent="-342900" algn="l">
                        <a:lnSpc>
                          <a:spcPct val="100000"/>
                        </a:lnSpc>
                        <a:spcBef>
                          <a:spcPts val="0"/>
                        </a:spcBef>
                        <a:buFont typeface="Arial" panose="020B0604020202020204" pitchFamily="34" charset="0"/>
                        <a:buChar char="•"/>
                      </a:pPr>
                      <a:r>
                        <a:rPr lang="en-US" sz="1800" dirty="0">
                          <a:latin typeface="Aptos Narrow" panose="020B0004020202020204" pitchFamily="34" charset="0"/>
                        </a:rPr>
                        <a:t>If</a:t>
                      </a:r>
                      <a:r>
                        <a:rPr lang="en-US" sz="1800" baseline="0" dirty="0">
                          <a:latin typeface="Aptos Narrow" panose="020B0004020202020204" pitchFamily="34" charset="0"/>
                        </a:rPr>
                        <a:t> we use subgrantees, h</a:t>
                      </a:r>
                      <a:r>
                        <a:rPr lang="en-US" sz="1800" dirty="0">
                          <a:latin typeface="Aptos Narrow" panose="020B0004020202020204" pitchFamily="34" charset="0"/>
                        </a:rPr>
                        <a:t>ow will</a:t>
                      </a:r>
                      <a:r>
                        <a:rPr lang="en-US" sz="1800" baseline="0" dirty="0">
                          <a:latin typeface="Aptos Narrow" panose="020B0004020202020204" pitchFamily="34" charset="0"/>
                        </a:rPr>
                        <a:t> we award</a:t>
                      </a:r>
                      <a:r>
                        <a:rPr lang="en-US" sz="1800" dirty="0">
                          <a:latin typeface="Aptos Narrow" panose="020B0004020202020204" pitchFamily="34" charset="0"/>
                        </a:rPr>
                        <a:t> these funds to local agencies?</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957340">
                <a:tc>
                  <a:txBody>
                    <a:bodyPr/>
                    <a:lstStyle/>
                    <a:p>
                      <a:r>
                        <a:rPr lang="en-US" sz="2000" b="1" dirty="0">
                          <a:latin typeface="Aptos Narrow" panose="020B0004020202020204" pitchFamily="34" charset="0"/>
                        </a:rPr>
                        <a:t>Reporting</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tc>
                  <a:txBody>
                    <a:bodyPr/>
                    <a:lstStyle/>
                    <a:p>
                      <a:pPr marL="342900" indent="-342900" algn="l">
                        <a:lnSpc>
                          <a:spcPct val="100000"/>
                        </a:lnSpc>
                        <a:spcBef>
                          <a:spcPts val="0"/>
                        </a:spcBef>
                        <a:buFont typeface="Arial" panose="020B0604020202020204" pitchFamily="34" charset="0"/>
                        <a:buChar char="•"/>
                      </a:pPr>
                      <a:r>
                        <a:rPr lang="en-US" sz="1800" dirty="0">
                          <a:latin typeface="Aptos Narrow" panose="020B0004020202020204" pitchFamily="34" charset="0"/>
                        </a:rPr>
                        <a:t>How will local agencies (and we as a state, tribe, or territory) reporting outcomes associated with this funding?</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5552257"/>
                  </a:ext>
                </a:extLst>
              </a:tr>
              <a:tr h="957340">
                <a:tc>
                  <a:txBody>
                    <a:bodyPr/>
                    <a:lstStyle/>
                    <a:p>
                      <a:r>
                        <a:rPr lang="en-US" sz="2000" b="1" dirty="0">
                          <a:latin typeface="Aptos Narrow" panose="020B0004020202020204" pitchFamily="34" charset="0"/>
                        </a:rPr>
                        <a:t>Examples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tc>
                  <a:txBody>
                    <a:bodyPr/>
                    <a:lstStyle/>
                    <a:p>
                      <a:pPr marL="347663" indent="-347663" algn="l">
                        <a:lnSpc>
                          <a:spcPct val="100000"/>
                        </a:lnSpc>
                        <a:spcBef>
                          <a:spcPts val="0"/>
                        </a:spcBef>
                        <a:buFont typeface="Arial" panose="020B0604020202020204" pitchFamily="34" charset="0"/>
                        <a:buChar char="•"/>
                      </a:pPr>
                      <a:r>
                        <a:rPr lang="en-US" sz="1800" dirty="0">
                          <a:latin typeface="Aptos Narrow" panose="020B0004020202020204" pitchFamily="34" charset="0"/>
                        </a:rPr>
                        <a:t>How are other states using these funds?</a:t>
                      </a:r>
                    </a:p>
                    <a:p>
                      <a:pPr marL="339725" indent="0" algn="l">
                        <a:lnSpc>
                          <a:spcPct val="100000"/>
                        </a:lnSpc>
                        <a:spcBef>
                          <a:spcPts val="0"/>
                        </a:spcBef>
                        <a:buFont typeface="Arial" panose="020B0604020202020204" pitchFamily="34" charset="0"/>
                        <a:buNone/>
                      </a:pPr>
                      <a:r>
                        <a:rPr lang="en-US" sz="1800" dirty="0">
                          <a:latin typeface="Aptos Narrow" panose="020B0004020202020204" pitchFamily="34" charset="0"/>
                          <a:hlinkClick r:id="rId3"/>
                        </a:rPr>
                        <a:t>https://</a:t>
                      </a:r>
                      <a:r>
                        <a:rPr lang="en-US" sz="1800" dirty="0" err="1">
                          <a:latin typeface="Aptos Narrow" panose="020B0004020202020204" pitchFamily="34" charset="0"/>
                          <a:hlinkClick r:id="rId3"/>
                        </a:rPr>
                        <a:t>liheapch.acf.hhs.gov</a:t>
                      </a:r>
                      <a:r>
                        <a:rPr lang="en-US" sz="1800" dirty="0">
                          <a:latin typeface="Aptos Narrow" panose="020B0004020202020204" pitchFamily="34" charset="0"/>
                          <a:hlinkClick r:id="rId3"/>
                        </a:rPr>
                        <a:t>/delivery/</a:t>
                      </a:r>
                      <a:r>
                        <a:rPr lang="en-US" sz="1800" dirty="0" err="1">
                          <a:latin typeface="Aptos Narrow" panose="020B0004020202020204" pitchFamily="34" charset="0"/>
                          <a:hlinkClick r:id="rId3"/>
                        </a:rPr>
                        <a:t>sufficiency.htm</a:t>
                      </a:r>
                      <a:endParaRPr lang="en-US" sz="1800" dirty="0">
                        <a:latin typeface="Aptos Narrow" panose="020B000402020202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extLst>
                  <a:ext uri="{0D108BD9-81ED-4DB2-BD59-A6C34878D82A}">
                    <a16:rowId xmlns:a16="http://schemas.microsoft.com/office/drawing/2014/main" val="2990253492"/>
                  </a:ext>
                </a:extLst>
              </a:tr>
            </a:tbl>
          </a:graphicData>
        </a:graphic>
      </p:graphicFrame>
      <p:sp>
        <p:nvSpPr>
          <p:cNvPr id="6" name="TextBox 5">
            <a:extLst>
              <a:ext uri="{FF2B5EF4-FFF2-40B4-BE49-F238E27FC236}">
                <a16:creationId xmlns:a16="http://schemas.microsoft.com/office/drawing/2014/main" id="{54F525B3-9225-C48D-20E6-6F7F49A46BBB}"/>
              </a:ext>
            </a:extLst>
          </p:cNvPr>
          <p:cNvSpPr txBox="1"/>
          <p:nvPr/>
        </p:nvSpPr>
        <p:spPr>
          <a:xfrm>
            <a:off x="3013474" y="1192906"/>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16:  SERVICES TO REDUCE NEED</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16? </a:t>
            </a:r>
          </a:p>
        </p:txBody>
      </p:sp>
      <p:sp>
        <p:nvSpPr>
          <p:cNvPr id="7" name="Rectangle: Rounded Corners 6">
            <a:extLst>
              <a:ext uri="{FF2B5EF4-FFF2-40B4-BE49-F238E27FC236}">
                <a16:creationId xmlns:a16="http://schemas.microsoft.com/office/drawing/2014/main" id="{63D50F75-D10E-1689-323E-7681843BFDB8}"/>
              </a:ext>
            </a:extLst>
          </p:cNvPr>
          <p:cNvSpPr/>
          <p:nvPr/>
        </p:nvSpPr>
        <p:spPr>
          <a:xfrm>
            <a:off x="512131" y="1119888"/>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180574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093" y="2450989"/>
            <a:ext cx="11233674" cy="3847207"/>
          </a:xfrm>
          <a:prstGeom prst="rect">
            <a:avLst/>
          </a:prstGeom>
        </p:spPr>
        <p:txBody>
          <a:bodyPr wrap="square">
            <a:spAutoFit/>
          </a:bodyPr>
          <a:lstStyle/>
          <a:p>
            <a:r>
              <a:rPr lang="en-US" sz="2400" dirty="0">
                <a:latin typeface="Aptos Narrow" panose="020B0004020202020204" pitchFamily="34" charset="0"/>
              </a:rPr>
              <a:t>Grant recipients must coordinate their LIHEAP program with similar and related programs administered by the Federal Government and State, in particular:</a:t>
            </a:r>
          </a:p>
          <a:p>
            <a:endParaRPr lang="en-US" sz="1600" dirty="0">
              <a:latin typeface="Aptos Narrow" panose="020B0004020202020204" pitchFamily="34" charset="0"/>
            </a:endParaRPr>
          </a:p>
          <a:p>
            <a:pPr marL="749300" indent="-465138">
              <a:lnSpc>
                <a:spcPct val="120000"/>
              </a:lnSpc>
              <a:buFont typeface="Wingdings" panose="05000000000000000000" pitchFamily="2" charset="2"/>
              <a:buChar char="ü"/>
            </a:pPr>
            <a:r>
              <a:rPr lang="en-US" sz="2000" dirty="0">
                <a:latin typeface="Aptos Narrow" panose="020B0004020202020204" pitchFamily="34" charset="0"/>
              </a:rPr>
              <a:t>U.S. Dept. of Energy's Weatherization Assistance Program (WAP) </a:t>
            </a:r>
          </a:p>
          <a:p>
            <a:pPr marL="749300" indent="-465138">
              <a:lnSpc>
                <a:spcPct val="120000"/>
              </a:lnSpc>
              <a:buFont typeface="Wingdings" panose="05000000000000000000" pitchFamily="2" charset="2"/>
              <a:buChar char="ü"/>
            </a:pPr>
            <a:r>
              <a:rPr lang="en-US" sz="2000" dirty="0">
                <a:latin typeface="Aptos Narrow" panose="020B0004020202020204" pitchFamily="34" charset="0"/>
              </a:rPr>
              <a:t>Community Services Block Grant (CSBG) Program</a:t>
            </a:r>
          </a:p>
          <a:p>
            <a:pPr marL="749300" indent="-465138">
              <a:lnSpc>
                <a:spcPct val="120000"/>
              </a:lnSpc>
              <a:buFont typeface="Wingdings" panose="05000000000000000000" pitchFamily="2" charset="2"/>
              <a:buChar char="ü"/>
            </a:pPr>
            <a:r>
              <a:rPr lang="en-US" sz="2000" dirty="0">
                <a:latin typeface="Aptos Narrow" panose="020B0004020202020204" pitchFamily="34" charset="0"/>
              </a:rPr>
              <a:t>Supplemental Security Insurance (SSI) Program</a:t>
            </a:r>
          </a:p>
          <a:p>
            <a:pPr marL="749300" indent="-465138">
              <a:lnSpc>
                <a:spcPct val="120000"/>
              </a:lnSpc>
              <a:buFont typeface="Wingdings" panose="05000000000000000000" pitchFamily="2" charset="2"/>
              <a:buChar char="ü"/>
            </a:pPr>
            <a:r>
              <a:rPr lang="en-US" sz="2000" dirty="0">
                <a:latin typeface="Aptos Narrow" panose="020B0004020202020204" pitchFamily="34" charset="0"/>
              </a:rPr>
              <a:t>Social Services Block Grant (SSBG) Program </a:t>
            </a:r>
          </a:p>
          <a:p>
            <a:pPr marL="749300" indent="-465138">
              <a:lnSpc>
                <a:spcPct val="120000"/>
              </a:lnSpc>
              <a:buFont typeface="Wingdings" panose="05000000000000000000" pitchFamily="2" charset="2"/>
              <a:buChar char="ü"/>
            </a:pPr>
            <a:r>
              <a:rPr lang="en-US" sz="2000" dirty="0">
                <a:latin typeface="Aptos Narrow" panose="020B0004020202020204" pitchFamily="34" charset="0"/>
              </a:rPr>
              <a:t>Temporary Assistance for Needy Families (TANF) Program</a:t>
            </a:r>
          </a:p>
          <a:p>
            <a:pPr marL="284162"/>
            <a:endParaRPr lang="en-US" sz="2400" dirty="0"/>
          </a:p>
          <a:p>
            <a:endParaRPr lang="en-US" dirty="0"/>
          </a:p>
          <a:p>
            <a:endParaRPr lang="en-US" dirty="0"/>
          </a:p>
        </p:txBody>
      </p:sp>
      <p:sp>
        <p:nvSpPr>
          <p:cNvPr id="7" name="Rectangle: Rounded Corners 6">
            <a:extLst>
              <a:ext uri="{FF2B5EF4-FFF2-40B4-BE49-F238E27FC236}">
                <a16:creationId xmlns:a16="http://schemas.microsoft.com/office/drawing/2014/main" id="{E4CA5EA9-DD43-A4CF-6D48-4FFDACE17002}"/>
              </a:ext>
            </a:extLst>
          </p:cNvPr>
          <p:cNvSpPr/>
          <p:nvPr/>
        </p:nvSpPr>
        <p:spPr>
          <a:xfrm>
            <a:off x="526093" y="1220877"/>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
        <p:nvSpPr>
          <p:cNvPr id="9" name="TextBox 8">
            <a:extLst>
              <a:ext uri="{FF2B5EF4-FFF2-40B4-BE49-F238E27FC236}">
                <a16:creationId xmlns:a16="http://schemas.microsoft.com/office/drawing/2014/main" id="{855A4BB0-5CB0-48C2-F392-BD793DD91245}"/>
              </a:ext>
            </a:extLst>
          </p:cNvPr>
          <p:cNvSpPr txBox="1"/>
          <p:nvPr/>
        </p:nvSpPr>
        <p:spPr>
          <a:xfrm>
            <a:off x="3013474" y="1305143"/>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4:  COORDINATION OF SERVICES</a:t>
            </a:r>
          </a:p>
          <a:p>
            <a:pPr marL="57150" lvl="1">
              <a:lnSpc>
                <a:spcPct val="80000"/>
              </a:lnSpc>
              <a:spcBef>
                <a:spcPts val="0"/>
              </a:spcBef>
              <a:buNone/>
            </a:pPr>
            <a:r>
              <a:rPr lang="en-US" sz="2200" b="1" u="sng" dirty="0">
                <a:solidFill>
                  <a:schemeClr val="accent4">
                    <a:lumMod val="50000"/>
                  </a:schemeClr>
                </a:solidFill>
                <a:latin typeface="Aptos Narrow"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2605(b)(4)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of LIHEAP Act, 42 U.S.C. § 8624(b)(4)</a:t>
            </a:r>
            <a:endParaRPr lang="en-US" sz="2200" b="1" i="1" u="sng" dirty="0">
              <a:solidFill>
                <a:schemeClr val="accent4">
                  <a:lumMod val="50000"/>
                </a:schemeClr>
              </a:solidFill>
              <a:latin typeface="Aptos Narrow" panose="020B0004020202020204" pitchFamily="34" charset="0"/>
              <a:cs typeface="Calibri" panose="020F0502020204030204" pitchFamily="34" charset="0"/>
            </a:endParaRPr>
          </a:p>
        </p:txBody>
      </p:sp>
    </p:spTree>
    <p:extLst>
      <p:ext uri="{BB962C8B-B14F-4D97-AF65-F5344CB8AC3E}">
        <p14:creationId xmlns:p14="http://schemas.microsoft.com/office/powerpoint/2010/main" val="113755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F6464-7E28-7BA7-39B4-9C2A900778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F152F3-388B-B955-3EC6-2F20C7964705}"/>
              </a:ext>
            </a:extLst>
          </p:cNvPr>
          <p:cNvSpPr>
            <a:spLocks noGrp="1"/>
          </p:cNvSpPr>
          <p:nvPr>
            <p:ph type="title"/>
          </p:nvPr>
        </p:nvSpPr>
        <p:spPr>
          <a:xfrm>
            <a:off x="157835" y="1242033"/>
            <a:ext cx="12452195" cy="504069"/>
          </a:xfrm>
        </p:spPr>
        <p:txBody>
          <a:bodyPr>
            <a:noAutofit/>
          </a:bodyPr>
          <a:lstStyle/>
          <a:p>
            <a:pPr marL="112711">
              <a:lnSpc>
                <a:spcPct val="80000"/>
              </a:lnSpc>
            </a:pPr>
            <a:r>
              <a:rPr lang="en-US" sz="3600" b="1" dirty="0">
                <a:solidFill>
                  <a:schemeClr val="accent1">
                    <a:lumMod val="50000"/>
                  </a:schemeClr>
                </a:solidFill>
                <a:latin typeface="Aptos Narrow" panose="020B0004020202020204" pitchFamily="34" charset="0"/>
              </a:rPr>
              <a:t>Training Outline </a:t>
            </a:r>
            <a:r>
              <a:rPr lang="en-US" sz="2800" b="1" i="1" dirty="0">
                <a:solidFill>
                  <a:schemeClr val="accent1">
                    <a:lumMod val="50000"/>
                  </a:schemeClr>
                </a:solidFill>
                <a:latin typeface="Aptos Narrow" panose="020B0004020202020204" pitchFamily="34" charset="0"/>
              </a:rPr>
              <a:t>(continued)</a:t>
            </a:r>
            <a:endParaRPr lang="en-US" sz="3600" b="1" i="1" dirty="0">
              <a:solidFill>
                <a:schemeClr val="accent1">
                  <a:lumMod val="50000"/>
                </a:schemeClr>
              </a:solidFill>
              <a:latin typeface="Aptos Narrow" panose="020B0004020202020204" pitchFamily="34" charset="0"/>
            </a:endParaRPr>
          </a:p>
        </p:txBody>
      </p:sp>
      <p:sp>
        <p:nvSpPr>
          <p:cNvPr id="2" name="TextBox 1">
            <a:extLst>
              <a:ext uri="{FF2B5EF4-FFF2-40B4-BE49-F238E27FC236}">
                <a16:creationId xmlns:a16="http://schemas.microsoft.com/office/drawing/2014/main" id="{D5F6E4A6-36BF-3C43-9D62-F1E03FF76F08}"/>
              </a:ext>
            </a:extLst>
          </p:cNvPr>
          <p:cNvSpPr txBox="1"/>
          <p:nvPr/>
        </p:nvSpPr>
        <p:spPr>
          <a:xfrm>
            <a:off x="328173" y="2030476"/>
            <a:ext cx="11462995" cy="4185761"/>
          </a:xfrm>
          <a:prstGeom prst="rect">
            <a:avLst/>
          </a:prstGeom>
          <a:noFill/>
        </p:spPr>
        <p:txBody>
          <a:bodyPr wrap="square" rtlCol="0">
            <a:spAutoFit/>
          </a:bodyPr>
          <a:lstStyle/>
          <a:p>
            <a:pPr indent="-365760">
              <a:spcBef>
                <a:spcPts val="0"/>
              </a:spcBef>
              <a:buFont typeface="Arial" panose="020B0604020202020204" pitchFamily="34" charset="0"/>
              <a:buChar char="•"/>
            </a:pPr>
            <a:r>
              <a:rPr lang="en-US" sz="2400" b="1" dirty="0">
                <a:latin typeface="Aptos Narrow" panose="020B0004020202020204" pitchFamily="34" charset="0"/>
              </a:rPr>
              <a:t>Assurance 5:  Benefits</a:t>
            </a:r>
          </a:p>
          <a:p>
            <a:pPr indent="-365760">
              <a:spcBef>
                <a:spcPts val="0"/>
              </a:spcBef>
            </a:pPr>
            <a:endParaRPr lang="en-US" sz="1400" dirty="0">
              <a:latin typeface="Aptos Narrow" panose="020B0004020202020204" pitchFamily="34" charset="0"/>
            </a:endParaRPr>
          </a:p>
          <a:p>
            <a:pPr marL="731520" lvl="1" indent="-365760">
              <a:spcBef>
                <a:spcPts val="0"/>
              </a:spcBef>
              <a:buFont typeface="Wingdings" panose="05000000000000000000" pitchFamily="2" charset="2"/>
              <a:buChar char="ü"/>
            </a:pPr>
            <a:r>
              <a:rPr lang="en-US" sz="2000" i="1" dirty="0">
                <a:latin typeface="Aptos Narrow" panose="020B0004020202020204" pitchFamily="34" charset="0"/>
              </a:rPr>
              <a:t>Grant Recipient Panel</a:t>
            </a:r>
          </a:p>
          <a:p>
            <a:pPr marL="365760" lvl="1" indent="0">
              <a:spcBef>
                <a:spcPts val="0"/>
              </a:spcBef>
              <a:buNone/>
            </a:pPr>
            <a:endParaRPr lang="en-US" dirty="0">
              <a:latin typeface="Aptos Narrow" panose="020B0004020202020204" pitchFamily="34" charset="0"/>
            </a:endParaRPr>
          </a:p>
          <a:p>
            <a:pPr indent="-365760">
              <a:spcBef>
                <a:spcPts val="0"/>
              </a:spcBef>
              <a:buFont typeface="Arial" panose="020B0604020202020204" pitchFamily="34" charset="0"/>
              <a:buChar char="•"/>
            </a:pPr>
            <a:r>
              <a:rPr lang="en-US" sz="2400" b="1" dirty="0">
                <a:latin typeface="Aptos Narrow" panose="020B0004020202020204" pitchFamily="34" charset="0"/>
              </a:rPr>
              <a:t>Assurance 8:  Equitable Treatment</a:t>
            </a:r>
          </a:p>
          <a:p>
            <a:endParaRPr lang="en-US" sz="1200" dirty="0">
              <a:latin typeface="Aptos Narrow" panose="020B0004020202020204" pitchFamily="34" charset="0"/>
            </a:endParaRPr>
          </a:p>
          <a:p>
            <a:pPr marL="731520" lvl="1" indent="-365760">
              <a:spcBef>
                <a:spcPts val="0"/>
              </a:spcBef>
              <a:buFont typeface="Wingdings" panose="05000000000000000000" pitchFamily="2" charset="2"/>
              <a:buChar char="ü"/>
            </a:pPr>
            <a:r>
              <a:rPr lang="en-US" sz="2000" i="1" dirty="0">
                <a:latin typeface="Aptos Narrow" panose="020B0004020202020204" pitchFamily="34" charset="0"/>
              </a:rPr>
              <a:t>Discussion</a:t>
            </a:r>
          </a:p>
          <a:p>
            <a:pPr marL="365760" lvl="1" indent="0">
              <a:spcBef>
                <a:spcPts val="0"/>
              </a:spcBef>
              <a:buNone/>
            </a:pPr>
            <a:endParaRPr lang="en-US" dirty="0">
              <a:latin typeface="Aptos Narrow" panose="020B0004020202020204" pitchFamily="34" charset="0"/>
            </a:endParaRPr>
          </a:p>
          <a:p>
            <a:pPr indent="-365760">
              <a:spcBef>
                <a:spcPts val="0"/>
              </a:spcBef>
              <a:buFont typeface="Arial" panose="020B0604020202020204" pitchFamily="34" charset="0"/>
              <a:buChar char="•"/>
            </a:pPr>
            <a:r>
              <a:rPr lang="en-US" sz="2400" b="1" dirty="0">
                <a:latin typeface="Aptos Narrow" panose="020B0004020202020204" pitchFamily="34" charset="0"/>
              </a:rPr>
              <a:t>Assurance Round-Up</a:t>
            </a:r>
          </a:p>
          <a:p>
            <a:pPr indent="-365760">
              <a:spcBef>
                <a:spcPts val="0"/>
              </a:spcBef>
            </a:pPr>
            <a:endParaRPr lang="en-US" sz="1400" dirty="0">
              <a:latin typeface="Aptos Narrow" panose="020B0004020202020204" pitchFamily="34" charset="0"/>
            </a:endParaRPr>
          </a:p>
          <a:p>
            <a:pPr marL="708660" lvl="1" indent="-342900">
              <a:spcBef>
                <a:spcPts val="0"/>
              </a:spcBef>
              <a:buFont typeface="Wingdings" panose="05000000000000000000" pitchFamily="2" charset="2"/>
              <a:buChar char="ü"/>
            </a:pPr>
            <a:r>
              <a:rPr lang="en-US" sz="2000" i="1" dirty="0">
                <a:latin typeface="Aptos Narrow" panose="020B0004020202020204" pitchFamily="34" charset="0"/>
              </a:rPr>
              <a:t>Remaining Assurances</a:t>
            </a:r>
          </a:p>
          <a:p>
            <a:pPr marL="365760" lvl="1" indent="0">
              <a:spcBef>
                <a:spcPts val="0"/>
              </a:spcBef>
              <a:buNone/>
            </a:pPr>
            <a:endParaRPr lang="en-US" i="1" dirty="0">
              <a:latin typeface="Aptos Narrow" panose="020B0004020202020204" pitchFamily="34" charset="0"/>
            </a:endParaRPr>
          </a:p>
          <a:p>
            <a:pPr indent="-365760">
              <a:spcBef>
                <a:spcPts val="0"/>
              </a:spcBef>
              <a:buFont typeface="Arial" panose="020B0604020202020204" pitchFamily="34" charset="0"/>
              <a:buChar char="•"/>
            </a:pPr>
            <a:r>
              <a:rPr lang="en-US" sz="2400" b="1" dirty="0">
                <a:latin typeface="Aptos Narrow" panose="020B0004020202020204" pitchFamily="34" charset="0"/>
              </a:rPr>
              <a:t>Questions/Resources</a:t>
            </a:r>
            <a:endParaRPr lang="en-US" i="1" dirty="0">
              <a:latin typeface="Aptos Narrow" panose="020B0004020202020204" pitchFamily="34" charset="0"/>
            </a:endParaRPr>
          </a:p>
          <a:p>
            <a:pPr defTabSz="914377">
              <a:defRPr/>
            </a:pPr>
            <a:endParaRPr lang="en-US" sz="1600" dirty="0">
              <a:solidFill>
                <a:prstClr val="black"/>
              </a:solidFill>
              <a:latin typeface="Aptos Narrow" panose="020B0004020202020204" pitchFamily="34" charset="0"/>
              <a:cs typeface="Calibri" panose="020F0502020204030204" pitchFamily="34" charset="0"/>
            </a:endParaRPr>
          </a:p>
        </p:txBody>
      </p:sp>
    </p:spTree>
    <p:extLst>
      <p:ext uri="{BB962C8B-B14F-4D97-AF65-F5344CB8AC3E}">
        <p14:creationId xmlns:p14="http://schemas.microsoft.com/office/powerpoint/2010/main" val="267431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41570" y="2259282"/>
            <a:ext cx="11577391" cy="1248400"/>
          </a:xfrm>
        </p:spPr>
        <p:txBody>
          <a:bodyPr>
            <a:noAutofit/>
          </a:bodyPr>
          <a:lstStyle/>
          <a:p>
            <a:pPr marL="287338" lvl="1" indent="-287338">
              <a:lnSpc>
                <a:spcPct val="80000"/>
              </a:lnSpc>
              <a:spcBef>
                <a:spcPts val="0"/>
              </a:spcBef>
            </a:pPr>
            <a:r>
              <a:rPr lang="en-US" sz="2200" b="1" dirty="0">
                <a:latin typeface="Aptos Narrow" panose="020B0004020202020204" pitchFamily="34" charset="0"/>
                <a:cs typeface="Calibri" panose="020F0502020204030204" pitchFamily="34" charset="0"/>
              </a:rPr>
              <a:t>How do we ensure that LIHEAP households know about services from similar programs?</a:t>
            </a:r>
          </a:p>
          <a:p>
            <a:pPr marL="287338" lvl="1" indent="-287338">
              <a:lnSpc>
                <a:spcPct val="80000"/>
              </a:lnSpc>
              <a:spcBef>
                <a:spcPts val="0"/>
              </a:spcBef>
              <a:buNone/>
            </a:pPr>
            <a:endParaRPr lang="en-US" sz="1800" b="1" dirty="0">
              <a:latin typeface="Aptos Narrow" panose="020B0004020202020204" pitchFamily="34" charset="0"/>
              <a:cs typeface="Calibri" panose="020F0502020204030204" pitchFamily="34" charset="0"/>
            </a:endParaRPr>
          </a:p>
          <a:p>
            <a:pPr marL="287338" lvl="1" indent="-287338">
              <a:lnSpc>
                <a:spcPct val="80000"/>
              </a:lnSpc>
              <a:spcBef>
                <a:spcPts val="0"/>
              </a:spcBef>
            </a:pPr>
            <a:r>
              <a:rPr lang="en-US" sz="2200" b="1" dirty="0">
                <a:latin typeface="Aptos Narrow" panose="020B0004020202020204" pitchFamily="34" charset="0"/>
              </a:rPr>
              <a:t>How do we ensure that other programs are aware of LIHEAP and can make referrals?</a:t>
            </a:r>
          </a:p>
          <a:p>
            <a:pPr marL="287338" lvl="1" indent="-287338">
              <a:lnSpc>
                <a:spcPct val="80000"/>
              </a:lnSpc>
              <a:spcBef>
                <a:spcPts val="0"/>
              </a:spcBef>
              <a:buNone/>
            </a:pPr>
            <a:endParaRPr lang="en-US" sz="1800" b="1" dirty="0">
              <a:latin typeface="Aptos Narrow" panose="020B0004020202020204" pitchFamily="34" charset="0"/>
              <a:cs typeface="Calibri" panose="020F0502020204030204" pitchFamily="34" charset="0"/>
            </a:endParaRPr>
          </a:p>
          <a:p>
            <a:pPr marL="287338" lvl="1" indent="-287338">
              <a:lnSpc>
                <a:spcPct val="80000"/>
              </a:lnSpc>
              <a:spcBef>
                <a:spcPts val="0"/>
              </a:spcBef>
            </a:pPr>
            <a:r>
              <a:rPr lang="en-US" sz="2200" b="1" dirty="0">
                <a:latin typeface="Aptos Narrow" panose="020B0004020202020204" pitchFamily="34" charset="0"/>
              </a:rPr>
              <a:t>How are we preventing duplication or overlap in services between agencies/programs?</a:t>
            </a:r>
            <a:endParaRPr lang="en-US" sz="2200" b="1" dirty="0">
              <a:solidFill>
                <a:schemeClr val="accent6"/>
              </a:solidFill>
              <a:latin typeface="Aptos Narrow" panose="020B0004020202020204" pitchFamily="34" charset="0"/>
              <a:cs typeface="Calibri" panose="020F0502020204030204" pitchFamily="34" charset="0"/>
            </a:endParaRPr>
          </a:p>
          <a:p>
            <a:pPr marL="285750" lvl="1" indent="0">
              <a:spcBef>
                <a:spcPts val="0"/>
              </a:spcBef>
              <a:buNone/>
            </a:pPr>
            <a:endParaRPr lang="en-US" sz="1600" dirty="0">
              <a:solidFill>
                <a:schemeClr val="accent6"/>
              </a:solidFill>
              <a:latin typeface="Calibri" panose="020F0502020204030204" pitchFamily="34" charset="0"/>
              <a:cs typeface="Calibri" panose="020F0502020204030204" pitchFamily="34" charset="0"/>
            </a:endParaRPr>
          </a:p>
          <a:p>
            <a:pPr marL="285750" lvl="1" indent="0">
              <a:spcBef>
                <a:spcPts val="0"/>
              </a:spcBef>
              <a:buNone/>
            </a:pPr>
            <a:endParaRPr lang="en-US" sz="1600" dirty="0">
              <a:solidFill>
                <a:schemeClr val="accent6"/>
              </a:solidFill>
              <a:latin typeface="Calibri" panose="020F0502020204030204" pitchFamily="34" charset="0"/>
              <a:cs typeface="Calibri" panose="020F0502020204030204" pitchFamily="34" charset="0"/>
            </a:endParaRPr>
          </a:p>
          <a:p>
            <a:pPr marL="285750" lvl="1" indent="0">
              <a:spcBef>
                <a:spcPts val="0"/>
              </a:spcBef>
              <a:buNone/>
            </a:pPr>
            <a:endParaRPr lang="en-US" sz="1600" dirty="0">
              <a:solidFill>
                <a:schemeClr val="accent6"/>
              </a:solidFill>
              <a:latin typeface="Calibri" panose="020F0502020204030204" pitchFamily="34" charset="0"/>
              <a:cs typeface="Calibri" panose="020F0502020204030204" pitchFamily="34" charset="0"/>
            </a:endParaRPr>
          </a:p>
          <a:p>
            <a:pPr marL="0" indent="0">
              <a:buNone/>
            </a:pPr>
            <a:endParaRPr lang="en-US" sz="1800" dirty="0"/>
          </a:p>
          <a:p>
            <a:pPr marL="0" indent="0">
              <a:buNone/>
            </a:pPr>
            <a:endParaRPr lang="en-US" sz="1800" dirty="0"/>
          </a:p>
          <a:p>
            <a:pPr marL="0" lvl="1" indent="0">
              <a:spcBef>
                <a:spcPts val="0"/>
              </a:spcBef>
              <a:buNone/>
            </a:pPr>
            <a:endParaRPr lang="en-US" sz="1800" dirty="0">
              <a:latin typeface="Calibri" panose="020F0502020204030204" pitchFamily="34" charset="0"/>
              <a:cs typeface="Calibri" panose="020F0502020204030204" pitchFamily="34" charset="0"/>
            </a:endParaRPr>
          </a:p>
          <a:p>
            <a:pPr marL="0" lvl="1" indent="0">
              <a:spcBef>
                <a:spcPts val="0"/>
              </a:spcBef>
              <a:buNone/>
            </a:pPr>
            <a:endParaRPr lang="en-US" sz="180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936096"/>
              </p:ext>
            </p:extLst>
          </p:nvPr>
        </p:nvGraphicFramePr>
        <p:xfrm>
          <a:off x="636820" y="3804252"/>
          <a:ext cx="11028130" cy="2377440"/>
        </p:xfrm>
        <a:graphic>
          <a:graphicData uri="http://schemas.openxmlformats.org/drawingml/2006/table">
            <a:tbl>
              <a:tblPr firstRow="1" bandRow="1">
                <a:tableStyleId>{2D5ABB26-0587-4C30-8999-92F81FD0307C}</a:tableStyleId>
              </a:tblPr>
              <a:tblGrid>
                <a:gridCol w="5514065">
                  <a:extLst>
                    <a:ext uri="{9D8B030D-6E8A-4147-A177-3AD203B41FA5}">
                      <a16:colId xmlns:a16="http://schemas.microsoft.com/office/drawing/2014/main" val="3400575532"/>
                    </a:ext>
                  </a:extLst>
                </a:gridCol>
                <a:gridCol w="5514065">
                  <a:extLst>
                    <a:ext uri="{9D8B030D-6E8A-4147-A177-3AD203B41FA5}">
                      <a16:colId xmlns:a16="http://schemas.microsoft.com/office/drawing/2014/main" val="188950742"/>
                    </a:ext>
                  </a:extLst>
                </a:gridCol>
              </a:tblGrid>
              <a:tr h="457200">
                <a:tc gridSpan="2">
                  <a:txBody>
                    <a:bodyPr/>
                    <a:lstStyle/>
                    <a:p>
                      <a:pPr marL="0" indent="0"/>
                      <a:r>
                        <a:rPr lang="en-US" sz="2200" b="1" dirty="0">
                          <a:solidFill>
                            <a:schemeClr val="accent2">
                              <a:lumMod val="50000"/>
                            </a:schemeClr>
                          </a:solidFill>
                          <a:latin typeface="Aptos Narrow" panose="020B0004020202020204" pitchFamily="34" charset="0"/>
                        </a:rPr>
                        <a:t>Examples</a:t>
                      </a:r>
                      <a:r>
                        <a:rPr lang="en-US" sz="2200" b="1" baseline="0" dirty="0">
                          <a:solidFill>
                            <a:schemeClr val="accent2">
                              <a:lumMod val="50000"/>
                            </a:schemeClr>
                          </a:solidFill>
                          <a:latin typeface="Aptos Narrow" panose="020B0004020202020204" pitchFamily="34" charset="0"/>
                        </a:rPr>
                        <a:t> of LIHEAP coordination with other services:   </a:t>
                      </a:r>
                      <a:endParaRPr lang="en-US" sz="2200" b="1" dirty="0">
                        <a:solidFill>
                          <a:schemeClr val="accent2">
                            <a:lumMod val="50000"/>
                          </a:schemeClr>
                        </a:solidFill>
                        <a:latin typeface="Aptos Narrow" panose="020B0004020202020204" pitchFamily="34" charset="0"/>
                      </a:endParaRPr>
                    </a:p>
                  </a:txBody>
                  <a:tcPr marL="0" marR="0" marT="0" marB="0">
                    <a:noFill/>
                  </a:tcPr>
                </a:tc>
                <a:tc hMerge="1">
                  <a:txBody>
                    <a:bodyPr/>
                    <a:lstStyle/>
                    <a:p>
                      <a:endParaRPr lang="en-US" dirty="0"/>
                    </a:p>
                  </a:txBody>
                  <a:tcPr anchor="ctr"/>
                </a:tc>
                <a:extLst>
                  <a:ext uri="{0D108BD9-81ED-4DB2-BD59-A6C34878D82A}">
                    <a16:rowId xmlns:a16="http://schemas.microsoft.com/office/drawing/2014/main" val="493352920"/>
                  </a:ext>
                </a:extLst>
              </a:tr>
              <a:tr h="6858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Aptos Narrow" panose="020B0004020202020204" pitchFamily="34" charset="0"/>
                        </a:rPr>
                        <a:t>Meetings between administrators of various state or tribal low-income</a:t>
                      </a:r>
                      <a:r>
                        <a:rPr lang="en-US" sz="1500" baseline="0" dirty="0">
                          <a:latin typeface="Aptos Narrow" panose="020B0004020202020204" pitchFamily="34" charset="0"/>
                        </a:rPr>
                        <a:t> </a:t>
                      </a:r>
                      <a:r>
                        <a:rPr lang="en-US" sz="1500" dirty="0">
                          <a:latin typeface="Aptos Narrow" panose="020B0004020202020204" pitchFamily="34" charset="0"/>
                        </a:rPr>
                        <a:t>programs to discuss issues of mutual concern.</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3D7D5"/>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Aptos Narrow" panose="020B0004020202020204" pitchFamily="34" charset="0"/>
                        </a:rPr>
                        <a:t>Referrals of clients to other state or tribal low-income programs or</a:t>
                      </a:r>
                      <a:r>
                        <a:rPr lang="en-US" sz="1500" baseline="0" dirty="0">
                          <a:latin typeface="Aptos Narrow" panose="020B0004020202020204" pitchFamily="34" charset="0"/>
                        </a:rPr>
                        <a:t> </a:t>
                      </a:r>
                      <a:r>
                        <a:rPr lang="en-US" sz="1500" dirty="0">
                          <a:latin typeface="Aptos Narrow" panose="020B0004020202020204" pitchFamily="34" charset="0"/>
                        </a:rPr>
                        <a:t>from other programs to LIHEAP.</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3D7D5"/>
                    </a:solidFill>
                  </a:tcPr>
                </a:tc>
                <a:extLst>
                  <a:ext uri="{0D108BD9-81ED-4DB2-BD59-A6C34878D82A}">
                    <a16:rowId xmlns:a16="http://schemas.microsoft.com/office/drawing/2014/main" val="773845173"/>
                  </a:ext>
                </a:extLst>
              </a:tr>
              <a:tr h="68580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Aptos Narrow" panose="020B0004020202020204" pitchFamily="34" charset="0"/>
                          <a:cs typeface="Calibri" panose="020F0502020204030204" pitchFamily="34" charset="0"/>
                        </a:rPr>
                        <a:t>Shared application process (or automated referral) between LIHEAP, WAP, and other fuel assistance programs.</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7D5"/>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Aptos Narrow" panose="020B0004020202020204" pitchFamily="34" charset="0"/>
                          <a:cs typeface="Calibri" panose="020F0502020204030204" pitchFamily="34" charset="0"/>
                        </a:rPr>
                        <a:t>Joint</a:t>
                      </a:r>
                      <a:r>
                        <a:rPr lang="en-US" sz="1500" baseline="0" dirty="0">
                          <a:latin typeface="Aptos Narrow" panose="020B0004020202020204" pitchFamily="34" charset="0"/>
                          <a:cs typeface="Calibri" panose="020F0502020204030204" pitchFamily="34" charset="0"/>
                        </a:rPr>
                        <a:t> intake procedures </a:t>
                      </a:r>
                      <a:r>
                        <a:rPr lang="en-US" sz="1500" dirty="0">
                          <a:latin typeface="Aptos Narrow" panose="020B0004020202020204" pitchFamily="34" charset="0"/>
                          <a:cs typeface="Calibri" panose="020F0502020204030204" pitchFamily="34" charset="0"/>
                        </a:rPr>
                        <a:t>alongside other low-income programs (</a:t>
                      </a:r>
                      <a:r>
                        <a:rPr lang="en-US" sz="1500" dirty="0" err="1">
                          <a:latin typeface="Aptos Narrow" panose="020B0004020202020204" pitchFamily="34" charset="0"/>
                          <a:cs typeface="Calibri" panose="020F0502020204030204" pitchFamily="34" charset="0"/>
                        </a:rPr>
                        <a:t>TANF</a:t>
                      </a:r>
                      <a:r>
                        <a:rPr lang="en-US" sz="1500" dirty="0">
                          <a:latin typeface="Aptos Narrow" panose="020B0004020202020204" pitchFamily="34" charset="0"/>
                          <a:cs typeface="Calibri" panose="020F0502020204030204" pitchFamily="34" charset="0"/>
                        </a:rPr>
                        <a:t>, SNAP, etc). </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7D5"/>
                    </a:solidFill>
                  </a:tcPr>
                </a:tc>
                <a:extLst>
                  <a:ext uri="{0D108BD9-81ED-4DB2-BD59-A6C34878D82A}">
                    <a16:rowId xmlns:a16="http://schemas.microsoft.com/office/drawing/2014/main" val="423232425"/>
                  </a:ext>
                </a:extLst>
              </a:tr>
              <a:tr h="5486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Aptos Narrow" panose="020B0004020202020204" pitchFamily="34" charset="0"/>
                        </a:rPr>
                        <a:t>Combined outreach efforts.</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3D7D5"/>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Aptos Narrow" panose="020B0004020202020204" pitchFamily="34" charset="0"/>
                        </a:rPr>
                        <a:t>Sharing records when not prohibited by law.</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3D7D5"/>
                    </a:solidFill>
                  </a:tcPr>
                </a:tc>
                <a:extLst>
                  <a:ext uri="{0D108BD9-81ED-4DB2-BD59-A6C34878D82A}">
                    <a16:rowId xmlns:a16="http://schemas.microsoft.com/office/drawing/2014/main" val="2717111093"/>
                  </a:ext>
                </a:extLst>
              </a:tr>
            </a:tbl>
          </a:graphicData>
        </a:graphic>
      </p:graphicFrame>
      <p:sp>
        <p:nvSpPr>
          <p:cNvPr id="6" name="Rectangle: Rounded Corners 5">
            <a:extLst>
              <a:ext uri="{FF2B5EF4-FFF2-40B4-BE49-F238E27FC236}">
                <a16:creationId xmlns:a16="http://schemas.microsoft.com/office/drawing/2014/main" id="{0D1F598C-42BA-03E1-3C79-D6B6CA0ECFBE}"/>
              </a:ext>
            </a:extLst>
          </p:cNvPr>
          <p:cNvSpPr/>
          <p:nvPr/>
        </p:nvSpPr>
        <p:spPr>
          <a:xfrm>
            <a:off x="541570" y="1105498"/>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7" name="TextBox 6">
            <a:extLst>
              <a:ext uri="{FF2B5EF4-FFF2-40B4-BE49-F238E27FC236}">
                <a16:creationId xmlns:a16="http://schemas.microsoft.com/office/drawing/2014/main" id="{7995BE1E-FA65-3F8F-9494-CEBE9BC6882A}"/>
              </a:ext>
            </a:extLst>
          </p:cNvPr>
          <p:cNvSpPr txBox="1"/>
          <p:nvPr/>
        </p:nvSpPr>
        <p:spPr>
          <a:xfrm>
            <a:off x="3013474" y="1169610"/>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4:  COORDINATION OF SERVICES</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Tree>
    <p:extLst>
      <p:ext uri="{BB962C8B-B14F-4D97-AF65-F5344CB8AC3E}">
        <p14:creationId xmlns:p14="http://schemas.microsoft.com/office/powerpoint/2010/main" val="1761203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10993"/>
              </p:ext>
            </p:extLst>
          </p:nvPr>
        </p:nvGraphicFramePr>
        <p:xfrm>
          <a:off x="540632" y="2298254"/>
          <a:ext cx="11169650" cy="3860799"/>
        </p:xfrm>
        <a:graphic>
          <a:graphicData uri="http://schemas.openxmlformats.org/drawingml/2006/table">
            <a:tbl>
              <a:tblPr firstRow="1" bandRow="1">
                <a:tableStyleId>{2D5ABB26-0587-4C30-8999-92F81FD0307C}</a:tableStyleId>
              </a:tblPr>
              <a:tblGrid>
                <a:gridCol w="2020155">
                  <a:extLst>
                    <a:ext uri="{9D8B030D-6E8A-4147-A177-3AD203B41FA5}">
                      <a16:colId xmlns:a16="http://schemas.microsoft.com/office/drawing/2014/main" val="4079345045"/>
                    </a:ext>
                  </a:extLst>
                </a:gridCol>
                <a:gridCol w="9149495">
                  <a:extLst>
                    <a:ext uri="{9D8B030D-6E8A-4147-A177-3AD203B41FA5}">
                      <a16:colId xmlns:a16="http://schemas.microsoft.com/office/drawing/2014/main" val="907846636"/>
                    </a:ext>
                  </a:extLst>
                </a:gridCol>
              </a:tblGrid>
              <a:tr h="144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ptos Narrow" panose="020B0004020202020204" pitchFamily="34" charset="0"/>
                        </a:rPr>
                        <a:t>Shared</a:t>
                      </a:r>
                      <a:r>
                        <a:rPr lang="en-US" sz="2000" b="1" baseline="0" dirty="0">
                          <a:latin typeface="Aptos Narrow" panose="020B0004020202020204" pitchFamily="34" charset="0"/>
                        </a:rPr>
                        <a:t> Clients</a:t>
                      </a:r>
                      <a:endParaRPr lang="en-US" sz="2000" b="1" dirty="0">
                        <a:latin typeface="Aptos Narrow" panose="020B0004020202020204" pitchFamily="34" charset="0"/>
                      </a:endParaRP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baseline="0" dirty="0">
                          <a:latin typeface="Aptos Narrow" panose="020B0004020202020204" pitchFamily="34" charset="0"/>
                          <a:cs typeface="Calibri" panose="020F0502020204030204" pitchFamily="34" charset="0"/>
                        </a:rPr>
                        <a:t>Are we working with other programs (at the state and local level) to make it easier for our shared clients to access LIHEAP?</a:t>
                      </a:r>
                    </a:p>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sz="1800" b="0" baseline="0" dirty="0">
                        <a:latin typeface="Aptos Narrow" panose="020B0004020202020204" pitchFamily="34" charset="0"/>
                        <a:cs typeface="Calibri" panose="020F0502020204030204" pitchFamily="34" charset="0"/>
                      </a:endParaRP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baseline="0" dirty="0">
                          <a:latin typeface="Aptos Narrow" panose="020B0004020202020204" pitchFamily="34" charset="0"/>
                          <a:cs typeface="Calibri" panose="020F0502020204030204" pitchFamily="34" charset="0"/>
                        </a:rPr>
                        <a:t>Are there hard-to-reach populations that other agencies work with regularly?  Are we partnering to conduct outreach?</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933381">
                <a:tc>
                  <a:txBody>
                    <a:bodyPr/>
                    <a:lstStyle/>
                    <a:p>
                      <a:r>
                        <a:rPr lang="en-US" sz="2000" b="1" dirty="0">
                          <a:latin typeface="Aptos Narrow" panose="020B0004020202020204" pitchFamily="34" charset="0"/>
                        </a:rPr>
                        <a:t>Avoiding Duplication</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DDDDD"/>
                    </a:solidFill>
                  </a:tcPr>
                </a:tc>
                <a:tc>
                  <a:txBody>
                    <a:bodyPr/>
                    <a:lstStyle/>
                    <a:p>
                      <a:pPr marL="285750" lvl="1" indent="-285750">
                        <a:lnSpc>
                          <a:spcPct val="80000"/>
                        </a:lnSpc>
                        <a:spcBef>
                          <a:spcPts val="0"/>
                        </a:spcBef>
                        <a:buFont typeface="Arial" panose="020B0604020202020204" pitchFamily="34" charset="0"/>
                        <a:buChar char="•"/>
                        <a:tabLst>
                          <a:tab pos="8229600" algn="l"/>
                        </a:tabLst>
                      </a:pPr>
                      <a:r>
                        <a:rPr lang="en-US" sz="1800" b="0" baseline="0" dirty="0">
                          <a:latin typeface="Aptos Narrow" panose="020B0004020202020204" pitchFamily="34" charset="0"/>
                          <a:cs typeface="Calibri" panose="020F0502020204030204" pitchFamily="34" charset="0"/>
                        </a:rPr>
                        <a:t>What steps are we taking to coordinate services among all LIHEAP providers to avoid duplication of effort and/or benefits?  </a:t>
                      </a:r>
                      <a:endParaRPr lang="en-US" sz="1800" b="0" i="1"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DDDDD"/>
                    </a:solidFill>
                  </a:tcPr>
                </a:tc>
                <a:extLst>
                  <a:ext uri="{0D108BD9-81ED-4DB2-BD59-A6C34878D82A}">
                    <a16:rowId xmlns:a16="http://schemas.microsoft.com/office/drawing/2014/main" val="2990253492"/>
                  </a:ext>
                </a:extLst>
              </a:tr>
              <a:tr h="1484922">
                <a:tc>
                  <a:txBody>
                    <a:bodyPr/>
                    <a:lstStyle/>
                    <a:p>
                      <a:r>
                        <a:rPr lang="en-US" sz="2000" b="1" dirty="0">
                          <a:latin typeface="Aptos Narrow" panose="020B0004020202020204" pitchFamily="34" charset="0"/>
                        </a:rPr>
                        <a:t>Subgrantee Coordination</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tc>
                  <a:txBody>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dirty="0">
                          <a:latin typeface="Aptos Narrow" panose="020B0004020202020204" pitchFamily="34" charset="0"/>
                          <a:cs typeface="Calibri" panose="020F0502020204030204" pitchFamily="34" charset="0"/>
                        </a:rPr>
                        <a:t>In my state, tribe, or territory--are local agencies expected to fulfill </a:t>
                      </a:r>
                      <a:r>
                        <a:rPr lang="en-US" sz="1800" baseline="0" dirty="0">
                          <a:latin typeface="Aptos Narrow" panose="020B0004020202020204" pitchFamily="34" charset="0"/>
                          <a:cs typeface="Calibri" panose="020F0502020204030204" pitchFamily="34" charset="0"/>
                        </a:rPr>
                        <a:t>the LIHEAP requirement for coordination of services?  </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endParaRPr lang="en-US" sz="1800" baseline="0" dirty="0">
                        <a:latin typeface="Aptos Narrow" panose="020B0004020202020204" pitchFamily="34" charset="0"/>
                        <a:cs typeface="Calibri" panose="020F0502020204030204" pitchFamily="34" charset="0"/>
                      </a:endParaRP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aseline="0" dirty="0">
                          <a:latin typeface="Aptos Narrow" panose="020B0004020202020204" pitchFamily="34" charset="0"/>
                          <a:cs typeface="Calibri" panose="020F0502020204030204" pitchFamily="34" charset="0"/>
                        </a:rPr>
                        <a:t>If so, are they aware of this expectation?  How are we learning of their coordination efforts and/or outcomes?</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extLst>
                  <a:ext uri="{0D108BD9-81ED-4DB2-BD59-A6C34878D82A}">
                    <a16:rowId xmlns:a16="http://schemas.microsoft.com/office/drawing/2014/main" val="3109839756"/>
                  </a:ext>
                </a:extLst>
              </a:tr>
            </a:tbl>
          </a:graphicData>
        </a:graphic>
      </p:graphicFrame>
      <p:sp>
        <p:nvSpPr>
          <p:cNvPr id="10" name="TextBox 9">
            <a:extLst>
              <a:ext uri="{FF2B5EF4-FFF2-40B4-BE49-F238E27FC236}">
                <a16:creationId xmlns:a16="http://schemas.microsoft.com/office/drawing/2014/main" id="{F5A3A535-CE07-030F-5FA8-C597AABF13F4}"/>
              </a:ext>
            </a:extLst>
          </p:cNvPr>
          <p:cNvSpPr txBox="1"/>
          <p:nvPr/>
        </p:nvSpPr>
        <p:spPr>
          <a:xfrm>
            <a:off x="3013474" y="1222027"/>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4:  COORDINATION OF SERVICES</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4? </a:t>
            </a:r>
          </a:p>
        </p:txBody>
      </p:sp>
      <p:sp>
        <p:nvSpPr>
          <p:cNvPr id="12" name="Rectangle: Rounded Corners 11">
            <a:extLst>
              <a:ext uri="{FF2B5EF4-FFF2-40B4-BE49-F238E27FC236}">
                <a16:creationId xmlns:a16="http://schemas.microsoft.com/office/drawing/2014/main" id="{3A2837FF-4E13-CA12-4DF8-2E65924F730C}"/>
              </a:ext>
            </a:extLst>
          </p:cNvPr>
          <p:cNvSpPr/>
          <p:nvPr/>
        </p:nvSpPr>
        <p:spPr>
          <a:xfrm>
            <a:off x="512131" y="1149009"/>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1830199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DE8CC1-D5EE-556C-A476-1123071F542F}"/>
              </a:ext>
            </a:extLst>
          </p:cNvPr>
          <p:cNvSpPr/>
          <p:nvPr/>
        </p:nvSpPr>
        <p:spPr>
          <a:xfrm>
            <a:off x="404631" y="2279150"/>
            <a:ext cx="6933044" cy="34745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rIns="365760" rtlCol="0" anchor="ctr"/>
          <a:lstStyle/>
          <a:p>
            <a:pPr marL="174625">
              <a:lnSpc>
                <a:spcPct val="80000"/>
              </a:lnSpc>
            </a:pPr>
            <a:r>
              <a:rPr lang="en-US" sz="2400" dirty="0">
                <a:solidFill>
                  <a:schemeClr val="tx1"/>
                </a:solidFill>
                <a:latin typeface="Aptos Narrow" panose="020B0004020202020204" pitchFamily="34" charset="0"/>
              </a:rPr>
              <a:t>The Office of Community Services, Division of Energy Assistance </a:t>
            </a:r>
            <a:r>
              <a:rPr lang="en-US" sz="2400" b="1" dirty="0">
                <a:solidFill>
                  <a:schemeClr val="accent1"/>
                </a:solidFill>
                <a:latin typeface="Aptos Narrow" panose="020B0004020202020204" pitchFamily="34" charset="0"/>
              </a:rPr>
              <a:t>Application Streamline and Electronic Verification (ASEV) Workgroup Learnings Report </a:t>
            </a:r>
            <a:r>
              <a:rPr lang="en-US" sz="2400" dirty="0">
                <a:solidFill>
                  <a:schemeClr val="tx1"/>
                </a:solidFill>
                <a:latin typeface="Aptos Narrow" panose="020B0004020202020204" pitchFamily="34" charset="0"/>
              </a:rPr>
              <a:t>highlights promising practices related to LIHEAP coordination with other programs and/or agencies.</a:t>
            </a:r>
            <a:endParaRPr lang="en-US" sz="700" b="1" dirty="0">
              <a:solidFill>
                <a:schemeClr val="tx1"/>
              </a:solidFill>
              <a:latin typeface="Aptos Narrow" panose="020B0004020202020204" pitchFamily="34" charset="0"/>
            </a:endParaRPr>
          </a:p>
        </p:txBody>
      </p:sp>
      <p:pic>
        <p:nvPicPr>
          <p:cNvPr id="4" name="Picture 3">
            <a:extLst>
              <a:ext uri="{FF2B5EF4-FFF2-40B4-BE49-F238E27FC236}">
                <a16:creationId xmlns:a16="http://schemas.microsoft.com/office/drawing/2014/main" id="{E6984A2B-5A85-7551-2795-F2E28FF8F728}"/>
              </a:ext>
            </a:extLst>
          </p:cNvPr>
          <p:cNvPicPr>
            <a:picLocks noChangeAspect="1"/>
          </p:cNvPicPr>
          <p:nvPr/>
        </p:nvPicPr>
        <p:blipFill>
          <a:blip r:embed="rId3"/>
          <a:stretch>
            <a:fillRect/>
          </a:stretch>
        </p:blipFill>
        <p:spPr>
          <a:xfrm rot="488487">
            <a:off x="7801462" y="2377390"/>
            <a:ext cx="2688820" cy="3482242"/>
          </a:xfrm>
          <a:prstGeom prst="rect">
            <a:avLst/>
          </a:prstGeom>
        </p:spPr>
      </p:pic>
      <p:grpSp>
        <p:nvGrpSpPr>
          <p:cNvPr id="2" name="Group 1">
            <a:extLst>
              <a:ext uri="{FF2B5EF4-FFF2-40B4-BE49-F238E27FC236}">
                <a16:creationId xmlns:a16="http://schemas.microsoft.com/office/drawing/2014/main" id="{0A7F4FC9-23F8-B54E-FDCF-139325BAB5D8}"/>
              </a:ext>
            </a:extLst>
          </p:cNvPr>
          <p:cNvGrpSpPr/>
          <p:nvPr/>
        </p:nvGrpSpPr>
        <p:grpSpPr>
          <a:xfrm>
            <a:off x="528869" y="1310505"/>
            <a:ext cx="2487381" cy="894041"/>
            <a:chOff x="1100369" y="4945170"/>
            <a:chExt cx="2487381" cy="894041"/>
          </a:xfrm>
        </p:grpSpPr>
        <p:sp>
          <p:nvSpPr>
            <p:cNvPr id="3" name="Rectangle: Rounded Corners 2">
              <a:extLst>
                <a:ext uri="{FF2B5EF4-FFF2-40B4-BE49-F238E27FC236}">
                  <a16:creationId xmlns:a16="http://schemas.microsoft.com/office/drawing/2014/main" id="{34822109-6B75-8ED9-8B81-D44D6FE8EF44}"/>
                </a:ext>
              </a:extLst>
            </p:cNvPr>
            <p:cNvSpPr/>
            <p:nvPr/>
          </p:nvSpPr>
          <p:spPr>
            <a:xfrm>
              <a:off x="1100369" y="4945170"/>
              <a:ext cx="2487381" cy="894041"/>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marL="800100">
                <a:lnSpc>
                  <a:spcPct val="80000"/>
                </a:lnSpc>
              </a:pPr>
              <a:r>
                <a:rPr lang="en-US" sz="2400" b="1" dirty="0">
                  <a:latin typeface="Aptos Narrow" panose="020B0004020202020204" pitchFamily="34" charset="0"/>
                </a:rPr>
                <a:t>Resources</a:t>
              </a:r>
            </a:p>
          </p:txBody>
        </p:sp>
        <p:pic>
          <p:nvPicPr>
            <p:cNvPr id="5" name="Graphic 4" descr="Mining tools with solid fill">
              <a:extLst>
                <a:ext uri="{FF2B5EF4-FFF2-40B4-BE49-F238E27FC236}">
                  <a16:creationId xmlns:a16="http://schemas.microsoft.com/office/drawing/2014/main" id="{EFE863A5-83F0-38A3-D591-A8001041C6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956" y="5139313"/>
              <a:ext cx="492182" cy="492182"/>
            </a:xfrm>
            <a:prstGeom prst="rect">
              <a:avLst/>
            </a:prstGeom>
          </p:spPr>
        </p:pic>
      </p:grpSp>
      <p:sp>
        <p:nvSpPr>
          <p:cNvPr id="6" name="TextBox 5">
            <a:extLst>
              <a:ext uri="{FF2B5EF4-FFF2-40B4-BE49-F238E27FC236}">
                <a16:creationId xmlns:a16="http://schemas.microsoft.com/office/drawing/2014/main" id="{CBCF58D5-9D0E-8061-C834-3D15BA2F1E70}"/>
              </a:ext>
            </a:extLst>
          </p:cNvPr>
          <p:cNvSpPr txBox="1"/>
          <p:nvPr/>
        </p:nvSpPr>
        <p:spPr>
          <a:xfrm>
            <a:off x="3013474" y="1385109"/>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4:  COORDINATION OF SERVICES</a:t>
            </a:r>
          </a:p>
          <a:p>
            <a:pPr marL="57150" lvl="1">
              <a:lnSpc>
                <a:spcPct val="80000"/>
              </a:lnSpc>
              <a:spcBef>
                <a:spcPts val="0"/>
              </a:spcBef>
              <a:buNone/>
            </a:pPr>
            <a:r>
              <a:rPr lang="en-US" sz="2400" b="1" dirty="0">
                <a:solidFill>
                  <a:schemeClr val="tx1">
                    <a:lumMod val="50000"/>
                    <a:lumOff val="50000"/>
                  </a:schemeClr>
                </a:solidFill>
                <a:latin typeface="Aptos Narrow" panose="020B0004020202020204" pitchFamily="34" charset="0"/>
                <a:cs typeface="Calibri" panose="020F0502020204030204" pitchFamily="34" charset="0"/>
              </a:rPr>
              <a:t>How can we learn more?</a:t>
            </a:r>
          </a:p>
        </p:txBody>
      </p:sp>
      <p:sp>
        <p:nvSpPr>
          <p:cNvPr id="8" name="Slide Number Placeholder 7">
            <a:extLst>
              <a:ext uri="{FF2B5EF4-FFF2-40B4-BE49-F238E27FC236}">
                <a16:creationId xmlns:a16="http://schemas.microsoft.com/office/drawing/2014/main" id="{B42E2884-FF8D-F7E8-9D25-BB94782C12DC}"/>
              </a:ext>
            </a:extLst>
          </p:cNvPr>
          <p:cNvSpPr>
            <a:spLocks noGrp="1"/>
          </p:cNvSpPr>
          <p:nvPr>
            <p:ph type="sldNum" sz="quarter" idx="4294967295"/>
          </p:nvPr>
        </p:nvSpPr>
        <p:spPr>
          <a:xfrm>
            <a:off x="8610600" y="6769867"/>
            <a:ext cx="2743200" cy="365125"/>
          </a:xfrm>
          <a:prstGeom prst="rect">
            <a:avLst/>
          </a:prstGeom>
        </p:spPr>
        <p:txBody>
          <a:bodyPr/>
          <a:lstStyle/>
          <a:p>
            <a:fld id="{E5FFF4F3-70E7-4C09-B7C0-3F8E56569FF6}" type="slidenum">
              <a:rPr lang="en-US" smtClean="0"/>
              <a:t>42</a:t>
            </a:fld>
            <a:endParaRPr lang="en-US"/>
          </a:p>
        </p:txBody>
      </p:sp>
    </p:spTree>
    <p:extLst>
      <p:ext uri="{BB962C8B-B14F-4D97-AF65-F5344CB8AC3E}">
        <p14:creationId xmlns:p14="http://schemas.microsoft.com/office/powerpoint/2010/main" val="20490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6092" y="2276883"/>
            <a:ext cx="11062657" cy="3992772"/>
          </a:xfrm>
        </p:spPr>
        <p:txBody>
          <a:bodyPr>
            <a:noAutofit/>
          </a:bodyPr>
          <a:lstStyle/>
          <a:p>
            <a:pPr marL="0" lvl="1" indent="0">
              <a:spcBef>
                <a:spcPts val="0"/>
              </a:spcBef>
              <a:buNone/>
            </a:pPr>
            <a:endParaRPr lang="en-US" sz="1100" dirty="0">
              <a:latin typeface="Aptos Narrow" panose="020B0004020202020204" pitchFamily="34" charset="0"/>
              <a:cs typeface="Calibri" panose="020F0502020204030204" pitchFamily="34" charset="0"/>
            </a:endParaRPr>
          </a:p>
          <a:p>
            <a:pPr marL="0" indent="0">
              <a:buNone/>
            </a:pPr>
            <a:r>
              <a:rPr lang="en-US" sz="2400" dirty="0">
                <a:latin typeface="Aptos Narrow" panose="020B0004020202020204" pitchFamily="34" charset="0"/>
              </a:rPr>
              <a:t>Grant recipients that wish to sub-contract the administration of LIHEAP to other organizations must give “special consideration” to those agencies who received Federal funds under any low-income energy assistance program or weatherization program in the past </a:t>
            </a:r>
            <a:r>
              <a:rPr lang="en-US" sz="2400" i="1" dirty="0">
                <a:latin typeface="Aptos Narrow" panose="020B0004020202020204" pitchFamily="34" charset="0"/>
              </a:rPr>
              <a:t>(prior to the enactment of LIHEAP Act)</a:t>
            </a:r>
            <a:r>
              <a:rPr lang="en-US" sz="2400" dirty="0">
                <a:latin typeface="Aptos Narrow" panose="020B0004020202020204" pitchFamily="34" charset="0"/>
              </a:rPr>
              <a:t>.</a:t>
            </a:r>
          </a:p>
          <a:p>
            <a:pPr marL="0" indent="0">
              <a:buNone/>
            </a:pPr>
            <a:endParaRPr lang="en-US" sz="400" b="1" dirty="0">
              <a:latin typeface="Aptos Narrow" panose="020B0004020202020204" pitchFamily="34" charset="0"/>
              <a:cs typeface="Calibri" panose="020F0502020204030204" pitchFamily="34" charset="0"/>
            </a:endParaRPr>
          </a:p>
          <a:p>
            <a:pPr marL="800100" indent="-342900"/>
            <a:r>
              <a:rPr lang="en-US" sz="2400" b="1" dirty="0">
                <a:latin typeface="Aptos Narrow" panose="020B0004020202020204" pitchFamily="34" charset="0"/>
                <a:cs typeface="Calibri" panose="020F0502020204030204" pitchFamily="34" charset="0"/>
              </a:rPr>
              <a:t>Before giving “special consideration,” the grant recipient must determine that the agency involved meets program and fiscal requirements established by the State.</a:t>
            </a:r>
          </a:p>
          <a:p>
            <a:pPr marL="914400" indent="-457200">
              <a:buFont typeface="Wingdings" panose="05000000000000000000" pitchFamily="2" charset="2"/>
              <a:buChar char="Ø"/>
            </a:pPr>
            <a:endParaRPr lang="en-US" dirty="0"/>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spcBef>
                <a:spcPts val="0"/>
              </a:spcBef>
              <a:buNone/>
            </a:pPr>
            <a:endParaRPr lang="en-US" sz="20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8525ABD-ECA7-818D-E56C-7E8946C5D65C}"/>
              </a:ext>
            </a:extLst>
          </p:cNvPr>
          <p:cNvSpPr txBox="1"/>
          <p:nvPr/>
        </p:nvSpPr>
        <p:spPr>
          <a:xfrm>
            <a:off x="3013474" y="1285569"/>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6:  DESIGNATION OF LOCAL AGENCIES</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2605(b)(6)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8624(b)(6</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5C0910B4-2DCE-9F7B-781C-C469C47F2367}"/>
              </a:ext>
            </a:extLst>
          </p:cNvPr>
          <p:cNvSpPr/>
          <p:nvPr/>
        </p:nvSpPr>
        <p:spPr>
          <a:xfrm>
            <a:off x="526093" y="1226703"/>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1072559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5022671"/>
              </p:ext>
            </p:extLst>
          </p:nvPr>
        </p:nvGraphicFramePr>
        <p:xfrm>
          <a:off x="579670" y="4945381"/>
          <a:ext cx="11104330" cy="1280160"/>
        </p:xfrm>
        <a:graphic>
          <a:graphicData uri="http://schemas.openxmlformats.org/drawingml/2006/table">
            <a:tbl>
              <a:tblPr firstRow="1" bandRow="1">
                <a:tableStyleId>{2D5ABB26-0587-4C30-8999-92F81FD0307C}</a:tableStyleId>
              </a:tblPr>
              <a:tblGrid>
                <a:gridCol w="2008342">
                  <a:extLst>
                    <a:ext uri="{9D8B030D-6E8A-4147-A177-3AD203B41FA5}">
                      <a16:colId xmlns:a16="http://schemas.microsoft.com/office/drawing/2014/main" val="4004645834"/>
                    </a:ext>
                  </a:extLst>
                </a:gridCol>
                <a:gridCol w="9095988">
                  <a:extLst>
                    <a:ext uri="{9D8B030D-6E8A-4147-A177-3AD203B41FA5}">
                      <a16:colId xmlns:a16="http://schemas.microsoft.com/office/drawing/2014/main" val="3924883569"/>
                    </a:ext>
                  </a:extLst>
                </a:gridCol>
              </a:tblGrid>
              <a:tr h="640080">
                <a:tc rowSpan="2">
                  <a:txBody>
                    <a:bodyPr/>
                    <a:lstStyle/>
                    <a:p>
                      <a:pPr marL="57150" indent="0">
                        <a:lnSpc>
                          <a:spcPct val="85000"/>
                        </a:lnSpc>
                      </a:pPr>
                      <a:r>
                        <a:rPr lang="en-US" sz="2000" b="1" dirty="0">
                          <a:latin typeface="Aptos Narrow" panose="020B0004020202020204" pitchFamily="34" charset="0"/>
                        </a:rPr>
                        <a:t>Contract Processes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FDBD9"/>
                    </a:solidFill>
                  </a:tcPr>
                </a:tc>
                <a:tc>
                  <a:txBody>
                    <a:bodyPr/>
                    <a:lstStyle/>
                    <a:p>
                      <a:pPr marL="285750" lvl="1" indent="-285750">
                        <a:lnSpc>
                          <a:spcPct val="85000"/>
                        </a:lnSpc>
                        <a:spcBef>
                          <a:spcPts val="0"/>
                        </a:spcBef>
                        <a:buFont typeface="Arial" panose="020B0604020202020204" pitchFamily="34" charset="0"/>
                        <a:buChar char="•"/>
                        <a:tabLst>
                          <a:tab pos="8229600" algn="l"/>
                        </a:tabLst>
                      </a:pPr>
                      <a:r>
                        <a:rPr lang="en-US" sz="1800" b="0" dirty="0">
                          <a:latin typeface="Aptos Narrow" panose="020B0004020202020204" pitchFamily="34" charset="0"/>
                          <a:cs typeface="Calibri" panose="020F0502020204030204" pitchFamily="34" charset="0"/>
                        </a:rPr>
                        <a:t>Does</a:t>
                      </a:r>
                      <a:r>
                        <a:rPr lang="en-US" sz="1800" b="0" baseline="0" dirty="0">
                          <a:latin typeface="Aptos Narrow" panose="020B0004020202020204" pitchFamily="34" charset="0"/>
                          <a:cs typeface="Calibri" panose="020F0502020204030204" pitchFamily="34" charset="0"/>
                        </a:rPr>
                        <a:t> our current subgrantee contracting/selection process allow us to demonstrate that special consideration was given to agencies noted in Assurance 6?</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FDBD9"/>
                    </a:solidFill>
                  </a:tcPr>
                </a:tc>
                <a:extLst>
                  <a:ext uri="{0D108BD9-81ED-4DB2-BD59-A6C34878D82A}">
                    <a16:rowId xmlns:a16="http://schemas.microsoft.com/office/drawing/2014/main" val="3484822839"/>
                  </a:ext>
                </a:extLst>
              </a:tr>
              <a:tr h="6400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b="0" dirty="0">
                          <a:latin typeface="Aptos Narrow" panose="020B0004020202020204" pitchFamily="34" charset="0"/>
                          <a:cs typeface="Calibri" panose="020F0502020204030204" pitchFamily="34" charset="0"/>
                        </a:rPr>
                        <a:t>Does our current subgrantee contracting/selection process give too much “special consideration” to particular agencies?  Too little?</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FDBD9"/>
                    </a:solidFill>
                  </a:tcPr>
                </a:tc>
                <a:extLst>
                  <a:ext uri="{0D108BD9-81ED-4DB2-BD59-A6C34878D82A}">
                    <a16:rowId xmlns:a16="http://schemas.microsoft.com/office/drawing/2014/main" val="4222382054"/>
                  </a:ext>
                </a:extLst>
              </a:tr>
            </a:tbl>
          </a:graphicData>
        </a:graphic>
      </p:graphicFrame>
      <p:sp>
        <p:nvSpPr>
          <p:cNvPr id="8" name="Content Placeholder 7"/>
          <p:cNvSpPr>
            <a:spLocks noGrp="1"/>
          </p:cNvSpPr>
          <p:nvPr>
            <p:ph idx="1"/>
          </p:nvPr>
        </p:nvSpPr>
        <p:spPr>
          <a:xfrm>
            <a:off x="541570" y="2205850"/>
            <a:ext cx="11276766" cy="1248400"/>
          </a:xfrm>
        </p:spPr>
        <p:txBody>
          <a:bodyPr>
            <a:noAutofit/>
          </a:bodyPr>
          <a:lstStyle/>
          <a:p>
            <a:pPr marL="0" lvl="1" indent="0">
              <a:lnSpc>
                <a:spcPct val="80000"/>
              </a:lnSpc>
              <a:spcBef>
                <a:spcPts val="0"/>
              </a:spcBef>
              <a:buNone/>
            </a:pPr>
            <a:r>
              <a:rPr lang="en-US" sz="2200" b="1" dirty="0">
                <a:latin typeface="Aptos Narrow" panose="020B0004020202020204" pitchFamily="34" charset="0"/>
                <a:cs typeface="Calibri" panose="020F0502020204030204" pitchFamily="34" charset="0"/>
              </a:rPr>
              <a:t>How do we define “special consideration?”</a:t>
            </a:r>
            <a:endParaRPr lang="en-US" sz="2200" b="1" dirty="0">
              <a:solidFill>
                <a:schemeClr val="accent6"/>
              </a:solidFill>
              <a:latin typeface="Aptos Narrow" panose="020B0004020202020204" pitchFamily="34" charset="0"/>
              <a:cs typeface="Calibri" panose="020F0502020204030204" pitchFamily="34" charset="0"/>
            </a:endParaRPr>
          </a:p>
          <a:p>
            <a:pPr marL="0" lvl="1" indent="0">
              <a:lnSpc>
                <a:spcPct val="80000"/>
              </a:lnSpc>
              <a:spcBef>
                <a:spcPts val="0"/>
              </a:spcBef>
              <a:buNone/>
            </a:pPr>
            <a:endParaRPr lang="en-US" sz="1000" b="1" dirty="0">
              <a:latin typeface="Aptos Narrow" panose="020B0004020202020204" pitchFamily="34" charset="0"/>
              <a:cs typeface="Calibri" panose="020F0502020204030204" pitchFamily="34" charset="0"/>
            </a:endParaRPr>
          </a:p>
          <a:p>
            <a:pPr marL="342900" lvl="1" indent="-342900">
              <a:spcBef>
                <a:spcPts val="0"/>
              </a:spcBef>
            </a:pPr>
            <a:r>
              <a:rPr lang="en-US" sz="2000" dirty="0">
                <a:latin typeface="Aptos Narrow" panose="020B0004020202020204" pitchFamily="34" charset="0"/>
              </a:rPr>
              <a:t>"Special consideration" is not defined in the law or the regulations.  It is up to the grant recipient to decide how to  interpret this phrase. Examples might include awarding priority or preference points, extending deadlines, or expediting portions of the subgrantee contracting process for agencies noted in Assurance 6.</a:t>
            </a:r>
          </a:p>
          <a:p>
            <a:pPr marL="0" lvl="1" indent="0">
              <a:spcBef>
                <a:spcPts val="0"/>
              </a:spcBef>
              <a:buNone/>
            </a:pPr>
            <a:endParaRPr lang="en-US" sz="2800" dirty="0">
              <a:latin typeface="Calibri" panose="020F0502020204030204" pitchFamily="34" charset="0"/>
              <a:cs typeface="Calibri" panose="020F0502020204030204" pitchFamily="34" charset="0"/>
            </a:endParaRPr>
          </a:p>
          <a:p>
            <a:pPr marL="0" lvl="1" indent="0">
              <a:spcBef>
                <a:spcPts val="0"/>
              </a:spcBef>
              <a:buNone/>
            </a:pPr>
            <a:endParaRPr lang="en-US" sz="2000" dirty="0">
              <a:latin typeface="Calibri" panose="020F0502020204030204" pitchFamily="34" charset="0"/>
              <a:cs typeface="Calibri" panose="020F0502020204030204" pitchFamily="34" charset="0"/>
            </a:endParaRPr>
          </a:p>
          <a:p>
            <a:pPr marL="0" lvl="1" indent="0">
              <a:spcBef>
                <a:spcPts val="0"/>
              </a:spcBef>
              <a:buNone/>
            </a:pPr>
            <a:endParaRPr lang="en-US" sz="20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DACD1BD7-FE76-2569-1219-565DFD1A437C}"/>
              </a:ext>
            </a:extLst>
          </p:cNvPr>
          <p:cNvSpPr/>
          <p:nvPr/>
        </p:nvSpPr>
        <p:spPr>
          <a:xfrm>
            <a:off x="541570" y="1152095"/>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7" name="TextBox 6">
            <a:extLst>
              <a:ext uri="{FF2B5EF4-FFF2-40B4-BE49-F238E27FC236}">
                <a16:creationId xmlns:a16="http://schemas.microsoft.com/office/drawing/2014/main" id="{065F4206-66D0-4FA6-1CD1-26D5CD2A10B5}"/>
              </a:ext>
            </a:extLst>
          </p:cNvPr>
          <p:cNvSpPr txBox="1"/>
          <p:nvPr/>
        </p:nvSpPr>
        <p:spPr>
          <a:xfrm>
            <a:off x="3013474" y="1216207"/>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6: DESIGNATION OF LOCAL AGENCIES</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
        <p:nvSpPr>
          <p:cNvPr id="10" name="TextBox 9">
            <a:extLst>
              <a:ext uri="{FF2B5EF4-FFF2-40B4-BE49-F238E27FC236}">
                <a16:creationId xmlns:a16="http://schemas.microsoft.com/office/drawing/2014/main" id="{AD1D2A5B-E3B4-1552-2088-3221C3E7EFBE}"/>
              </a:ext>
            </a:extLst>
          </p:cNvPr>
          <p:cNvSpPr txBox="1"/>
          <p:nvPr/>
        </p:nvSpPr>
        <p:spPr>
          <a:xfrm>
            <a:off x="3042913" y="4183157"/>
            <a:ext cx="8772126" cy="399148"/>
          </a:xfrm>
          <a:prstGeom prst="rect">
            <a:avLst/>
          </a:prstGeom>
          <a:noFill/>
        </p:spPr>
        <p:txBody>
          <a:bodyPr wrap="square">
            <a:spAutoFit/>
          </a:bodyPr>
          <a:lstStyle/>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6? </a:t>
            </a:r>
          </a:p>
        </p:txBody>
      </p:sp>
      <p:sp>
        <p:nvSpPr>
          <p:cNvPr id="11" name="Rectangle: Rounded Corners 10">
            <a:extLst>
              <a:ext uri="{FF2B5EF4-FFF2-40B4-BE49-F238E27FC236}">
                <a16:creationId xmlns:a16="http://schemas.microsoft.com/office/drawing/2014/main" id="{8D32626B-36C3-6272-E218-7EA8BFC398AE}"/>
              </a:ext>
            </a:extLst>
          </p:cNvPr>
          <p:cNvSpPr/>
          <p:nvPr/>
        </p:nvSpPr>
        <p:spPr>
          <a:xfrm>
            <a:off x="541570" y="3888817"/>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21324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6093" y="2295058"/>
            <a:ext cx="11298477" cy="3472928"/>
          </a:xfrm>
        </p:spPr>
        <p:txBody>
          <a:bodyPr>
            <a:noAutofit/>
          </a:bodyPr>
          <a:lstStyle/>
          <a:p>
            <a:pPr marL="0" indent="0">
              <a:lnSpc>
                <a:spcPct val="80000"/>
              </a:lnSpc>
              <a:spcBef>
                <a:spcPts val="0"/>
              </a:spcBef>
              <a:buNone/>
            </a:pPr>
            <a:r>
              <a:rPr lang="en-US" sz="2200" b="1" dirty="0">
                <a:latin typeface="Aptos Narrow" panose="020B0004020202020204" pitchFamily="34" charset="0"/>
                <a:cs typeface="Calibri" panose="020F0502020204030204" pitchFamily="34" charset="0"/>
              </a:rPr>
              <a:t>Grant recipients who choose to pay home energy suppliers directly must establish procedures to:</a:t>
            </a:r>
          </a:p>
          <a:p>
            <a:pPr marL="0" indent="0">
              <a:lnSpc>
                <a:spcPct val="80000"/>
              </a:lnSpc>
              <a:spcBef>
                <a:spcPts val="0"/>
              </a:spcBef>
              <a:buNone/>
            </a:pPr>
            <a:endParaRPr lang="en-US" sz="2200" dirty="0">
              <a:latin typeface="Aptos Narrow" panose="020B0004020202020204" pitchFamily="34" charset="0"/>
              <a:cs typeface="Calibri" panose="020F0502020204030204" pitchFamily="34" charset="0"/>
            </a:endParaRPr>
          </a:p>
          <a:p>
            <a:pPr>
              <a:lnSpc>
                <a:spcPct val="80000"/>
              </a:lnSpc>
              <a:spcBef>
                <a:spcPts val="0"/>
              </a:spcBef>
            </a:pPr>
            <a:r>
              <a:rPr lang="en-US" sz="2200" dirty="0">
                <a:latin typeface="Aptos Narrow" panose="020B0004020202020204" pitchFamily="34" charset="0"/>
              </a:rPr>
              <a:t>Make sure the household knows how much assistance the vendor received as payment for the household's fuel (each household must receive Notice of Action)</a:t>
            </a:r>
          </a:p>
          <a:p>
            <a:pPr marL="0" indent="0">
              <a:lnSpc>
                <a:spcPct val="80000"/>
              </a:lnSpc>
              <a:spcBef>
                <a:spcPts val="0"/>
              </a:spcBef>
              <a:buNone/>
            </a:pPr>
            <a:endParaRPr lang="en-US" sz="2200" dirty="0">
              <a:latin typeface="Aptos Narrow" panose="020B0004020202020204" pitchFamily="34" charset="0"/>
            </a:endParaRPr>
          </a:p>
          <a:p>
            <a:pPr>
              <a:lnSpc>
                <a:spcPct val="80000"/>
              </a:lnSpc>
              <a:spcBef>
                <a:spcPts val="0"/>
              </a:spcBef>
            </a:pPr>
            <a:r>
              <a:rPr lang="en-US" sz="2200" dirty="0">
                <a:latin typeface="Aptos Narrow" panose="020B0004020202020204" pitchFamily="34" charset="0"/>
              </a:rPr>
              <a:t>Make sure that the vendor reduces the household’s bill by the amount of its LIHEAP benefit and does not overcharge the household. </a:t>
            </a:r>
          </a:p>
          <a:p>
            <a:pPr>
              <a:lnSpc>
                <a:spcPct val="80000"/>
              </a:lnSpc>
              <a:spcBef>
                <a:spcPts val="0"/>
              </a:spcBef>
            </a:pPr>
            <a:endParaRPr lang="en-US" sz="2200" dirty="0">
              <a:latin typeface="Aptos Narrow" panose="020B0004020202020204" pitchFamily="34" charset="0"/>
            </a:endParaRPr>
          </a:p>
          <a:p>
            <a:pPr>
              <a:lnSpc>
                <a:spcPct val="80000"/>
              </a:lnSpc>
              <a:spcBef>
                <a:spcPts val="0"/>
              </a:spcBef>
            </a:pPr>
            <a:r>
              <a:rPr lang="en-US" sz="2200" dirty="0">
                <a:latin typeface="Aptos Narrow" panose="020B0004020202020204" pitchFamily="34" charset="0"/>
              </a:rPr>
              <a:t>Make sure that the vendor does not treat LIHEAP households adversely or discriminate against LIHEAP households.  </a:t>
            </a:r>
            <a:endParaRPr lang="en-US" sz="2200" b="1" dirty="0">
              <a:latin typeface="Aptos Narrow" panose="020B0004020202020204" pitchFamily="34" charset="0"/>
              <a:cs typeface="Calibri" panose="020F0502020204030204" pitchFamily="34" charset="0"/>
            </a:endParaRPr>
          </a:p>
          <a:p>
            <a:pPr marL="0" lvl="1" indent="0">
              <a:lnSpc>
                <a:spcPct val="80000"/>
              </a:lnSpc>
              <a:spcBef>
                <a:spcPts val="0"/>
              </a:spcBef>
              <a:buNone/>
            </a:pPr>
            <a:endParaRPr lang="en-US" sz="2200" dirty="0">
              <a:latin typeface="Aptos Narrow" panose="020B0004020202020204" pitchFamily="34" charset="0"/>
              <a:cs typeface="Calibri" panose="020F0502020204030204" pitchFamily="34" charset="0"/>
            </a:endParaRPr>
          </a:p>
          <a:p>
            <a:pPr marL="0" lvl="1" indent="0">
              <a:lnSpc>
                <a:spcPct val="80000"/>
              </a:lnSpc>
              <a:spcBef>
                <a:spcPts val="0"/>
              </a:spcBef>
              <a:buNone/>
            </a:pPr>
            <a:r>
              <a:rPr lang="en-US" sz="2200" dirty="0">
                <a:latin typeface="Aptos Narrow" panose="020B0004020202020204" pitchFamily="34" charset="0"/>
                <a:cs typeface="Calibri" panose="020F0502020204030204" pitchFamily="34" charset="0"/>
              </a:rPr>
              <a:t>The grant recipient must also ensure that the option to provide vendor payments remains with the state (in consultation with local subgrantees)—and may be contingent on vendors providing special protections, pricing, or services for LIHEAP households.  </a:t>
            </a:r>
          </a:p>
        </p:txBody>
      </p:sp>
      <p:sp>
        <p:nvSpPr>
          <p:cNvPr id="6" name="TextBox 5">
            <a:extLst>
              <a:ext uri="{FF2B5EF4-FFF2-40B4-BE49-F238E27FC236}">
                <a16:creationId xmlns:a16="http://schemas.microsoft.com/office/drawing/2014/main" id="{132F5935-3781-1FBB-EC14-FA07F5E6C91B}"/>
              </a:ext>
            </a:extLst>
          </p:cNvPr>
          <p:cNvSpPr txBox="1"/>
          <p:nvPr/>
        </p:nvSpPr>
        <p:spPr>
          <a:xfrm>
            <a:off x="3013474" y="1193432"/>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7:  VENDOR PAYMENTS</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2605(b)(7)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8624(b)(7</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4C8F90C-BDB7-72D2-BFA3-E5966904547C}"/>
              </a:ext>
            </a:extLst>
          </p:cNvPr>
          <p:cNvSpPr/>
          <p:nvPr/>
        </p:nvSpPr>
        <p:spPr>
          <a:xfrm>
            <a:off x="526093" y="1121866"/>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1514386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64762" y="2239404"/>
            <a:ext cx="11226662" cy="1248400"/>
          </a:xfrm>
        </p:spPr>
        <p:txBody>
          <a:bodyPr>
            <a:noAutofit/>
          </a:bodyPr>
          <a:lstStyle/>
          <a:p>
            <a:pPr marL="0" lvl="1" indent="0">
              <a:lnSpc>
                <a:spcPct val="80000"/>
              </a:lnSpc>
              <a:spcBef>
                <a:spcPts val="0"/>
              </a:spcBef>
              <a:buNone/>
            </a:pPr>
            <a:r>
              <a:rPr lang="en-US" sz="2200" b="1" dirty="0">
                <a:latin typeface="Aptos Narrow" panose="020B0004020202020204" pitchFamily="34" charset="0"/>
                <a:cs typeface="Calibri" panose="020F0502020204030204" pitchFamily="34" charset="0"/>
              </a:rPr>
              <a:t>How am I assuring that LIHEAP benefits are applied to the bill and that households are not treated adversely?</a:t>
            </a:r>
            <a:endParaRPr lang="en-US" sz="2200" b="1" dirty="0">
              <a:solidFill>
                <a:schemeClr val="accent6"/>
              </a:solidFill>
              <a:latin typeface="Aptos Narrow" panose="020B0004020202020204" pitchFamily="34" charset="0"/>
              <a:cs typeface="Calibri" panose="020F0502020204030204" pitchFamily="34" charset="0"/>
            </a:endParaRPr>
          </a:p>
          <a:p>
            <a:pPr marL="2292350" lvl="1" indent="0">
              <a:lnSpc>
                <a:spcPct val="80000"/>
              </a:lnSpc>
              <a:spcBef>
                <a:spcPts val="0"/>
              </a:spcBef>
              <a:buNone/>
            </a:pPr>
            <a:endParaRPr lang="en-US" sz="1600" dirty="0">
              <a:latin typeface="Aptos Narrow" panose="020B0004020202020204" pitchFamily="34" charset="0"/>
              <a:cs typeface="Calibri" panose="020F0502020204030204" pitchFamily="34" charset="0"/>
            </a:endParaRPr>
          </a:p>
          <a:p>
            <a:pPr marL="233363" lvl="1" indent="-233363">
              <a:spcBef>
                <a:spcPts val="0"/>
              </a:spcBef>
            </a:pPr>
            <a:r>
              <a:rPr lang="en-US" sz="2200" dirty="0">
                <a:latin typeface="Aptos Narrow" panose="020B0004020202020204" pitchFamily="34" charset="0"/>
                <a:cs typeface="Calibri" panose="020F0502020204030204" pitchFamily="34" charset="0"/>
              </a:rPr>
              <a:t>Vendor agreements are the most common way to protect the client—assuring that the benefit is applied correctly, and that the client is not treated adversely as a result of receiving LIHEAP.  Additionally, agreements lay out how the vendor will refund monies to the appropriate agency.</a:t>
            </a:r>
            <a:endParaRPr lang="en-US" sz="2200" dirty="0">
              <a:solidFill>
                <a:srgbClr val="C00000"/>
              </a:solidFill>
              <a:latin typeface="Aptos Narrow" panose="020B0004020202020204" pitchFamily="34" charset="0"/>
              <a:cs typeface="Calibri" panose="020F0502020204030204" pitchFamily="34" charset="0"/>
            </a:endParaRPr>
          </a:p>
          <a:p>
            <a:pPr marL="0" lvl="1" indent="0">
              <a:spcBef>
                <a:spcPts val="0"/>
              </a:spcBef>
              <a:buNone/>
            </a:pPr>
            <a:endParaRPr lang="en-US" sz="1800" dirty="0">
              <a:latin typeface="Aptos Narrow" panose="020B0004020202020204" pitchFamily="34" charset="0"/>
              <a:cs typeface="Calibri" panose="020F0502020204030204" pitchFamily="34" charset="0"/>
            </a:endParaRPr>
          </a:p>
          <a:p>
            <a:pPr marL="0" lvl="1" indent="0">
              <a:spcBef>
                <a:spcPts val="0"/>
              </a:spcBef>
              <a:buNone/>
            </a:pPr>
            <a:r>
              <a:rPr lang="en-US" sz="2200" b="1" dirty="0">
                <a:latin typeface="Aptos Narrow" panose="020B0004020202020204" pitchFamily="34" charset="0"/>
                <a:cs typeface="Calibri" panose="020F0502020204030204" pitchFamily="34" charset="0"/>
              </a:rPr>
              <a:t>How am I using vendor payments to leverage additional protections for clients?</a:t>
            </a:r>
          </a:p>
          <a:p>
            <a:pPr marL="0" lvl="1" indent="0">
              <a:spcBef>
                <a:spcPts val="0"/>
              </a:spcBef>
              <a:buNone/>
            </a:pPr>
            <a:endParaRPr lang="en-US" sz="1400" dirty="0">
              <a:latin typeface="Aptos Narrow" panose="020B0004020202020204" pitchFamily="34" charset="0"/>
              <a:cs typeface="Calibri" panose="020F0502020204030204" pitchFamily="34" charset="0"/>
            </a:endParaRPr>
          </a:p>
          <a:p>
            <a:pPr marL="233363" lvl="1" indent="-233363">
              <a:spcBef>
                <a:spcPts val="0"/>
              </a:spcBef>
            </a:pPr>
            <a:r>
              <a:rPr lang="en-US" sz="2200" dirty="0">
                <a:latin typeface="Aptos Narrow" panose="020B0004020202020204" pitchFamily="34" charset="0"/>
                <a:cs typeface="Calibri" panose="020F0502020204030204" pitchFamily="34" charset="0"/>
              </a:rPr>
              <a:t>Some grant recipients have used vendor agreements to negotiate additional protections for clients.  For example, in some areas, when a utility accepts a LIHEAP benefit, they agree to maintain energy service to the household for a minimum time period (e.g., 30-60 days).  In other cases, grant recipients have used vendor payments to leverage discounted fuel pricing for LIHEAP households.</a:t>
            </a:r>
          </a:p>
          <a:p>
            <a:pPr marL="233363" lvl="1" indent="-233363">
              <a:spcBef>
                <a:spcPts val="0"/>
              </a:spcBef>
            </a:pPr>
            <a:endParaRPr lang="en-US" sz="1700" dirty="0">
              <a:solidFill>
                <a:schemeClr val="accent6"/>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8BC3F4A-77ED-03DC-4E26-0654D8E5D27B}"/>
              </a:ext>
            </a:extLst>
          </p:cNvPr>
          <p:cNvSpPr/>
          <p:nvPr/>
        </p:nvSpPr>
        <p:spPr>
          <a:xfrm>
            <a:off x="547394" y="1105499"/>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6" name="TextBox 5">
            <a:extLst>
              <a:ext uri="{FF2B5EF4-FFF2-40B4-BE49-F238E27FC236}">
                <a16:creationId xmlns:a16="http://schemas.microsoft.com/office/drawing/2014/main" id="{A5C0DB7E-9DBE-C627-6242-E37C941E6936}"/>
              </a:ext>
            </a:extLst>
          </p:cNvPr>
          <p:cNvSpPr txBox="1"/>
          <p:nvPr/>
        </p:nvSpPr>
        <p:spPr>
          <a:xfrm>
            <a:off x="3019298" y="1169611"/>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7:  VENDOR PAYMENTS</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Tree>
    <p:extLst>
      <p:ext uri="{BB962C8B-B14F-4D97-AF65-F5344CB8AC3E}">
        <p14:creationId xmlns:p14="http://schemas.microsoft.com/office/powerpoint/2010/main" val="3093449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2822147"/>
              </p:ext>
            </p:extLst>
          </p:nvPr>
        </p:nvGraphicFramePr>
        <p:xfrm>
          <a:off x="554523" y="2289761"/>
          <a:ext cx="11274861" cy="3878893"/>
        </p:xfrm>
        <a:graphic>
          <a:graphicData uri="http://schemas.openxmlformats.org/drawingml/2006/table">
            <a:tbl>
              <a:tblPr firstRow="1" bandRow="1">
                <a:tableStyleId>{2D5ABB26-0587-4C30-8999-92F81FD0307C}</a:tableStyleId>
              </a:tblPr>
              <a:tblGrid>
                <a:gridCol w="2336660">
                  <a:extLst>
                    <a:ext uri="{9D8B030D-6E8A-4147-A177-3AD203B41FA5}">
                      <a16:colId xmlns:a16="http://schemas.microsoft.com/office/drawing/2014/main" val="4079345045"/>
                    </a:ext>
                  </a:extLst>
                </a:gridCol>
                <a:gridCol w="8938201">
                  <a:extLst>
                    <a:ext uri="{9D8B030D-6E8A-4147-A177-3AD203B41FA5}">
                      <a16:colId xmlns:a16="http://schemas.microsoft.com/office/drawing/2014/main" val="907846636"/>
                    </a:ext>
                  </a:extLst>
                </a:gridCol>
              </a:tblGrid>
              <a:tr h="1410013">
                <a:tc>
                  <a:txBody>
                    <a:bodyPr/>
                    <a:lstStyle/>
                    <a:p>
                      <a:pPr>
                        <a:lnSpc>
                          <a:spcPct val="85000"/>
                        </a:lnSpc>
                      </a:pPr>
                      <a:r>
                        <a:rPr lang="en-US" sz="2000" b="1" dirty="0">
                          <a:latin typeface="Aptos Narrow" panose="020B0004020202020204" pitchFamily="34" charset="0"/>
                        </a:rPr>
                        <a:t>Vendor Agreements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noFill/>
                  </a:tcPr>
                </a:tc>
                <a:tc>
                  <a:txBody>
                    <a:bodyPr/>
                    <a:lstStyle/>
                    <a:p>
                      <a:pPr marL="285750" lvl="1" indent="-285750">
                        <a:lnSpc>
                          <a:spcPct val="80000"/>
                        </a:lnSpc>
                        <a:spcBef>
                          <a:spcPts val="0"/>
                        </a:spcBef>
                        <a:buFont typeface="Arial" panose="020B0604020202020204" pitchFamily="34" charset="0"/>
                        <a:buChar char="•"/>
                        <a:tabLst>
                          <a:tab pos="8229600" algn="l"/>
                        </a:tabLst>
                      </a:pPr>
                      <a:r>
                        <a:rPr lang="en-US" sz="1800" b="0" dirty="0">
                          <a:latin typeface="Aptos Narrow" panose="020B0004020202020204" pitchFamily="34" charset="0"/>
                          <a:cs typeface="Calibri" panose="020F0502020204030204" pitchFamily="34" charset="0"/>
                        </a:rPr>
                        <a:t>If</a:t>
                      </a:r>
                      <a:r>
                        <a:rPr lang="en-US" sz="1800" b="0" baseline="0" dirty="0">
                          <a:latin typeface="Aptos Narrow" panose="020B0004020202020204" pitchFamily="34" charset="0"/>
                          <a:cs typeface="Calibri" panose="020F0502020204030204" pitchFamily="34" charset="0"/>
                        </a:rPr>
                        <a:t> there is not a vendor agreement in place, how are we assuring the LIHEAP protections noted under this assurance?  </a:t>
                      </a:r>
                    </a:p>
                    <a:p>
                      <a:pPr marL="285750" lvl="1" indent="-285750">
                        <a:lnSpc>
                          <a:spcPct val="80000"/>
                        </a:lnSpc>
                        <a:spcBef>
                          <a:spcPts val="0"/>
                        </a:spcBef>
                        <a:buFont typeface="Arial" panose="020B0604020202020204" pitchFamily="34" charset="0"/>
                        <a:buChar char="•"/>
                        <a:tabLst>
                          <a:tab pos="8229600" algn="l"/>
                        </a:tabLst>
                      </a:pPr>
                      <a:endParaRPr lang="en-US" sz="1200" b="0" baseline="0" dirty="0">
                        <a:latin typeface="Aptos Narrow" panose="020B0004020202020204" pitchFamily="34" charset="0"/>
                        <a:cs typeface="Calibri" panose="020F0502020204030204" pitchFamily="34" charset="0"/>
                      </a:endParaRPr>
                    </a:p>
                    <a:p>
                      <a:pPr marL="285750" lvl="1" indent="-285750">
                        <a:lnSpc>
                          <a:spcPct val="80000"/>
                        </a:lnSpc>
                        <a:spcBef>
                          <a:spcPts val="0"/>
                        </a:spcBef>
                        <a:buFont typeface="Arial" panose="020B0604020202020204" pitchFamily="34" charset="0"/>
                        <a:buChar char="•"/>
                        <a:tabLst>
                          <a:tab pos="8229600" algn="l"/>
                        </a:tabLst>
                      </a:pPr>
                      <a:r>
                        <a:rPr lang="en-US" sz="1800" b="0" baseline="0" dirty="0">
                          <a:latin typeface="Aptos Narrow" panose="020B0004020202020204" pitchFamily="34" charset="0"/>
                          <a:cs typeface="Calibri" panose="020F0502020204030204" pitchFamily="34" charset="0"/>
                        </a:rPr>
                        <a:t>Are there other LIHEAP grantees with whom we could partner to develop and/or negotiate vendor agreements?</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noFill/>
                  </a:tcPr>
                </a:tc>
                <a:extLst>
                  <a:ext uri="{0D108BD9-81ED-4DB2-BD59-A6C34878D82A}">
                    <a16:rowId xmlns:a16="http://schemas.microsoft.com/office/drawing/2014/main" val="1515275012"/>
                  </a:ext>
                </a:extLst>
              </a:tr>
              <a:tr h="137160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2000" b="1" dirty="0">
                          <a:latin typeface="Aptos Narrow" panose="020B0004020202020204" pitchFamily="34" charset="0"/>
                        </a:rPr>
                        <a:t>Vendor Monitoring</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dirty="0">
                          <a:latin typeface="Aptos Narrow" panose="020B0004020202020204" pitchFamily="34" charset="0"/>
                          <a:cs typeface="Calibri" panose="020F0502020204030204" pitchFamily="34" charset="0"/>
                        </a:rPr>
                        <a:t>How</a:t>
                      </a:r>
                      <a:r>
                        <a:rPr lang="en-US" sz="1800" b="0" baseline="0" dirty="0">
                          <a:latin typeface="Aptos Narrow" panose="020B0004020202020204" pitchFamily="34" charset="0"/>
                          <a:cs typeface="Calibri" panose="020F0502020204030204" pitchFamily="34" charset="0"/>
                        </a:rPr>
                        <a:t> are we making sure that vendors are applying benefits correctly and not treating LIHEAP clients adversely?</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endParaRPr lang="en-US" sz="1200" b="0" baseline="0" dirty="0">
                        <a:latin typeface="Aptos Narrow" panose="020B0004020202020204" pitchFamily="34" charset="0"/>
                        <a:cs typeface="Calibri" panose="020F0502020204030204" pitchFamily="34" charset="0"/>
                      </a:endParaRP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baseline="0" dirty="0">
                          <a:latin typeface="Aptos Narrow" panose="020B0004020202020204" pitchFamily="34" charset="0"/>
                          <a:cs typeface="Calibri" panose="020F0502020204030204" pitchFamily="34" charset="0"/>
                        </a:rPr>
                        <a:t>Do households have a designated number or person to contact if their benefit is not applied correctly or in a timely manner?  If they feel they are being treated adversely by the vendor?</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1097280">
                <a:tc>
                  <a:txBody>
                    <a:bodyPr/>
                    <a:lstStyle/>
                    <a:p>
                      <a:pPr>
                        <a:lnSpc>
                          <a:spcPct val="85000"/>
                        </a:lnSpc>
                      </a:pPr>
                      <a:r>
                        <a:rPr lang="en-US" sz="2000" b="1" dirty="0">
                          <a:latin typeface="Aptos Narrow" panose="020B0004020202020204" pitchFamily="34" charset="0"/>
                        </a:rPr>
                        <a:t>Additional Protections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tc>
                  <a:txBody>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dirty="0">
                          <a:latin typeface="Aptos Narrow" panose="020B0004020202020204" pitchFamily="34" charset="0"/>
                          <a:cs typeface="Calibri" panose="020F0502020204030204" pitchFamily="34" charset="0"/>
                        </a:rPr>
                        <a:t>How could we collaborate with vendors to negotiate more protections or services for LIHEAP households</a:t>
                      </a:r>
                      <a:r>
                        <a:rPr lang="en-US" sz="1800" baseline="0" dirty="0">
                          <a:latin typeface="Aptos Narrow" panose="020B0004020202020204" pitchFamily="34" charset="0"/>
                          <a:cs typeface="Calibri" panose="020F0502020204030204" pitchFamily="34" charset="0"/>
                        </a:rPr>
                        <a:t> (e.g., payment plans, discounted rates, arrearage reduction, waived deposit or late fees, waived reconnection fees)?</a:t>
                      </a:r>
                      <a:endParaRPr lang="en-US" sz="180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5552257"/>
                  </a:ext>
                </a:extLst>
              </a:tr>
            </a:tbl>
          </a:graphicData>
        </a:graphic>
      </p:graphicFrame>
      <p:sp>
        <p:nvSpPr>
          <p:cNvPr id="16" name="TextBox 15">
            <a:extLst>
              <a:ext uri="{FF2B5EF4-FFF2-40B4-BE49-F238E27FC236}">
                <a16:creationId xmlns:a16="http://schemas.microsoft.com/office/drawing/2014/main" id="{4700054B-90E1-2410-05C3-1CC0D7B8DB2D}"/>
              </a:ext>
            </a:extLst>
          </p:cNvPr>
          <p:cNvSpPr txBox="1"/>
          <p:nvPr/>
        </p:nvSpPr>
        <p:spPr>
          <a:xfrm>
            <a:off x="3013474" y="1175435"/>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7:  VENDOR PAYMENTS</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7? </a:t>
            </a:r>
          </a:p>
        </p:txBody>
      </p:sp>
      <p:sp>
        <p:nvSpPr>
          <p:cNvPr id="17" name="Rectangle: Rounded Corners 16">
            <a:extLst>
              <a:ext uri="{FF2B5EF4-FFF2-40B4-BE49-F238E27FC236}">
                <a16:creationId xmlns:a16="http://schemas.microsoft.com/office/drawing/2014/main" id="{B8A90C09-40FF-9E96-D01F-DA894BA47299}"/>
              </a:ext>
            </a:extLst>
          </p:cNvPr>
          <p:cNvSpPr/>
          <p:nvPr/>
        </p:nvSpPr>
        <p:spPr>
          <a:xfrm>
            <a:off x="512131" y="1102417"/>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3306148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DE8CC1-D5EE-556C-A476-1123071F542F}"/>
              </a:ext>
            </a:extLst>
          </p:cNvPr>
          <p:cNvSpPr/>
          <p:nvPr/>
        </p:nvSpPr>
        <p:spPr>
          <a:xfrm>
            <a:off x="241170" y="2404994"/>
            <a:ext cx="5061245" cy="34745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rIns="365760" rtlCol="0" anchor="ctr"/>
          <a:lstStyle/>
          <a:p>
            <a:pPr marL="174625">
              <a:lnSpc>
                <a:spcPct val="80000"/>
              </a:lnSpc>
            </a:pPr>
            <a:r>
              <a:rPr lang="en-US" sz="2300" dirty="0">
                <a:solidFill>
                  <a:schemeClr val="tx1"/>
                </a:solidFill>
                <a:latin typeface="Aptos Narrow" panose="020B0004020202020204" pitchFamily="34" charset="0"/>
              </a:rPr>
              <a:t>The </a:t>
            </a:r>
            <a:r>
              <a:rPr lang="en-US" sz="2300" b="1" dirty="0">
                <a:solidFill>
                  <a:schemeClr val="tx1"/>
                </a:solidFill>
                <a:latin typeface="Aptos Narrow" panose="020B0004020202020204" pitchFamily="34" charset="0"/>
              </a:rPr>
              <a:t>LIHEAP Clearinghouse </a:t>
            </a:r>
            <a:r>
              <a:rPr lang="en-US" sz="2300" dirty="0">
                <a:solidFill>
                  <a:schemeClr val="tx1"/>
                </a:solidFill>
                <a:latin typeface="Aptos Narrow" panose="020B0004020202020204" pitchFamily="34" charset="0"/>
              </a:rPr>
              <a:t>provides examples of vendor agreements developed by </a:t>
            </a:r>
            <a:r>
              <a:rPr lang="en-US" sz="2300" b="1" dirty="0">
                <a:solidFill>
                  <a:schemeClr val="accent1"/>
                </a:solidFill>
                <a:latin typeface="Aptos Narrow" panose="020B0004020202020204" pitchFamily="34" charset="0"/>
                <a:hlinkClick r:id="rId3">
                  <a:extLst>
                    <a:ext uri="{A12FA001-AC4F-418D-AE19-62706E023703}">
                      <ahyp:hlinkClr xmlns:ahyp="http://schemas.microsoft.com/office/drawing/2018/hyperlinkcolor" val="tx"/>
                    </a:ext>
                  </a:extLst>
                </a:hlinkClick>
              </a:rPr>
              <a:t>state</a:t>
            </a:r>
            <a:r>
              <a:rPr lang="en-US" sz="2300" dirty="0">
                <a:solidFill>
                  <a:schemeClr val="tx1"/>
                </a:solidFill>
                <a:latin typeface="Aptos Narrow" panose="020B0004020202020204" pitchFamily="34" charset="0"/>
              </a:rPr>
              <a:t> and</a:t>
            </a:r>
            <a:r>
              <a:rPr lang="en-US" sz="2300" b="1" dirty="0">
                <a:solidFill>
                  <a:schemeClr val="accent1"/>
                </a:solidFill>
                <a:latin typeface="Aptos Narrow" panose="020B0004020202020204" pitchFamily="34" charset="0"/>
              </a:rPr>
              <a:t> </a:t>
            </a:r>
            <a:r>
              <a:rPr lang="en-US" sz="2300" b="1" dirty="0">
                <a:solidFill>
                  <a:schemeClr val="accent1"/>
                </a:solidFill>
                <a:latin typeface="Aptos Narrow" panose="020B0004020202020204" pitchFamily="34" charset="0"/>
                <a:hlinkClick r:id="rId4">
                  <a:extLst>
                    <a:ext uri="{A12FA001-AC4F-418D-AE19-62706E023703}">
                      <ahyp:hlinkClr xmlns:ahyp="http://schemas.microsoft.com/office/drawing/2018/hyperlinkcolor" val="tx"/>
                    </a:ext>
                  </a:extLst>
                </a:hlinkClick>
              </a:rPr>
              <a:t>tribal</a:t>
            </a:r>
            <a:r>
              <a:rPr lang="en-US" sz="2300" b="1" dirty="0">
                <a:solidFill>
                  <a:schemeClr val="accent1"/>
                </a:solidFill>
                <a:latin typeface="Aptos Narrow" panose="020B0004020202020204" pitchFamily="34" charset="0"/>
              </a:rPr>
              <a:t> </a:t>
            </a:r>
            <a:r>
              <a:rPr lang="en-US" sz="2300" dirty="0">
                <a:solidFill>
                  <a:schemeClr val="tx1"/>
                </a:solidFill>
                <a:latin typeface="Aptos Narrow" panose="020B0004020202020204" pitchFamily="34" charset="0"/>
              </a:rPr>
              <a:t>grant recipients. </a:t>
            </a:r>
          </a:p>
          <a:p>
            <a:pPr marL="174625">
              <a:lnSpc>
                <a:spcPct val="80000"/>
              </a:lnSpc>
            </a:pPr>
            <a:endParaRPr lang="en-US" sz="2300" dirty="0">
              <a:solidFill>
                <a:schemeClr val="tx1"/>
              </a:solidFill>
              <a:latin typeface="Aptos Narrow" panose="020B0004020202020204" pitchFamily="34" charset="0"/>
            </a:endParaRPr>
          </a:p>
          <a:p>
            <a:pPr marL="174625">
              <a:lnSpc>
                <a:spcPct val="80000"/>
              </a:lnSpc>
            </a:pPr>
            <a:r>
              <a:rPr lang="en-US" sz="2300" dirty="0">
                <a:solidFill>
                  <a:schemeClr val="tx1"/>
                </a:solidFill>
                <a:latin typeface="Aptos Narrow" panose="020B0004020202020204" pitchFamily="34" charset="0"/>
              </a:rPr>
              <a:t>Reviewing these examples might provide ideas for LIHEAP administrators who are currently developing or updating their own vendor contracts.</a:t>
            </a:r>
          </a:p>
        </p:txBody>
      </p:sp>
      <p:pic>
        <p:nvPicPr>
          <p:cNvPr id="6" name="Picture 5">
            <a:extLst>
              <a:ext uri="{FF2B5EF4-FFF2-40B4-BE49-F238E27FC236}">
                <a16:creationId xmlns:a16="http://schemas.microsoft.com/office/drawing/2014/main" id="{A3ED5849-D7BE-0935-BD6E-C762610C4F93}"/>
              </a:ext>
            </a:extLst>
          </p:cNvPr>
          <p:cNvPicPr>
            <a:picLocks noChangeAspect="1"/>
          </p:cNvPicPr>
          <p:nvPr/>
        </p:nvPicPr>
        <p:blipFill rotWithShape="1">
          <a:blip r:embed="rId5"/>
          <a:srcRect l="781" r="5741"/>
          <a:stretch/>
        </p:blipFill>
        <p:spPr>
          <a:xfrm>
            <a:off x="5382474" y="2451354"/>
            <a:ext cx="4471792" cy="2428138"/>
          </a:xfrm>
          <a:prstGeom prst="rect">
            <a:avLst/>
          </a:prstGeom>
          <a:ln>
            <a:solidFill>
              <a:schemeClr val="tx1"/>
            </a:solidFill>
          </a:ln>
        </p:spPr>
      </p:pic>
      <p:pic>
        <p:nvPicPr>
          <p:cNvPr id="4" name="Picture 3">
            <a:extLst>
              <a:ext uri="{FF2B5EF4-FFF2-40B4-BE49-F238E27FC236}">
                <a16:creationId xmlns:a16="http://schemas.microsoft.com/office/drawing/2014/main" id="{3E3C3FA3-B310-5FAF-D45D-5988D47F9D46}"/>
              </a:ext>
            </a:extLst>
          </p:cNvPr>
          <p:cNvPicPr>
            <a:picLocks noChangeAspect="1"/>
          </p:cNvPicPr>
          <p:nvPr/>
        </p:nvPicPr>
        <p:blipFill>
          <a:blip r:embed="rId6"/>
          <a:srcRect b="10717"/>
          <a:stretch>
            <a:fillRect/>
          </a:stretch>
        </p:blipFill>
        <p:spPr>
          <a:xfrm>
            <a:off x="6511081" y="3223265"/>
            <a:ext cx="4890078" cy="2587614"/>
          </a:xfrm>
          <a:prstGeom prst="rect">
            <a:avLst/>
          </a:prstGeom>
          <a:ln>
            <a:solidFill>
              <a:schemeClr val="tx1"/>
            </a:solidFill>
          </a:ln>
        </p:spPr>
      </p:pic>
      <p:grpSp>
        <p:nvGrpSpPr>
          <p:cNvPr id="2" name="Group 1">
            <a:extLst>
              <a:ext uri="{FF2B5EF4-FFF2-40B4-BE49-F238E27FC236}">
                <a16:creationId xmlns:a16="http://schemas.microsoft.com/office/drawing/2014/main" id="{94F7CFD8-BCF4-89B8-65BD-BBF0477A3A3C}"/>
              </a:ext>
            </a:extLst>
          </p:cNvPr>
          <p:cNvGrpSpPr/>
          <p:nvPr/>
        </p:nvGrpSpPr>
        <p:grpSpPr>
          <a:xfrm>
            <a:off x="528869" y="1211491"/>
            <a:ext cx="2487381" cy="894041"/>
            <a:chOff x="1100369" y="4945170"/>
            <a:chExt cx="2487381" cy="894041"/>
          </a:xfrm>
        </p:grpSpPr>
        <p:sp>
          <p:nvSpPr>
            <p:cNvPr id="3" name="Rectangle: Rounded Corners 2">
              <a:extLst>
                <a:ext uri="{FF2B5EF4-FFF2-40B4-BE49-F238E27FC236}">
                  <a16:creationId xmlns:a16="http://schemas.microsoft.com/office/drawing/2014/main" id="{660554D7-1EEE-08C5-38FD-E4B24A56A2DB}"/>
                </a:ext>
              </a:extLst>
            </p:cNvPr>
            <p:cNvSpPr/>
            <p:nvPr/>
          </p:nvSpPr>
          <p:spPr>
            <a:xfrm>
              <a:off x="1100369" y="4945170"/>
              <a:ext cx="2487381" cy="894041"/>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marL="800100">
                <a:lnSpc>
                  <a:spcPct val="80000"/>
                </a:lnSpc>
              </a:pPr>
              <a:r>
                <a:rPr lang="en-US" sz="2400" b="1" dirty="0">
                  <a:latin typeface="Aptos Narrow" panose="020B0004020202020204" pitchFamily="34" charset="0"/>
                </a:rPr>
                <a:t>Resources</a:t>
              </a:r>
            </a:p>
          </p:txBody>
        </p:sp>
        <p:pic>
          <p:nvPicPr>
            <p:cNvPr id="5" name="Graphic 4" descr="Mining tools with solid fill">
              <a:extLst>
                <a:ext uri="{FF2B5EF4-FFF2-40B4-BE49-F238E27FC236}">
                  <a16:creationId xmlns:a16="http://schemas.microsoft.com/office/drawing/2014/main" id="{EC944485-BE2E-3E57-F02E-601BBA6A42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21956" y="5139313"/>
              <a:ext cx="492182" cy="492182"/>
            </a:xfrm>
            <a:prstGeom prst="rect">
              <a:avLst/>
            </a:prstGeom>
          </p:spPr>
        </p:pic>
      </p:grpSp>
      <p:sp>
        <p:nvSpPr>
          <p:cNvPr id="7" name="TextBox 6">
            <a:extLst>
              <a:ext uri="{FF2B5EF4-FFF2-40B4-BE49-F238E27FC236}">
                <a16:creationId xmlns:a16="http://schemas.microsoft.com/office/drawing/2014/main" id="{77D83705-220C-6383-1422-C15A2B335F0C}"/>
              </a:ext>
            </a:extLst>
          </p:cNvPr>
          <p:cNvSpPr txBox="1"/>
          <p:nvPr/>
        </p:nvSpPr>
        <p:spPr>
          <a:xfrm>
            <a:off x="3013474" y="1286095"/>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7:  VENDOR PAYMENTS</a:t>
            </a:r>
          </a:p>
          <a:p>
            <a:pPr marL="57150" lvl="1">
              <a:lnSpc>
                <a:spcPct val="80000"/>
              </a:lnSpc>
              <a:spcBef>
                <a:spcPts val="0"/>
              </a:spcBef>
              <a:buNone/>
            </a:pPr>
            <a:r>
              <a:rPr lang="en-US" sz="2400" b="1" dirty="0">
                <a:solidFill>
                  <a:schemeClr val="tx1">
                    <a:lumMod val="50000"/>
                    <a:lumOff val="50000"/>
                  </a:schemeClr>
                </a:solidFill>
                <a:latin typeface="Aptos Narrow" panose="020B0004020202020204" pitchFamily="34" charset="0"/>
                <a:cs typeface="Calibri" panose="020F0502020204030204" pitchFamily="34" charset="0"/>
              </a:rPr>
              <a:t>How can we learn more?</a:t>
            </a:r>
          </a:p>
        </p:txBody>
      </p:sp>
    </p:spTree>
    <p:extLst>
      <p:ext uri="{BB962C8B-B14F-4D97-AF65-F5344CB8AC3E}">
        <p14:creationId xmlns:p14="http://schemas.microsoft.com/office/powerpoint/2010/main" val="3948354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6571" y="2313445"/>
            <a:ext cx="11138858" cy="3761199"/>
          </a:xfrm>
        </p:spPr>
        <p:txBody>
          <a:bodyPr>
            <a:noAutofit/>
          </a:bodyPr>
          <a:lstStyle/>
          <a:p>
            <a:pPr marL="233363" lvl="1" indent="-233363">
              <a:spcBef>
                <a:spcPts val="0"/>
              </a:spcBef>
            </a:pPr>
            <a:r>
              <a:rPr lang="en-US" dirty="0">
                <a:latin typeface="Aptos Narrow" panose="020B0004020202020204" pitchFamily="34" charset="0"/>
                <a:cs typeface="Calibri" panose="020F0502020204030204" pitchFamily="34" charset="0"/>
              </a:rPr>
              <a:t>States may not spend more than 10% of their annual allocation on program administration.</a:t>
            </a:r>
          </a:p>
          <a:p>
            <a:pPr marL="233363" lvl="1" indent="-233363">
              <a:spcBef>
                <a:spcPts val="0"/>
              </a:spcBef>
            </a:pPr>
            <a:endParaRPr lang="en-US" dirty="0">
              <a:latin typeface="Aptos Narrow" panose="020B0004020202020204" pitchFamily="34" charset="0"/>
              <a:cs typeface="Calibri" panose="020F0502020204030204" pitchFamily="34" charset="0"/>
            </a:endParaRPr>
          </a:p>
          <a:p>
            <a:pPr marL="233363" lvl="1" indent="-233363">
              <a:spcBef>
                <a:spcPts val="0"/>
              </a:spcBef>
            </a:pPr>
            <a:r>
              <a:rPr lang="en-US" dirty="0">
                <a:latin typeface="Aptos Narrow" panose="020B0004020202020204" pitchFamily="34" charset="0"/>
                <a:cs typeface="Calibri" panose="020F0502020204030204" pitchFamily="34" charset="0"/>
              </a:rPr>
              <a:t>Tribes may spend 20% of the first $20,000 of their grant on administrative funds and 10% of any funds above $20,000. A tribe that receives $100,000 in LIHEAP may spend $12,000 on administrative costs (20% * $20,000) + (10% * $80,000)</a:t>
            </a:r>
          </a:p>
          <a:p>
            <a:pPr marL="0" lvl="1" indent="0">
              <a:spcBef>
                <a:spcPts val="0"/>
              </a:spcBef>
              <a:buNone/>
            </a:pPr>
            <a:endParaRPr lang="en-US" sz="2800" dirty="0">
              <a:latin typeface="Aptos Narrow" panose="020B0004020202020204" pitchFamily="34" charset="0"/>
              <a:cs typeface="Calibri" panose="020F0502020204030204" pitchFamily="34" charset="0"/>
            </a:endParaRPr>
          </a:p>
          <a:p>
            <a:pPr marL="234950" lvl="1" indent="-234950">
              <a:spcBef>
                <a:spcPts val="0"/>
              </a:spcBef>
            </a:pPr>
            <a:r>
              <a:rPr lang="en-US" b="1" dirty="0">
                <a:latin typeface="Aptos Narrow" panose="020B0004020202020204" pitchFamily="34" charset="0"/>
                <a:cs typeface="Calibri" panose="020F0502020204030204" pitchFamily="34" charset="0"/>
              </a:rPr>
              <a:t>The administrative funds cap extends to all federal dollars. grant recipients may not use other federal funds for administrative costs if the total spent will exceed the 10% administrative cap. </a:t>
            </a:r>
            <a:r>
              <a:rPr lang="en-US" dirty="0">
                <a:latin typeface="Aptos Narrow" panose="020B0004020202020204" pitchFamily="34" charset="0"/>
                <a:cs typeface="Calibri" panose="020F0502020204030204" pitchFamily="34" charset="0"/>
              </a:rPr>
              <a:t>They may use state, tribe, or non-governmental funds for administrative costs above the cap.  </a:t>
            </a:r>
          </a:p>
          <a:p>
            <a:pPr marL="0" indent="0">
              <a:lnSpc>
                <a:spcPct val="80000"/>
              </a:lnSpc>
              <a:spcBef>
                <a:spcPts val="0"/>
              </a:spcBef>
              <a:buNone/>
            </a:pP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D453C48-48E9-282E-AB27-F026E0BF02F7}"/>
              </a:ext>
            </a:extLst>
          </p:cNvPr>
          <p:cNvSpPr txBox="1"/>
          <p:nvPr/>
        </p:nvSpPr>
        <p:spPr>
          <a:xfrm>
            <a:off x="3013474" y="1185514"/>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9:  ADMINISTRATIVE COSTS</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2605(b)(9)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8624(b)(9</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A3CD127-6C9D-3178-EE62-4F7D7F6E6EF0}"/>
              </a:ext>
            </a:extLst>
          </p:cNvPr>
          <p:cNvSpPr/>
          <p:nvPr/>
        </p:nvSpPr>
        <p:spPr>
          <a:xfrm>
            <a:off x="526093" y="1121868"/>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180043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DE90-6409-58FE-BBEB-6701E7C681B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EEA5144-AEFE-7C89-0D9D-63F18E327211}"/>
              </a:ext>
            </a:extLst>
          </p:cNvPr>
          <p:cNvSpPr>
            <a:spLocks noGrp="1"/>
          </p:cNvSpPr>
          <p:nvPr>
            <p:ph type="title"/>
          </p:nvPr>
        </p:nvSpPr>
        <p:spPr>
          <a:xfrm>
            <a:off x="157835" y="1242033"/>
            <a:ext cx="12452195" cy="504069"/>
          </a:xfrm>
        </p:spPr>
        <p:txBody>
          <a:bodyPr>
            <a:noAutofit/>
          </a:bodyPr>
          <a:lstStyle/>
          <a:p>
            <a:pPr marL="112711">
              <a:lnSpc>
                <a:spcPct val="80000"/>
              </a:lnSpc>
            </a:pPr>
            <a:r>
              <a:rPr lang="en-US" sz="3600" b="1" dirty="0">
                <a:solidFill>
                  <a:schemeClr val="accent1">
                    <a:lumMod val="50000"/>
                  </a:schemeClr>
                </a:solidFill>
                <a:latin typeface="Aptos Narrow" panose="020B0004020202020204" pitchFamily="34" charset="0"/>
              </a:rPr>
              <a:t>2026 Overarching Themes, Hot Topics</a:t>
            </a:r>
            <a:endParaRPr lang="en-US" sz="3600" b="1" i="1" dirty="0">
              <a:solidFill>
                <a:schemeClr val="accent1">
                  <a:lumMod val="50000"/>
                </a:schemeClr>
              </a:solidFill>
              <a:latin typeface="Aptos Narrow" panose="020B0004020202020204" pitchFamily="34" charset="0"/>
            </a:endParaRPr>
          </a:p>
        </p:txBody>
      </p:sp>
      <p:sp>
        <p:nvSpPr>
          <p:cNvPr id="2" name="TextBox 1">
            <a:extLst>
              <a:ext uri="{FF2B5EF4-FFF2-40B4-BE49-F238E27FC236}">
                <a16:creationId xmlns:a16="http://schemas.microsoft.com/office/drawing/2014/main" id="{F366BCFC-DBC2-61E9-7C2E-D6CC7BE82AE8}"/>
              </a:ext>
            </a:extLst>
          </p:cNvPr>
          <p:cNvSpPr txBox="1"/>
          <p:nvPr/>
        </p:nvSpPr>
        <p:spPr>
          <a:xfrm>
            <a:off x="328173" y="2030476"/>
            <a:ext cx="11735672" cy="2246769"/>
          </a:xfrm>
          <a:prstGeom prst="rect">
            <a:avLst/>
          </a:prstGeom>
          <a:noFill/>
        </p:spPr>
        <p:txBody>
          <a:bodyPr wrap="square" rtlCol="0">
            <a:spAutoFit/>
          </a:bodyPr>
          <a:lstStyle/>
          <a:p>
            <a:pPr marL="342900" indent="-342900">
              <a:spcBef>
                <a:spcPts val="0"/>
              </a:spcBef>
              <a:buFont typeface="Arial" panose="020B0604020202020204" pitchFamily="34" charset="0"/>
              <a:buChar char="•"/>
            </a:pPr>
            <a:r>
              <a:rPr lang="en-US" sz="2400" b="1" dirty="0">
                <a:latin typeface="Aptos Narrow" panose="020B0004020202020204" pitchFamily="34" charset="0"/>
              </a:rPr>
              <a:t>Contingency Planning </a:t>
            </a:r>
            <a:r>
              <a:rPr lang="en-US" sz="2400" i="1" dirty="0">
                <a:latin typeface="Aptos Narrow" panose="020B0004020202020204" pitchFamily="34" charset="0"/>
              </a:rPr>
              <a:t>(building flexibility into your programs)</a:t>
            </a:r>
          </a:p>
          <a:p>
            <a:pPr marL="342900" indent="-342900">
              <a:buFont typeface="Arial" panose="020B0604020202020204" pitchFamily="34" charset="0"/>
              <a:buChar char="•"/>
            </a:pPr>
            <a:endParaRPr lang="en-US" sz="2400" i="1" dirty="0">
              <a:latin typeface="Aptos Narrow" panose="020B0004020202020204" pitchFamily="34" charset="0"/>
            </a:endParaRPr>
          </a:p>
          <a:p>
            <a:pPr marL="342900" indent="-342900">
              <a:spcBef>
                <a:spcPts val="0"/>
              </a:spcBef>
              <a:buFont typeface="Arial" panose="020B0604020202020204" pitchFamily="34" charset="0"/>
              <a:buChar char="•"/>
            </a:pPr>
            <a:r>
              <a:rPr lang="en-US" sz="2400" b="1" dirty="0">
                <a:latin typeface="Aptos Narrow" panose="020B0004020202020204" pitchFamily="34" charset="0"/>
              </a:rPr>
              <a:t>Program Integrity </a:t>
            </a:r>
            <a:r>
              <a:rPr lang="en-US" sz="2400" i="1" dirty="0">
                <a:latin typeface="Aptos Narrow" panose="020B0004020202020204" pitchFamily="34" charset="0"/>
              </a:rPr>
              <a:t>(accountability, controls, and transparency on all levels)</a:t>
            </a:r>
          </a:p>
          <a:p>
            <a:pPr>
              <a:spcBef>
                <a:spcPts val="0"/>
              </a:spcBef>
            </a:pPr>
            <a:endParaRPr lang="en-US" sz="2400" i="1" dirty="0">
              <a:latin typeface="Aptos Narrow" panose="020B0004020202020204" pitchFamily="34" charset="0"/>
            </a:endParaRPr>
          </a:p>
          <a:p>
            <a:r>
              <a:rPr lang="en-US" sz="2800" b="1" dirty="0">
                <a:solidFill>
                  <a:srgbClr val="9E0000"/>
                </a:solidFill>
                <a:latin typeface="Aptos Narrow" panose="020B0004020202020204" pitchFamily="34" charset="0"/>
              </a:rPr>
              <a:t>What other themes or concepts should be included?</a:t>
            </a:r>
          </a:p>
          <a:p>
            <a:pPr defTabSz="914377">
              <a:defRPr/>
            </a:pPr>
            <a:endParaRPr lang="en-US" sz="1600" dirty="0">
              <a:solidFill>
                <a:prstClr val="black"/>
              </a:solidFill>
              <a:latin typeface="Aptos Narrow" panose="020B0004020202020204" pitchFamily="34" charset="0"/>
              <a:cs typeface="Calibri" panose="020F0502020204030204" pitchFamily="34" charset="0"/>
            </a:endParaRPr>
          </a:p>
        </p:txBody>
      </p:sp>
    </p:spTree>
    <p:extLst>
      <p:ext uri="{BB962C8B-B14F-4D97-AF65-F5344CB8AC3E}">
        <p14:creationId xmlns:p14="http://schemas.microsoft.com/office/powerpoint/2010/main" val="1774241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2350" y="2252062"/>
            <a:ext cx="11147300" cy="1248400"/>
          </a:xfrm>
        </p:spPr>
        <p:txBody>
          <a:bodyPr>
            <a:noAutofit/>
          </a:bodyPr>
          <a:lstStyle/>
          <a:p>
            <a:pPr marL="0" lvl="1" indent="0">
              <a:lnSpc>
                <a:spcPct val="80000"/>
              </a:lnSpc>
              <a:spcBef>
                <a:spcPts val="0"/>
              </a:spcBef>
              <a:buNone/>
            </a:pPr>
            <a:r>
              <a:rPr lang="en-US" sz="2800" b="1" dirty="0">
                <a:latin typeface="Aptos Narrow" panose="020B0004020202020204" pitchFamily="34" charset="0"/>
                <a:cs typeface="Calibri" panose="020F0502020204030204" pitchFamily="34" charset="0"/>
              </a:rPr>
              <a:t>How do we define administrative costs?</a:t>
            </a:r>
            <a:endParaRPr lang="en-US" sz="2800" b="1" dirty="0">
              <a:solidFill>
                <a:schemeClr val="accent6"/>
              </a:solidFill>
              <a:latin typeface="Aptos Narrow" panose="020B0004020202020204" pitchFamily="34" charset="0"/>
              <a:cs typeface="Calibri" panose="020F0502020204030204" pitchFamily="34" charset="0"/>
            </a:endParaRPr>
          </a:p>
          <a:p>
            <a:pPr marL="2292350" lvl="1" indent="0">
              <a:lnSpc>
                <a:spcPct val="80000"/>
              </a:lnSpc>
              <a:spcBef>
                <a:spcPts val="0"/>
              </a:spcBef>
              <a:buNone/>
            </a:pPr>
            <a:endParaRPr lang="en-US" dirty="0">
              <a:latin typeface="Aptos Narrow" panose="020B0004020202020204" pitchFamily="34" charset="0"/>
              <a:cs typeface="Calibri" panose="020F0502020204030204" pitchFamily="34" charset="0"/>
            </a:endParaRPr>
          </a:p>
          <a:p>
            <a:pPr marL="0" lvl="1" indent="0">
              <a:spcBef>
                <a:spcPts val="0"/>
              </a:spcBef>
              <a:buNone/>
            </a:pPr>
            <a:r>
              <a:rPr lang="en-US" sz="2200" dirty="0">
                <a:latin typeface="Aptos Narrow" panose="020B0004020202020204" pitchFamily="34" charset="0"/>
                <a:cs typeface="Calibri" panose="020F0502020204030204" pitchFamily="34" charset="0"/>
              </a:rPr>
              <a:t>The LIHEAP statute does not define administrative costs. grant recipients must develop their own definitions of have their own definition of administrative and program costs.</a:t>
            </a:r>
          </a:p>
          <a:p>
            <a:pPr marL="0" lvl="1" indent="0">
              <a:spcBef>
                <a:spcPts val="0"/>
              </a:spcBef>
              <a:buNone/>
            </a:pPr>
            <a:endParaRPr lang="en-US" sz="1600" dirty="0">
              <a:latin typeface="Aptos Narrow" panose="020B0004020202020204" pitchFamily="34" charset="0"/>
              <a:cs typeface="Calibri" panose="020F0502020204030204" pitchFamily="34" charset="0"/>
            </a:endParaRPr>
          </a:p>
          <a:p>
            <a:pPr lvl="1" indent="-342900">
              <a:spcBef>
                <a:spcPts val="0"/>
              </a:spcBef>
            </a:pPr>
            <a:r>
              <a:rPr lang="en-US" sz="2200" dirty="0">
                <a:latin typeface="Aptos Narrow" panose="020B0004020202020204" pitchFamily="34" charset="0"/>
              </a:rPr>
              <a:t>Common administrative costs include: salaries for administrative staff, budgeting, monitoring, personnel, and IT maintenance.</a:t>
            </a:r>
          </a:p>
          <a:p>
            <a:pPr lvl="1" indent="-342900">
              <a:spcBef>
                <a:spcPts val="0"/>
              </a:spcBef>
            </a:pPr>
            <a:endParaRPr lang="en-US" sz="1600" dirty="0">
              <a:latin typeface="Aptos Narrow" panose="020B0004020202020204" pitchFamily="34" charset="0"/>
            </a:endParaRPr>
          </a:p>
          <a:p>
            <a:pPr lvl="1" indent="-342900">
              <a:spcBef>
                <a:spcPts val="0"/>
              </a:spcBef>
            </a:pPr>
            <a:r>
              <a:rPr lang="en-US" sz="2200" dirty="0">
                <a:latin typeface="Aptos Narrow" panose="020B0004020202020204" pitchFamily="34" charset="0"/>
              </a:rPr>
              <a:t>Common program costs include: providing benefits, salaries for program staff (for direct client services), case management, outreach, IT development costs.</a:t>
            </a:r>
          </a:p>
          <a:p>
            <a:pPr marL="457200" lvl="1" indent="0">
              <a:buNone/>
            </a:pPr>
            <a:endParaRPr lang="en-US" sz="1000" dirty="0">
              <a:solidFill>
                <a:schemeClr val="accent6"/>
              </a:solidFill>
              <a:latin typeface="Aptos Narrow" panose="020B0004020202020204" pitchFamily="34" charset="0"/>
              <a:cs typeface="Calibri" panose="020F0502020204030204" pitchFamily="34" charset="0"/>
            </a:endParaRPr>
          </a:p>
          <a:p>
            <a:pPr marL="0" lvl="1" indent="0">
              <a:buNone/>
            </a:pPr>
            <a:r>
              <a:rPr lang="en-US" sz="2200" b="1" dirty="0">
                <a:solidFill>
                  <a:schemeClr val="accent6"/>
                </a:solidFill>
                <a:latin typeface="Aptos Narrow" panose="020B0004020202020204" pitchFamily="34" charset="0"/>
                <a:cs typeface="Calibri" panose="020F0502020204030204" pitchFamily="34" charset="0"/>
              </a:rPr>
              <a:t>Grant recipients must have clear documentation of their allowable administrative and program costs definitions.</a:t>
            </a:r>
          </a:p>
        </p:txBody>
      </p:sp>
      <p:sp>
        <p:nvSpPr>
          <p:cNvPr id="6" name="Rectangle: Rounded Corners 5">
            <a:extLst>
              <a:ext uri="{FF2B5EF4-FFF2-40B4-BE49-F238E27FC236}">
                <a16:creationId xmlns:a16="http://schemas.microsoft.com/office/drawing/2014/main" id="{3BBADB02-45F3-D873-5773-C70679B166DE}"/>
              </a:ext>
            </a:extLst>
          </p:cNvPr>
          <p:cNvSpPr/>
          <p:nvPr/>
        </p:nvSpPr>
        <p:spPr>
          <a:xfrm>
            <a:off x="541570" y="1093848"/>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7" name="TextBox 6">
            <a:extLst>
              <a:ext uri="{FF2B5EF4-FFF2-40B4-BE49-F238E27FC236}">
                <a16:creationId xmlns:a16="http://schemas.microsoft.com/office/drawing/2014/main" id="{91FF1BBE-7AED-A0C8-58B4-A1F18F54D139}"/>
              </a:ext>
            </a:extLst>
          </p:cNvPr>
          <p:cNvSpPr txBox="1"/>
          <p:nvPr/>
        </p:nvSpPr>
        <p:spPr>
          <a:xfrm>
            <a:off x="3013474" y="1157960"/>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9:  ADMINISTRATIVE COSTS</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Tree>
    <p:extLst>
      <p:ext uri="{BB962C8B-B14F-4D97-AF65-F5344CB8AC3E}">
        <p14:creationId xmlns:p14="http://schemas.microsoft.com/office/powerpoint/2010/main" val="4274217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06268531"/>
              </p:ext>
            </p:extLst>
          </p:nvPr>
        </p:nvGraphicFramePr>
        <p:xfrm>
          <a:off x="536793" y="2376529"/>
          <a:ext cx="10945183" cy="3749040"/>
        </p:xfrm>
        <a:graphic>
          <a:graphicData uri="http://schemas.openxmlformats.org/drawingml/2006/table">
            <a:tbl>
              <a:tblPr firstRow="1" bandRow="1">
                <a:tableStyleId>{2D5ABB26-0587-4C30-8999-92F81FD0307C}</a:tableStyleId>
              </a:tblPr>
              <a:tblGrid>
                <a:gridCol w="2195667">
                  <a:extLst>
                    <a:ext uri="{9D8B030D-6E8A-4147-A177-3AD203B41FA5}">
                      <a16:colId xmlns:a16="http://schemas.microsoft.com/office/drawing/2014/main" val="4079345045"/>
                    </a:ext>
                  </a:extLst>
                </a:gridCol>
                <a:gridCol w="8749516">
                  <a:extLst>
                    <a:ext uri="{9D8B030D-6E8A-4147-A177-3AD203B41FA5}">
                      <a16:colId xmlns:a16="http://schemas.microsoft.com/office/drawing/2014/main" val="907846636"/>
                    </a:ext>
                  </a:extLst>
                </a:gridCol>
              </a:tblGrid>
              <a:tr h="2103120">
                <a:tc>
                  <a:txBody>
                    <a:bodyPr/>
                    <a:lstStyle/>
                    <a:p>
                      <a:r>
                        <a:rPr lang="en-US" sz="2000" b="1" dirty="0">
                          <a:latin typeface="Aptos Narrow" panose="020B0004020202020204" pitchFamily="34" charset="0"/>
                        </a:rPr>
                        <a:t>Documentation</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tc>
                  <a:txBody>
                    <a:bodyPr/>
                    <a:lstStyle/>
                    <a:p>
                      <a:pPr marL="285750" lvl="1" indent="-285750">
                        <a:lnSpc>
                          <a:spcPct val="85000"/>
                        </a:lnSpc>
                        <a:spcBef>
                          <a:spcPts val="0"/>
                        </a:spcBef>
                        <a:buFont typeface="Arial" panose="020B0604020202020204" pitchFamily="34" charset="0"/>
                        <a:buChar char="•"/>
                        <a:tabLst>
                          <a:tab pos="8229600" algn="l"/>
                        </a:tabLst>
                      </a:pPr>
                      <a:r>
                        <a:rPr lang="en-US" sz="1800" b="0" dirty="0">
                          <a:latin typeface="Aptos Narrow" panose="020B0004020202020204" pitchFamily="34" charset="0"/>
                          <a:cs typeface="Calibri" panose="020F0502020204030204" pitchFamily="34" charset="0"/>
                        </a:rPr>
                        <a:t>Do we know where to find a clear explanation of allowable program and administrative costs in my state, tribe, or territory?</a:t>
                      </a:r>
                    </a:p>
                    <a:p>
                      <a:pPr marL="285750" lvl="1" indent="-285750">
                        <a:lnSpc>
                          <a:spcPct val="85000"/>
                        </a:lnSpc>
                        <a:spcBef>
                          <a:spcPts val="0"/>
                        </a:spcBef>
                        <a:buFont typeface="Arial" panose="020B0604020202020204" pitchFamily="34" charset="0"/>
                        <a:buChar char="•"/>
                        <a:tabLst>
                          <a:tab pos="8229600" algn="l"/>
                        </a:tabLst>
                      </a:pPr>
                      <a:endParaRPr lang="en-US" sz="1800" b="0" dirty="0">
                        <a:latin typeface="Aptos Narrow" panose="020B0004020202020204" pitchFamily="34" charset="0"/>
                        <a:cs typeface="Calibri" panose="020F0502020204030204" pitchFamily="34" charset="0"/>
                      </a:endParaRPr>
                    </a:p>
                    <a:p>
                      <a:pPr marL="285750" lvl="1" indent="-285750">
                        <a:lnSpc>
                          <a:spcPct val="85000"/>
                        </a:lnSpc>
                        <a:spcBef>
                          <a:spcPts val="0"/>
                        </a:spcBef>
                        <a:buFont typeface="Arial" panose="020B0604020202020204" pitchFamily="34" charset="0"/>
                        <a:buChar char="•"/>
                        <a:tabLst>
                          <a:tab pos="8229600" algn="l"/>
                        </a:tabLst>
                      </a:pPr>
                      <a:r>
                        <a:rPr lang="en-US" sz="1800" b="0" dirty="0">
                          <a:latin typeface="Aptos Narrow" panose="020B0004020202020204" pitchFamily="34" charset="0"/>
                          <a:cs typeface="Calibri" panose="020F0502020204030204" pitchFamily="34" charset="0"/>
                        </a:rPr>
                        <a:t>When was the last time these cost definitions were reviewed?</a:t>
                      </a:r>
                    </a:p>
                    <a:p>
                      <a:pPr marL="285750" lvl="1" indent="-285750">
                        <a:lnSpc>
                          <a:spcPct val="85000"/>
                        </a:lnSpc>
                        <a:spcBef>
                          <a:spcPts val="0"/>
                        </a:spcBef>
                        <a:buFont typeface="Arial" panose="020B0604020202020204" pitchFamily="34" charset="0"/>
                        <a:buChar char="•"/>
                        <a:tabLst>
                          <a:tab pos="8229600" algn="l"/>
                        </a:tabLst>
                      </a:pPr>
                      <a:endParaRPr lang="en-US" sz="1800" b="0" dirty="0">
                        <a:latin typeface="Aptos Narrow" panose="020B0004020202020204" pitchFamily="34" charset="0"/>
                        <a:cs typeface="Calibri" panose="020F0502020204030204" pitchFamily="34" charset="0"/>
                      </a:endParaRPr>
                    </a:p>
                    <a:p>
                      <a:pPr marL="285750" lvl="1" indent="-285750">
                        <a:lnSpc>
                          <a:spcPct val="85000"/>
                        </a:lnSpc>
                        <a:spcBef>
                          <a:spcPts val="0"/>
                        </a:spcBef>
                        <a:buFont typeface="Arial" panose="020B0604020202020204" pitchFamily="34" charset="0"/>
                        <a:buChar char="•"/>
                        <a:tabLst>
                          <a:tab pos="8229600" algn="l"/>
                        </a:tabLst>
                      </a:pPr>
                      <a:r>
                        <a:rPr lang="en-US" sz="1800" b="0" dirty="0">
                          <a:latin typeface="Aptos Narrow" panose="020B0004020202020204" pitchFamily="34" charset="0"/>
                          <a:cs typeface="Calibri" panose="020F0502020204030204" pitchFamily="34" charset="0"/>
                        </a:rPr>
                        <a:t>If</a:t>
                      </a:r>
                      <a:r>
                        <a:rPr lang="en-US" sz="1800" b="0" baseline="0" dirty="0">
                          <a:latin typeface="Aptos Narrow" panose="020B0004020202020204" pitchFamily="34" charset="0"/>
                          <a:cs typeface="Calibri" panose="020F0502020204030204" pitchFamily="34" charset="0"/>
                        </a:rPr>
                        <a:t> we use subgrantees to administer LIHEAP, do they know where to find clear allowable cost definitions?  </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275012"/>
                  </a:ext>
                </a:extLst>
              </a:tr>
              <a:tr h="1645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ptos Narrow" panose="020B0004020202020204" pitchFamily="34" charset="0"/>
                        </a:rPr>
                        <a:t>Flexibility</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b="0" dirty="0">
                          <a:latin typeface="Aptos Narrow" panose="020B0004020202020204" pitchFamily="34" charset="0"/>
                          <a:cs typeface="Calibri" panose="020F0502020204030204" pitchFamily="34" charset="0"/>
                        </a:rPr>
                        <a:t>Are there areas</a:t>
                      </a:r>
                      <a:r>
                        <a:rPr lang="en-US" sz="1800" b="0" baseline="0" dirty="0">
                          <a:latin typeface="Aptos Narrow" panose="020B0004020202020204" pitchFamily="34" charset="0"/>
                          <a:cs typeface="Calibri" panose="020F0502020204030204" pitchFamily="34" charset="0"/>
                        </a:rPr>
                        <a:t> where our program has skimped because we didn’t realize our flexibility in defining program versus administrative costs? </a:t>
                      </a:r>
                      <a:r>
                        <a:rPr lang="en-US" sz="1800" b="0" dirty="0">
                          <a:latin typeface="Aptos Narrow" panose="020B0004020202020204" pitchFamily="34" charset="0"/>
                          <a:cs typeface="Calibri" panose="020F0502020204030204" pitchFamily="34" charset="0"/>
                        </a:rPr>
                        <a:t> </a:t>
                      </a:r>
                    </a:p>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endParaRPr lang="en-US" sz="1800" b="0" dirty="0">
                        <a:latin typeface="Aptos Narrow" panose="020B0004020202020204" pitchFamily="34" charset="0"/>
                        <a:cs typeface="Calibri" panose="020F0502020204030204" pitchFamily="34" charset="0"/>
                      </a:endParaRPr>
                    </a:p>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dirty="0">
                          <a:latin typeface="Aptos Narrow" panose="020B0004020202020204" pitchFamily="34" charset="0"/>
                          <a:cs typeface="Calibri" panose="020F0502020204030204" pitchFamily="34" charset="0"/>
                        </a:rPr>
                        <a:t>Have we reviewed </a:t>
                      </a:r>
                      <a:r>
                        <a:rPr lang="en-US" sz="1800" dirty="0">
                          <a:latin typeface="Aptos Narrow" panose="020B0004020202020204" pitchFamily="34" charset="0"/>
                          <a:cs typeface="Calibri" panose="020F0502020204030204" pitchFamily="34" charset="0"/>
                          <a:hlinkClick r:id="rId3"/>
                        </a:rPr>
                        <a:t>other grantee cost</a:t>
                      </a:r>
                      <a:r>
                        <a:rPr lang="en-US" sz="1800" baseline="0" dirty="0">
                          <a:latin typeface="Aptos Narrow" panose="020B0004020202020204" pitchFamily="34" charset="0"/>
                          <a:cs typeface="Calibri" panose="020F0502020204030204" pitchFamily="34" charset="0"/>
                          <a:hlinkClick r:id="rId3"/>
                        </a:rPr>
                        <a:t> definitions </a:t>
                      </a:r>
                      <a:r>
                        <a:rPr lang="en-US" sz="1800" baseline="0" dirty="0">
                          <a:latin typeface="Aptos Narrow" panose="020B0004020202020204" pitchFamily="34" charset="0"/>
                          <a:cs typeface="Calibri" panose="020F0502020204030204" pitchFamily="34" charset="0"/>
                        </a:rPr>
                        <a:t>to see how they categorize particular expenses that we are unclear about?</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bl>
          </a:graphicData>
        </a:graphic>
      </p:graphicFrame>
      <p:sp>
        <p:nvSpPr>
          <p:cNvPr id="7" name="TextBox 6">
            <a:extLst>
              <a:ext uri="{FF2B5EF4-FFF2-40B4-BE49-F238E27FC236}">
                <a16:creationId xmlns:a16="http://schemas.microsoft.com/office/drawing/2014/main" id="{94C6B06F-14FF-FCA0-5561-B054CB9E0894}"/>
              </a:ext>
            </a:extLst>
          </p:cNvPr>
          <p:cNvSpPr txBox="1"/>
          <p:nvPr/>
        </p:nvSpPr>
        <p:spPr>
          <a:xfrm>
            <a:off x="3013474" y="1233676"/>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9:  ADMINISTRATIVE COSTS</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9? </a:t>
            </a:r>
          </a:p>
        </p:txBody>
      </p:sp>
      <p:sp>
        <p:nvSpPr>
          <p:cNvPr id="9" name="Rectangle: Rounded Corners 8">
            <a:extLst>
              <a:ext uri="{FF2B5EF4-FFF2-40B4-BE49-F238E27FC236}">
                <a16:creationId xmlns:a16="http://schemas.microsoft.com/office/drawing/2014/main" id="{A87C2D9E-88B7-6B8C-AA53-B4733BDC21B0}"/>
              </a:ext>
            </a:extLst>
          </p:cNvPr>
          <p:cNvSpPr/>
          <p:nvPr/>
        </p:nvSpPr>
        <p:spPr>
          <a:xfrm>
            <a:off x="512131" y="1160658"/>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2827088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DE8CC1-D5EE-556C-A476-1123071F542F}"/>
              </a:ext>
            </a:extLst>
          </p:cNvPr>
          <p:cNvSpPr/>
          <p:nvPr/>
        </p:nvSpPr>
        <p:spPr>
          <a:xfrm>
            <a:off x="364521" y="2180136"/>
            <a:ext cx="7035016" cy="40395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rIns="365760" rtlCol="0" anchor="ctr"/>
          <a:lstStyle/>
          <a:p>
            <a:pPr marL="338138" indent="-276225">
              <a:lnSpc>
                <a:spcPct val="80000"/>
              </a:lnSpc>
              <a:buClr>
                <a:schemeClr val="tx1"/>
              </a:buClr>
              <a:buFont typeface="Arial" panose="020B0604020202020204" pitchFamily="34" charset="0"/>
              <a:buChar char="•"/>
            </a:pPr>
            <a:r>
              <a:rPr lang="en-US" sz="2400" b="1" dirty="0">
                <a:solidFill>
                  <a:schemeClr val="accent1"/>
                </a:solidFill>
                <a:latin typeface="Aptos Narrow" panose="020B0004020202020204" pitchFamily="34" charset="0"/>
                <a:hlinkClick r:id="rId3">
                  <a:extLst>
                    <a:ext uri="{A12FA001-AC4F-418D-AE19-62706E023703}">
                      <ahyp:hlinkClr xmlns:ahyp="http://schemas.microsoft.com/office/drawing/2018/hyperlinkcolor" val="tx"/>
                    </a:ext>
                  </a:extLst>
                </a:hlinkClick>
              </a:rPr>
              <a:t>LIHEAP Information Memorandum 2000-12: Costs for Planning and Administration</a:t>
            </a:r>
            <a:r>
              <a:rPr lang="en-US" sz="2400" b="1" u="sng" dirty="0">
                <a:solidFill>
                  <a:srgbClr val="C00000"/>
                </a:solidFill>
                <a:latin typeface="Aptos Narrow" panose="020B0004020202020204" pitchFamily="34" charset="0"/>
                <a:hlinkClick r:id="rId3">
                  <a:extLst>
                    <a:ext uri="{A12FA001-AC4F-418D-AE19-62706E023703}">
                      <ahyp:hlinkClr xmlns:ahyp="http://schemas.microsoft.com/office/drawing/2018/hyperlinkcolor" val="tx"/>
                    </a:ext>
                  </a:extLst>
                </a:hlinkClick>
              </a:rPr>
              <a:t>**</a:t>
            </a:r>
            <a:r>
              <a:rPr lang="en-US" sz="2400" b="1" dirty="0">
                <a:solidFill>
                  <a:schemeClr val="accent1"/>
                </a:solidFill>
                <a:latin typeface="Aptos Narrow" panose="020B0004020202020204" pitchFamily="34" charset="0"/>
                <a:hlinkClick r:id="rId3">
                  <a:extLst>
                    <a:ext uri="{A12FA001-AC4F-418D-AE19-62706E023703}">
                      <ahyp:hlinkClr xmlns:ahyp="http://schemas.microsoft.com/office/drawing/2018/hyperlinkcolor" val="tx"/>
                    </a:ext>
                  </a:extLst>
                </a:hlinkClick>
              </a:rPr>
              <a:t> </a:t>
            </a:r>
            <a:r>
              <a:rPr lang="en-US" sz="2400" dirty="0">
                <a:solidFill>
                  <a:schemeClr val="tx1"/>
                </a:solidFill>
                <a:latin typeface="Aptos Narrow" panose="020B0004020202020204" pitchFamily="34" charset="0"/>
              </a:rPr>
              <a:t>details statutory and regulatory restrictions on administration and outlines related HHS guidance.</a:t>
            </a:r>
          </a:p>
          <a:p>
            <a:pPr marL="338138" indent="-276225">
              <a:lnSpc>
                <a:spcPct val="80000"/>
              </a:lnSpc>
            </a:pPr>
            <a:endParaRPr lang="en-US" sz="1600" dirty="0">
              <a:solidFill>
                <a:schemeClr val="tx1"/>
              </a:solidFill>
              <a:latin typeface="Aptos Narrow" panose="020B0004020202020204" pitchFamily="34" charset="0"/>
            </a:endParaRPr>
          </a:p>
          <a:p>
            <a:pPr marL="338138" indent="-276225">
              <a:lnSpc>
                <a:spcPct val="80000"/>
              </a:lnSpc>
            </a:pPr>
            <a:endParaRPr lang="en-US" sz="2400" dirty="0">
              <a:solidFill>
                <a:schemeClr val="tx1"/>
              </a:solidFill>
              <a:latin typeface="Aptos Narrow" panose="020B0004020202020204" pitchFamily="34" charset="0"/>
            </a:endParaRPr>
          </a:p>
          <a:p>
            <a:pPr marL="338138" indent="-276225">
              <a:lnSpc>
                <a:spcPct val="80000"/>
              </a:lnSpc>
              <a:buFont typeface="Arial" panose="020B0604020202020204" pitchFamily="34" charset="0"/>
              <a:buChar char="•"/>
            </a:pPr>
            <a:r>
              <a:rPr lang="en-US" sz="2400" dirty="0">
                <a:solidFill>
                  <a:schemeClr val="tx1"/>
                </a:solidFill>
                <a:latin typeface="Aptos Narrow" panose="020B0004020202020204" pitchFamily="34" charset="0"/>
              </a:rPr>
              <a:t>The </a:t>
            </a:r>
            <a:r>
              <a:rPr lang="en-US" sz="2400" b="1" dirty="0">
                <a:solidFill>
                  <a:schemeClr val="tx1"/>
                </a:solidFill>
                <a:latin typeface="Aptos Narrow" panose="020B0004020202020204" pitchFamily="34" charset="0"/>
              </a:rPr>
              <a:t>LIHEAP Clearinghouse </a:t>
            </a:r>
            <a:r>
              <a:rPr lang="en-US" sz="2400" dirty="0">
                <a:solidFill>
                  <a:schemeClr val="tx1"/>
                </a:solidFill>
                <a:latin typeface="Aptos Narrow" panose="020B0004020202020204" pitchFamily="34" charset="0"/>
              </a:rPr>
              <a:t>published an Issue Brief in 2014 titled </a:t>
            </a:r>
            <a:r>
              <a:rPr lang="en-US" sz="2400" b="1" dirty="0">
                <a:solidFill>
                  <a:schemeClr val="accent1"/>
                </a:solidFill>
                <a:latin typeface="Aptos Narrow" panose="020B0004020202020204" pitchFamily="34" charset="0"/>
                <a:hlinkClick r:id="rId4">
                  <a:extLst>
                    <a:ext uri="{A12FA001-AC4F-418D-AE19-62706E023703}">
                      <ahyp:hlinkClr xmlns:ahyp="http://schemas.microsoft.com/office/drawing/2018/hyperlinkcolor" val="tx"/>
                    </a:ext>
                  </a:extLst>
                </a:hlinkClick>
              </a:rPr>
              <a:t>LIHEAP Administrative Cost Savings</a:t>
            </a:r>
            <a:r>
              <a:rPr lang="en-US" sz="2400" dirty="0">
                <a:solidFill>
                  <a:schemeClr val="tx1"/>
                </a:solidFill>
                <a:latin typeface="Aptos Narrow" panose="020B0004020202020204" pitchFamily="34" charset="0"/>
              </a:rPr>
              <a:t>, which breaks down IM 2000-12 and provides example cost definitions from LIHEAP grant recipients.  </a:t>
            </a:r>
            <a:endParaRPr lang="en-US" sz="700" dirty="0">
              <a:solidFill>
                <a:schemeClr val="tx1"/>
              </a:solidFill>
              <a:latin typeface="Aptos Narrow" panose="020B0004020202020204" pitchFamily="34" charset="0"/>
            </a:endParaRPr>
          </a:p>
        </p:txBody>
      </p:sp>
      <p:pic>
        <p:nvPicPr>
          <p:cNvPr id="3" name="Picture 2">
            <a:extLst>
              <a:ext uri="{FF2B5EF4-FFF2-40B4-BE49-F238E27FC236}">
                <a16:creationId xmlns:a16="http://schemas.microsoft.com/office/drawing/2014/main" id="{05BE3E43-9A29-72C6-9692-9D55461F8387}"/>
              </a:ext>
            </a:extLst>
          </p:cNvPr>
          <p:cNvPicPr>
            <a:picLocks noChangeAspect="1"/>
          </p:cNvPicPr>
          <p:nvPr/>
        </p:nvPicPr>
        <p:blipFill>
          <a:blip r:embed="rId5"/>
          <a:stretch>
            <a:fillRect/>
          </a:stretch>
        </p:blipFill>
        <p:spPr>
          <a:xfrm>
            <a:off x="7527280" y="2079197"/>
            <a:ext cx="3170431" cy="4039567"/>
          </a:xfrm>
          <a:prstGeom prst="rect">
            <a:avLst/>
          </a:prstGeom>
          <a:ln>
            <a:solidFill>
              <a:schemeClr val="tx1"/>
            </a:solidFill>
          </a:ln>
        </p:spPr>
      </p:pic>
      <p:grpSp>
        <p:nvGrpSpPr>
          <p:cNvPr id="2" name="Group 1">
            <a:extLst>
              <a:ext uri="{FF2B5EF4-FFF2-40B4-BE49-F238E27FC236}">
                <a16:creationId xmlns:a16="http://schemas.microsoft.com/office/drawing/2014/main" id="{C109CD8E-78D7-3AF5-B859-F70B75EDFCD8}"/>
              </a:ext>
            </a:extLst>
          </p:cNvPr>
          <p:cNvGrpSpPr/>
          <p:nvPr/>
        </p:nvGrpSpPr>
        <p:grpSpPr>
          <a:xfrm>
            <a:off x="528869" y="1211491"/>
            <a:ext cx="2487381" cy="894041"/>
            <a:chOff x="1100369" y="4945170"/>
            <a:chExt cx="2487381" cy="894041"/>
          </a:xfrm>
        </p:grpSpPr>
        <p:sp>
          <p:nvSpPr>
            <p:cNvPr id="4" name="Rectangle: Rounded Corners 3">
              <a:extLst>
                <a:ext uri="{FF2B5EF4-FFF2-40B4-BE49-F238E27FC236}">
                  <a16:creationId xmlns:a16="http://schemas.microsoft.com/office/drawing/2014/main" id="{B445372E-51FA-FE71-684D-100C6AFC72A0}"/>
                </a:ext>
              </a:extLst>
            </p:cNvPr>
            <p:cNvSpPr/>
            <p:nvPr/>
          </p:nvSpPr>
          <p:spPr>
            <a:xfrm>
              <a:off x="1100369" y="4945170"/>
              <a:ext cx="2487381" cy="894041"/>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marL="800100">
                <a:lnSpc>
                  <a:spcPct val="80000"/>
                </a:lnSpc>
              </a:pPr>
              <a:r>
                <a:rPr lang="en-US" sz="2400" b="1" dirty="0">
                  <a:latin typeface="Aptos Narrow" panose="020B0004020202020204" pitchFamily="34" charset="0"/>
                </a:rPr>
                <a:t>Resources</a:t>
              </a:r>
            </a:p>
          </p:txBody>
        </p:sp>
        <p:pic>
          <p:nvPicPr>
            <p:cNvPr id="5" name="Graphic 4" descr="Mining tools with solid fill">
              <a:extLst>
                <a:ext uri="{FF2B5EF4-FFF2-40B4-BE49-F238E27FC236}">
                  <a16:creationId xmlns:a16="http://schemas.microsoft.com/office/drawing/2014/main" id="{5F42FBE7-3713-72A1-2A53-498940BE72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1956" y="5139313"/>
              <a:ext cx="492182" cy="492182"/>
            </a:xfrm>
            <a:prstGeom prst="rect">
              <a:avLst/>
            </a:prstGeom>
          </p:spPr>
        </p:pic>
      </p:grpSp>
      <p:sp>
        <p:nvSpPr>
          <p:cNvPr id="6" name="TextBox 5">
            <a:extLst>
              <a:ext uri="{FF2B5EF4-FFF2-40B4-BE49-F238E27FC236}">
                <a16:creationId xmlns:a16="http://schemas.microsoft.com/office/drawing/2014/main" id="{D7A815A0-54F3-9919-62BC-DA3CD602BE11}"/>
              </a:ext>
            </a:extLst>
          </p:cNvPr>
          <p:cNvSpPr txBox="1"/>
          <p:nvPr/>
        </p:nvSpPr>
        <p:spPr>
          <a:xfrm>
            <a:off x="3013474" y="1286095"/>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9:  ADMINISTRATIVE COSTS</a:t>
            </a:r>
          </a:p>
          <a:p>
            <a:pPr marL="57150" lvl="1">
              <a:lnSpc>
                <a:spcPct val="80000"/>
              </a:lnSpc>
              <a:spcBef>
                <a:spcPts val="0"/>
              </a:spcBef>
              <a:buNone/>
            </a:pPr>
            <a:r>
              <a:rPr lang="en-US" sz="2400" b="1" dirty="0">
                <a:solidFill>
                  <a:schemeClr val="tx1">
                    <a:lumMod val="50000"/>
                    <a:lumOff val="50000"/>
                  </a:schemeClr>
                </a:solidFill>
                <a:latin typeface="Aptos Narrow" panose="020B0004020202020204" pitchFamily="34" charset="0"/>
                <a:cs typeface="Calibri" panose="020F0502020204030204" pitchFamily="34" charset="0"/>
              </a:rPr>
              <a:t>How can we learn more?</a:t>
            </a:r>
          </a:p>
        </p:txBody>
      </p:sp>
    </p:spTree>
    <p:extLst>
      <p:ext uri="{BB962C8B-B14F-4D97-AF65-F5344CB8AC3E}">
        <p14:creationId xmlns:p14="http://schemas.microsoft.com/office/powerpoint/2010/main" val="2067655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6093" y="2472445"/>
            <a:ext cx="11233669" cy="3196789"/>
          </a:xfrm>
        </p:spPr>
        <p:txBody>
          <a:bodyPr>
            <a:noAutofit/>
          </a:bodyPr>
          <a:lstStyle/>
          <a:p>
            <a:pPr marL="0" indent="0">
              <a:lnSpc>
                <a:spcPct val="100000"/>
              </a:lnSpc>
              <a:spcBef>
                <a:spcPts val="0"/>
              </a:spcBef>
              <a:buNone/>
            </a:pPr>
            <a:r>
              <a:rPr lang="en-US" sz="2400" dirty="0">
                <a:latin typeface="Aptos Narrow" panose="020B0004020202020204" pitchFamily="34" charset="0"/>
                <a:cs typeface="Calibri" panose="020F0502020204030204" pitchFamily="34" charset="0"/>
              </a:rPr>
              <a:t>The grantee will establish procedures necessary to assure </a:t>
            </a:r>
            <a:r>
              <a:rPr lang="en-US" sz="2400" dirty="0">
                <a:latin typeface="Aptos Narrow" panose="020B0004020202020204" pitchFamily="34" charset="0"/>
              </a:rPr>
              <a:t>to the proper disbursal of and accounting for Federal LIHEAP funds.  More specifically:</a:t>
            </a:r>
          </a:p>
          <a:p>
            <a:pPr marL="0" indent="0">
              <a:lnSpc>
                <a:spcPct val="100000"/>
              </a:lnSpc>
              <a:spcBef>
                <a:spcPts val="0"/>
              </a:spcBef>
              <a:buNone/>
            </a:pPr>
            <a:endParaRPr lang="en-US" sz="2400" dirty="0">
              <a:latin typeface="Aptos Narrow" panose="020B0004020202020204" pitchFamily="34" charset="0"/>
              <a:cs typeface="Calibri" panose="020F0502020204030204" pitchFamily="34" charset="0"/>
            </a:endParaRPr>
          </a:p>
          <a:p>
            <a:pPr marL="285750" indent="-285750">
              <a:lnSpc>
                <a:spcPct val="100000"/>
              </a:lnSpc>
              <a:spcBef>
                <a:spcPts val="0"/>
              </a:spcBef>
            </a:pPr>
            <a:r>
              <a:rPr lang="en-US" sz="2400" dirty="0">
                <a:latin typeface="Aptos Narrow" panose="020B0004020202020204" pitchFamily="34" charset="0"/>
                <a:ea typeface="Times New Roman" panose="02020603050405020304" pitchFamily="18" charset="0"/>
              </a:rPr>
              <a:t>Fiscal control and fund accounting</a:t>
            </a:r>
          </a:p>
          <a:p>
            <a:pPr marL="514350" indent="-285750">
              <a:lnSpc>
                <a:spcPct val="100000"/>
              </a:lnSpc>
              <a:spcBef>
                <a:spcPts val="0"/>
              </a:spcBef>
            </a:pPr>
            <a:endParaRPr lang="en-US" sz="2400" dirty="0">
              <a:latin typeface="Aptos Narrow" panose="020B0004020202020204" pitchFamily="34" charset="0"/>
              <a:ea typeface="Times New Roman" panose="02020603050405020304" pitchFamily="18" charset="0"/>
            </a:endParaRPr>
          </a:p>
          <a:p>
            <a:pPr marL="285750" indent="-285750">
              <a:lnSpc>
                <a:spcPct val="100000"/>
              </a:lnSpc>
              <a:spcBef>
                <a:spcPts val="0"/>
              </a:spcBef>
            </a:pPr>
            <a:r>
              <a:rPr lang="en-US" sz="2400" dirty="0">
                <a:latin typeface="Aptos Narrow" panose="020B0004020202020204" pitchFamily="34" charset="0"/>
                <a:ea typeface="Times New Roman" panose="02020603050405020304" pitchFamily="18" charset="0"/>
              </a:rPr>
              <a:t>Monitoring of the program</a:t>
            </a:r>
          </a:p>
          <a:p>
            <a:pPr marL="0" indent="0">
              <a:lnSpc>
                <a:spcPct val="100000"/>
              </a:lnSpc>
              <a:spcBef>
                <a:spcPts val="0"/>
              </a:spcBef>
              <a:buNone/>
            </a:pPr>
            <a:r>
              <a:rPr lang="en-US" sz="2400" dirty="0">
                <a:latin typeface="Aptos Narrow" panose="020B0004020202020204" pitchFamily="34" charset="0"/>
                <a:ea typeface="Times New Roman" panose="02020603050405020304" pitchFamily="18" charset="0"/>
              </a:rPr>
              <a:t> </a:t>
            </a:r>
          </a:p>
          <a:p>
            <a:pPr marL="285750" indent="-285750">
              <a:lnSpc>
                <a:spcPct val="100000"/>
              </a:lnSpc>
              <a:spcBef>
                <a:spcPts val="0"/>
              </a:spcBef>
            </a:pPr>
            <a:r>
              <a:rPr lang="en-US" sz="2400" dirty="0">
                <a:latin typeface="Aptos Narrow" panose="020B0004020202020204" pitchFamily="34" charset="0"/>
                <a:ea typeface="Times New Roman" panose="02020603050405020304" pitchFamily="18" charset="0"/>
              </a:rPr>
              <a:t>Compliance with the Single Audit Act (</a:t>
            </a:r>
            <a:r>
              <a:rPr lang="en-US" sz="2400" dirty="0">
                <a:latin typeface="Aptos Narrow" panose="020B0004020202020204" pitchFamily="34" charset="0"/>
              </a:rPr>
              <a:t>31 USC Ch. 75)</a:t>
            </a:r>
            <a:endParaRPr lang="en-US" sz="2400" dirty="0">
              <a:latin typeface="Aptos Narrow" panose="020B0004020202020204" pitchFamily="34" charset="0"/>
              <a:ea typeface="Times New Roman" panose="02020603050405020304" pitchFamily="18" charset="0"/>
            </a:endParaRPr>
          </a:p>
          <a:p>
            <a:pPr marL="0" indent="0">
              <a:lnSpc>
                <a:spcPct val="80000"/>
              </a:lnSpc>
              <a:spcBef>
                <a:spcPts val="0"/>
              </a:spcBef>
              <a:buNone/>
            </a:pPr>
            <a:endParaRPr lang="en-US"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A14924E-087E-153C-3887-A506B10B0A6D}"/>
              </a:ext>
            </a:extLst>
          </p:cNvPr>
          <p:cNvSpPr txBox="1"/>
          <p:nvPr/>
        </p:nvSpPr>
        <p:spPr>
          <a:xfrm>
            <a:off x="3013474" y="1336943"/>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10:  MONITORING AND AUDITS</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2605(b)(10)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8624(b)(10</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FACD62B-788B-654E-81B1-F84837B4391D}"/>
              </a:ext>
            </a:extLst>
          </p:cNvPr>
          <p:cNvSpPr/>
          <p:nvPr/>
        </p:nvSpPr>
        <p:spPr>
          <a:xfrm>
            <a:off x="526093" y="1273297"/>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1425457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8870" y="2256896"/>
            <a:ext cx="11527287" cy="1466677"/>
          </a:xfrm>
        </p:spPr>
        <p:txBody>
          <a:bodyPr>
            <a:noAutofit/>
          </a:bodyPr>
          <a:lstStyle/>
          <a:p>
            <a:pPr marL="0" lvl="1" indent="0">
              <a:lnSpc>
                <a:spcPct val="80000"/>
              </a:lnSpc>
              <a:spcBef>
                <a:spcPts val="0"/>
              </a:spcBef>
              <a:buNone/>
            </a:pPr>
            <a:r>
              <a:rPr lang="en-US" sz="2300" b="1" dirty="0">
                <a:latin typeface="Aptos Narrow" panose="020B0004020202020204" pitchFamily="34" charset="0"/>
                <a:cs typeface="Calibri" panose="020F0502020204030204" pitchFamily="34" charset="0"/>
              </a:rPr>
              <a:t>How are we assuring the proper disbursal and accounting for Federal LIHEAP funds?</a:t>
            </a:r>
            <a:endParaRPr lang="en-US" sz="2300" b="1" dirty="0">
              <a:solidFill>
                <a:schemeClr val="accent6"/>
              </a:solidFill>
              <a:latin typeface="Aptos Narrow" panose="020B0004020202020204" pitchFamily="34" charset="0"/>
              <a:cs typeface="Calibri" panose="020F0502020204030204" pitchFamily="34" charset="0"/>
            </a:endParaRPr>
          </a:p>
          <a:p>
            <a:pPr marL="2292350" lvl="1" indent="0">
              <a:lnSpc>
                <a:spcPct val="80000"/>
              </a:lnSpc>
              <a:spcBef>
                <a:spcPts val="0"/>
              </a:spcBef>
              <a:buNone/>
            </a:pPr>
            <a:endParaRPr lang="en-US" sz="600" b="1" dirty="0">
              <a:latin typeface="Aptos Narrow" panose="020B0004020202020204" pitchFamily="34" charset="0"/>
              <a:cs typeface="Calibri" panose="020F0502020204030204" pitchFamily="34" charset="0"/>
            </a:endParaRPr>
          </a:p>
          <a:p>
            <a:pPr marL="2292350" lvl="1" indent="0">
              <a:lnSpc>
                <a:spcPct val="80000"/>
              </a:lnSpc>
              <a:spcBef>
                <a:spcPts val="0"/>
              </a:spcBef>
              <a:buNone/>
            </a:pPr>
            <a:endParaRPr lang="en-US" sz="1050" b="1" dirty="0">
              <a:latin typeface="Aptos Narrow" panose="020B0004020202020204" pitchFamily="34" charset="0"/>
              <a:cs typeface="Calibri" panose="020F0502020204030204" pitchFamily="34" charset="0"/>
            </a:endParaRPr>
          </a:p>
          <a:p>
            <a:pPr>
              <a:lnSpc>
                <a:spcPct val="80000"/>
              </a:lnSpc>
              <a:spcBef>
                <a:spcPts val="0"/>
              </a:spcBef>
            </a:pPr>
            <a:r>
              <a:rPr lang="en-US" sz="1800" b="1" dirty="0">
                <a:latin typeface="Aptos Narrow" panose="020B0004020202020204" pitchFamily="34" charset="0"/>
              </a:rPr>
              <a:t>Grant recipients must obligate and expend funds in accordance with their own laws and procedures.  Furthermore, grant recipients’ fund accounting procedures should allow ready reporting and tracing of funds to proper expenditures.  </a:t>
            </a:r>
          </a:p>
          <a:p>
            <a:pPr marL="0" indent="0">
              <a:lnSpc>
                <a:spcPct val="80000"/>
              </a:lnSpc>
              <a:spcBef>
                <a:spcPts val="0"/>
              </a:spcBef>
              <a:buNone/>
            </a:pPr>
            <a:endParaRPr lang="en-US" sz="2400" dirty="0">
              <a:latin typeface="Aptos Narrow" panose="020B0004020202020204" pitchFamily="34" charset="0"/>
            </a:endParaRPr>
          </a:p>
          <a:p>
            <a:pPr>
              <a:lnSpc>
                <a:spcPct val="80000"/>
              </a:lnSpc>
              <a:spcBef>
                <a:spcPts val="0"/>
              </a:spcBef>
            </a:pPr>
            <a:r>
              <a:rPr lang="en-US" sz="1800" b="1" dirty="0">
                <a:latin typeface="Aptos Narrow" panose="020B0004020202020204" pitchFamily="34" charset="0"/>
              </a:rPr>
              <a:t>Monitoring of the program should include procedures to check eligibility determination and calculating benefit payments.</a:t>
            </a:r>
          </a:p>
          <a:p>
            <a:pPr>
              <a:lnSpc>
                <a:spcPct val="80000"/>
              </a:lnSpc>
              <a:spcBef>
                <a:spcPts val="0"/>
              </a:spcBef>
            </a:pPr>
            <a:endParaRPr lang="en-US" sz="1800" dirty="0">
              <a:latin typeface="Aptos Narrow" panose="020B0004020202020204" pitchFamily="34" charset="0"/>
            </a:endParaRPr>
          </a:p>
          <a:p>
            <a:pPr marL="574675" lvl="1" indent="-339725">
              <a:lnSpc>
                <a:spcPct val="80000"/>
              </a:lnSpc>
              <a:spcBef>
                <a:spcPts val="0"/>
              </a:spcBef>
              <a:buFont typeface="Wingdings" panose="05000000000000000000" pitchFamily="2" charset="2"/>
              <a:buChar char="Ø"/>
            </a:pPr>
            <a:r>
              <a:rPr lang="en-US" sz="1700" dirty="0">
                <a:latin typeface="Aptos Narrow" panose="020B0004020202020204" pitchFamily="34" charset="0"/>
              </a:rPr>
              <a:t>On-site subgrantee/local agency monitoring visits generally include reviewing both a random and/or targeted sample of files.  </a:t>
            </a:r>
          </a:p>
          <a:p>
            <a:pPr marL="514350" lvl="1" indent="-285750">
              <a:lnSpc>
                <a:spcPct val="80000"/>
              </a:lnSpc>
              <a:spcBef>
                <a:spcPts val="0"/>
              </a:spcBef>
              <a:buSzPct val="75000"/>
              <a:buFont typeface="Wingdings" panose="05000000000000000000" pitchFamily="2" charset="2"/>
              <a:buChar char="Ø"/>
            </a:pPr>
            <a:endParaRPr lang="en-US" sz="1700" dirty="0">
              <a:latin typeface="Aptos Narrow" panose="020B0004020202020204" pitchFamily="34" charset="0"/>
            </a:endParaRPr>
          </a:p>
          <a:p>
            <a:pPr marL="571500" lvl="1" indent="-342900">
              <a:lnSpc>
                <a:spcPct val="80000"/>
              </a:lnSpc>
              <a:spcBef>
                <a:spcPts val="0"/>
              </a:spcBef>
              <a:buSzPct val="75000"/>
              <a:buFont typeface="Wingdings" panose="05000000000000000000" pitchFamily="2" charset="2"/>
              <a:buChar char="Ø"/>
            </a:pPr>
            <a:r>
              <a:rPr lang="en-US" sz="1700" dirty="0">
                <a:latin typeface="Aptos Narrow" panose="020B0004020202020204" pitchFamily="34" charset="0"/>
              </a:rPr>
              <a:t>Most grantees conduct program monitoring of subgrantees </a:t>
            </a:r>
            <a:r>
              <a:rPr lang="en-US" sz="1700" b="1" dirty="0">
                <a:latin typeface="Aptos Narrow" panose="020B0004020202020204" pitchFamily="34" charset="0"/>
              </a:rPr>
              <a:t>at least </a:t>
            </a:r>
            <a:r>
              <a:rPr lang="en-US" sz="1700" dirty="0">
                <a:latin typeface="Aptos Narrow" panose="020B0004020202020204" pitchFamily="34" charset="0"/>
              </a:rPr>
              <a:t>once every three years (many monitor subgrantees annually).  In some cases, desk reviews are used to both supplement and prioritize on-site visits.</a:t>
            </a:r>
          </a:p>
          <a:p>
            <a:pPr>
              <a:lnSpc>
                <a:spcPct val="80000"/>
              </a:lnSpc>
              <a:spcBef>
                <a:spcPts val="0"/>
              </a:spcBef>
            </a:pPr>
            <a:endParaRPr lang="en-US" sz="2400" dirty="0">
              <a:latin typeface="Aptos Narrow" panose="020B0004020202020204" pitchFamily="34" charset="0"/>
            </a:endParaRPr>
          </a:p>
          <a:p>
            <a:pPr>
              <a:lnSpc>
                <a:spcPct val="80000"/>
              </a:lnSpc>
              <a:spcBef>
                <a:spcPts val="0"/>
              </a:spcBef>
            </a:pPr>
            <a:r>
              <a:rPr lang="en-US" sz="1800" b="1" dirty="0">
                <a:latin typeface="Aptos Narrow" panose="020B0004020202020204" pitchFamily="34" charset="0"/>
              </a:rPr>
              <a:t>Financial monitoring should be conducted to prevent waste, fraud and abuse. </a:t>
            </a:r>
          </a:p>
          <a:p>
            <a:pPr>
              <a:lnSpc>
                <a:spcPct val="80000"/>
              </a:lnSpc>
              <a:spcBef>
                <a:spcPts val="0"/>
              </a:spcBef>
            </a:pPr>
            <a:endParaRPr lang="en-US" sz="1000" dirty="0">
              <a:latin typeface="Aptos Narrow" panose="020B0004020202020204" pitchFamily="34" charset="0"/>
            </a:endParaRPr>
          </a:p>
          <a:p>
            <a:pPr marL="571500" lvl="1" indent="-342900">
              <a:lnSpc>
                <a:spcPct val="80000"/>
              </a:lnSpc>
              <a:spcBef>
                <a:spcPts val="0"/>
              </a:spcBef>
              <a:buSzPct val="75000"/>
              <a:buFont typeface="Wingdings" panose="05000000000000000000" pitchFamily="2" charset="2"/>
              <a:buChar char="Ø"/>
            </a:pPr>
            <a:r>
              <a:rPr lang="en-US" sz="1700" dirty="0">
                <a:latin typeface="Aptos Narrow" panose="020B0004020202020204" pitchFamily="34" charset="0"/>
              </a:rPr>
              <a:t>Most grantees conduct subgrantee fiscal monitoring on a yearly basis.  Additionally, many grantees have a process for systematically reviewing subgrantees’ single audit reports each year.</a:t>
            </a:r>
            <a:endParaRPr lang="en-US" sz="1700" dirty="0">
              <a:solidFill>
                <a:schemeClr val="accent6"/>
              </a:solidFill>
              <a:latin typeface="Aptos Narrow" panose="020B000402020202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299B53A8-E190-EFC8-1B2E-0BCDB6908749}"/>
              </a:ext>
            </a:extLst>
          </p:cNvPr>
          <p:cNvSpPr/>
          <p:nvPr/>
        </p:nvSpPr>
        <p:spPr>
          <a:xfrm>
            <a:off x="541570" y="1181210"/>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7" name="TextBox 6">
            <a:extLst>
              <a:ext uri="{FF2B5EF4-FFF2-40B4-BE49-F238E27FC236}">
                <a16:creationId xmlns:a16="http://schemas.microsoft.com/office/drawing/2014/main" id="{5E2E3DB1-44DF-4225-A072-DA9592931F41}"/>
              </a:ext>
            </a:extLst>
          </p:cNvPr>
          <p:cNvSpPr txBox="1"/>
          <p:nvPr/>
        </p:nvSpPr>
        <p:spPr>
          <a:xfrm>
            <a:off x="3013474" y="1245322"/>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10:  MONITORING AND AUDITS</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Tree>
    <p:extLst>
      <p:ext uri="{BB962C8B-B14F-4D97-AF65-F5344CB8AC3E}">
        <p14:creationId xmlns:p14="http://schemas.microsoft.com/office/powerpoint/2010/main" val="399695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8" grpId="1"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55822" y="1395142"/>
            <a:ext cx="8528523" cy="5152681"/>
          </a:xfrm>
        </p:spPr>
        <p:txBody>
          <a:bodyPr>
            <a:noAutofit/>
          </a:bodyPr>
          <a:lstStyle/>
          <a:p>
            <a:pPr marL="2343150" lvl="1" indent="0">
              <a:lnSpc>
                <a:spcPct val="100000"/>
              </a:lnSpc>
              <a:spcBef>
                <a:spcPts val="0"/>
              </a:spcBef>
              <a:buNone/>
            </a:pPr>
            <a:endParaRPr lang="en-US" sz="900" b="1" dirty="0">
              <a:solidFill>
                <a:schemeClr val="accent3"/>
              </a:solidFill>
              <a:latin typeface="Calibri" panose="020F0502020204030204" pitchFamily="34" charset="0"/>
              <a:cs typeface="Calibri" panose="020F0502020204030204" pitchFamily="34" charset="0"/>
            </a:endParaRPr>
          </a:p>
          <a:p>
            <a:pPr marL="2235200" lvl="1" indent="0">
              <a:lnSpc>
                <a:spcPct val="100000"/>
              </a:lnSpc>
              <a:spcBef>
                <a:spcPts val="0"/>
              </a:spcBef>
              <a:buNone/>
            </a:pPr>
            <a:endParaRPr lang="en-US" sz="1200" dirty="0">
              <a:latin typeface="Calibri" panose="020F0502020204030204" pitchFamily="34" charset="0"/>
              <a:cs typeface="Calibri" panose="020F0502020204030204" pitchFamily="34" charset="0"/>
            </a:endParaRPr>
          </a:p>
          <a:p>
            <a:pPr marL="0" lvl="1" indent="0">
              <a:lnSpc>
                <a:spcPct val="100000"/>
              </a:lnSpc>
              <a:spcBef>
                <a:spcPts val="0"/>
              </a:spcBef>
              <a:buNone/>
            </a:pPr>
            <a:endParaRPr lang="en-US" sz="1200"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0" lvl="1" indent="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0" lvl="1" indent="0">
              <a:lnSpc>
                <a:spcPct val="100000"/>
              </a:lnSpc>
              <a:spcBef>
                <a:spcPts val="0"/>
              </a:spcBef>
              <a:buNone/>
              <a:tabLst>
                <a:tab pos="8229600" algn="l"/>
              </a:tabLst>
            </a:pPr>
            <a:endParaRPr lang="en-US" sz="200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51152186"/>
              </p:ext>
            </p:extLst>
          </p:nvPr>
        </p:nvGraphicFramePr>
        <p:xfrm>
          <a:off x="551113" y="2326811"/>
          <a:ext cx="10952619" cy="3763812"/>
        </p:xfrm>
        <a:graphic>
          <a:graphicData uri="http://schemas.openxmlformats.org/drawingml/2006/table">
            <a:tbl>
              <a:tblPr firstRow="1" bandRow="1">
                <a:tableStyleId>{2D5ABB26-0587-4C30-8999-92F81FD0307C}</a:tableStyleId>
              </a:tblPr>
              <a:tblGrid>
                <a:gridCol w="2851347">
                  <a:extLst>
                    <a:ext uri="{9D8B030D-6E8A-4147-A177-3AD203B41FA5}">
                      <a16:colId xmlns:a16="http://schemas.microsoft.com/office/drawing/2014/main" val="4079345045"/>
                    </a:ext>
                  </a:extLst>
                </a:gridCol>
                <a:gridCol w="8101272">
                  <a:extLst>
                    <a:ext uri="{9D8B030D-6E8A-4147-A177-3AD203B41FA5}">
                      <a16:colId xmlns:a16="http://schemas.microsoft.com/office/drawing/2014/main" val="907846636"/>
                    </a:ext>
                  </a:extLst>
                </a:gridCol>
              </a:tblGrid>
              <a:tr h="1554480">
                <a:tc>
                  <a:txBody>
                    <a:bodyPr/>
                    <a:lstStyle/>
                    <a:p>
                      <a:r>
                        <a:rPr lang="en-US" sz="2000" b="1" dirty="0">
                          <a:latin typeface="Aptos Narrow" panose="020B0004020202020204" pitchFamily="34" charset="0"/>
                        </a:rPr>
                        <a:t>Desk </a:t>
                      </a:r>
                    </a:p>
                    <a:p>
                      <a:r>
                        <a:rPr lang="en-US" sz="2000" b="1" dirty="0">
                          <a:latin typeface="Aptos Narrow" panose="020B0004020202020204" pitchFamily="34" charset="0"/>
                        </a:rPr>
                        <a:t>Reviews,</a:t>
                      </a:r>
                    </a:p>
                    <a:p>
                      <a:r>
                        <a:rPr lang="en-US" sz="2000" b="1" dirty="0">
                          <a:latin typeface="Aptos Narrow" panose="020B0004020202020204" pitchFamily="34" charset="0"/>
                        </a:rPr>
                        <a:t>Risk Assessments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tc>
                  <a:txBody>
                    <a:bodyPr/>
                    <a:lstStyle/>
                    <a:p>
                      <a:pPr marL="342900" lvl="1" indent="-342900">
                        <a:lnSpc>
                          <a:spcPct val="80000"/>
                        </a:lnSpc>
                        <a:spcBef>
                          <a:spcPts val="0"/>
                        </a:spcBef>
                        <a:spcAft>
                          <a:spcPts val="0"/>
                        </a:spcAft>
                        <a:buFont typeface="Arial" panose="020B0604020202020204" pitchFamily="34" charset="0"/>
                        <a:buChar char="•"/>
                      </a:pPr>
                      <a:r>
                        <a:rPr lang="en-US" sz="1800" b="0" i="0" dirty="0">
                          <a:latin typeface="Aptos Narrow" panose="020B0004020202020204" pitchFamily="34" charset="0"/>
                          <a:cs typeface="Calibri" panose="020F0502020204030204" pitchFamily="34" charset="0"/>
                        </a:rPr>
                        <a:t>Are we conducting risk assessments or desk reviews to prioritize or supplement our local</a:t>
                      </a:r>
                      <a:r>
                        <a:rPr lang="en-US" sz="1800" b="0" i="0" baseline="0" dirty="0">
                          <a:latin typeface="Aptos Narrow" panose="020B0004020202020204" pitchFamily="34" charset="0"/>
                          <a:cs typeface="Calibri" panose="020F0502020204030204" pitchFamily="34" charset="0"/>
                        </a:rPr>
                        <a:t> agency/subgrantee monitoring?</a:t>
                      </a:r>
                    </a:p>
                    <a:p>
                      <a:pPr marL="342900" lvl="1" indent="-342900">
                        <a:lnSpc>
                          <a:spcPct val="80000"/>
                        </a:lnSpc>
                        <a:spcBef>
                          <a:spcPts val="0"/>
                        </a:spcBef>
                        <a:spcAft>
                          <a:spcPts val="0"/>
                        </a:spcAft>
                        <a:buFont typeface="Arial" panose="020B0604020202020204" pitchFamily="34" charset="0"/>
                        <a:buChar char="•"/>
                      </a:pPr>
                      <a:endParaRPr lang="en-US" sz="1800" b="0" i="0" baseline="0" dirty="0">
                        <a:latin typeface="Aptos Narrow" panose="020B0004020202020204" pitchFamily="34" charset="0"/>
                        <a:cs typeface="Calibri" panose="020F0502020204030204" pitchFamily="34" charset="0"/>
                      </a:endParaRPr>
                    </a:p>
                    <a:p>
                      <a:pPr marL="342900" marR="0" lvl="1" indent="-3429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i="0" dirty="0">
                          <a:latin typeface="Aptos Narrow" panose="020B0004020202020204" pitchFamily="34" charset="0"/>
                          <a:cs typeface="Calibri" panose="020F0502020204030204" pitchFamily="34" charset="0"/>
                        </a:rPr>
                        <a:t>If</a:t>
                      </a:r>
                      <a:r>
                        <a:rPr lang="en-US" sz="1800" b="0" i="0" baseline="0" dirty="0">
                          <a:latin typeface="Aptos Narrow" panose="020B0004020202020204" pitchFamily="34" charset="0"/>
                          <a:cs typeface="Calibri" panose="020F0502020204030204" pitchFamily="34" charset="0"/>
                        </a:rPr>
                        <a:t> we have subgrantees, is</a:t>
                      </a:r>
                      <a:r>
                        <a:rPr lang="en-US" sz="1800" b="0" i="0" dirty="0">
                          <a:latin typeface="Aptos Narrow" panose="020B0004020202020204" pitchFamily="34" charset="0"/>
                          <a:cs typeface="Calibri" panose="020F0502020204030204" pitchFamily="34" charset="0"/>
                        </a:rPr>
                        <a:t> there a systematic process for receiving, reviewing, and responding to their</a:t>
                      </a:r>
                      <a:r>
                        <a:rPr lang="en-US" sz="1800" b="0" i="0" baseline="0" dirty="0">
                          <a:latin typeface="Aptos Narrow" panose="020B0004020202020204" pitchFamily="34" charset="0"/>
                          <a:cs typeface="Calibri" panose="020F0502020204030204" pitchFamily="34" charset="0"/>
                        </a:rPr>
                        <a:t> single audit reports</a:t>
                      </a:r>
                      <a:r>
                        <a:rPr lang="en-US" sz="1800" b="0" i="0" dirty="0">
                          <a:latin typeface="Aptos Narrow" panose="020B0004020202020204" pitchFamily="34" charset="0"/>
                          <a:cs typeface="Calibri" panose="020F0502020204030204" pitchFamily="34" charset="0"/>
                        </a:rPr>
                        <a:t> in we office?</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275012"/>
                  </a:ext>
                </a:extLst>
              </a:tr>
              <a:tr h="1104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ptos Narrow" panose="020B0004020202020204" pitchFamily="34" charset="0"/>
                        </a:rPr>
                        <a:t>Tools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342900" marR="0" lvl="0" indent="-3429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i="0" dirty="0">
                          <a:latin typeface="Aptos Narrow" panose="020B0004020202020204" pitchFamily="34" charset="0"/>
                          <a:cs typeface="Calibri" panose="020F0502020204030204" pitchFamily="34" charset="0"/>
                        </a:rPr>
                        <a:t>What processes and tools are in place to conduct local agency/subgrantee site visits? When was the last time these tools were updated?</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1104666">
                <a:tc>
                  <a:txBody>
                    <a:bodyPr/>
                    <a:lstStyle/>
                    <a:p>
                      <a:r>
                        <a:rPr lang="en-US" sz="2000" b="1" dirty="0">
                          <a:latin typeface="Aptos Narrow" panose="020B0004020202020204" pitchFamily="34" charset="0"/>
                        </a:rPr>
                        <a:t>Collaboration</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tc>
                  <a:txBody>
                    <a:bodyPr/>
                    <a:lstStyle/>
                    <a:p>
                      <a:pPr marL="342900" lvl="1" indent="-342900">
                        <a:lnSpc>
                          <a:spcPct val="80000"/>
                        </a:lnSpc>
                        <a:spcBef>
                          <a:spcPts val="0"/>
                        </a:spcBef>
                        <a:spcAft>
                          <a:spcPts val="0"/>
                        </a:spcAft>
                        <a:buFont typeface="Arial" panose="020B0604020202020204" pitchFamily="34" charset="0"/>
                        <a:buChar char="•"/>
                      </a:pPr>
                      <a:r>
                        <a:rPr lang="en-US" sz="1800" b="0" i="0" dirty="0">
                          <a:latin typeface="Aptos Narrow" panose="020B0004020202020204" pitchFamily="34" charset="0"/>
                          <a:cs typeface="Calibri" panose="020F0502020204030204" pitchFamily="34" charset="0"/>
                        </a:rPr>
                        <a:t>How</a:t>
                      </a:r>
                      <a:r>
                        <a:rPr lang="en-US" sz="1800" b="0" i="0" baseline="0" dirty="0">
                          <a:latin typeface="Aptos Narrow" panose="020B0004020202020204" pitchFamily="34" charset="0"/>
                          <a:cs typeface="Calibri" panose="020F0502020204030204" pitchFamily="34" charset="0"/>
                        </a:rPr>
                        <a:t> are the fiscal and program monitoring staff working together in my state/tribe/territory to identify risk, share concerns, or flag training and technical assistance needs?</a:t>
                      </a:r>
                      <a:endParaRPr lang="en-US" sz="1800" b="0" i="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5552257"/>
                  </a:ext>
                </a:extLst>
              </a:tr>
            </a:tbl>
          </a:graphicData>
        </a:graphic>
      </p:graphicFrame>
      <p:sp>
        <p:nvSpPr>
          <p:cNvPr id="6" name="TextBox 5">
            <a:extLst>
              <a:ext uri="{FF2B5EF4-FFF2-40B4-BE49-F238E27FC236}">
                <a16:creationId xmlns:a16="http://schemas.microsoft.com/office/drawing/2014/main" id="{D906F0BA-1FE1-8E1D-08E0-C1266D87135B}"/>
              </a:ext>
            </a:extLst>
          </p:cNvPr>
          <p:cNvSpPr txBox="1"/>
          <p:nvPr/>
        </p:nvSpPr>
        <p:spPr>
          <a:xfrm>
            <a:off x="3013474" y="1198730"/>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10:  MONITORING AND AUDITS</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10? </a:t>
            </a:r>
          </a:p>
        </p:txBody>
      </p:sp>
      <p:sp>
        <p:nvSpPr>
          <p:cNvPr id="7" name="Rectangle: Rounded Corners 6">
            <a:extLst>
              <a:ext uri="{FF2B5EF4-FFF2-40B4-BE49-F238E27FC236}">
                <a16:creationId xmlns:a16="http://schemas.microsoft.com/office/drawing/2014/main" id="{809BC98D-7201-D7CC-9914-886558483F2E}"/>
              </a:ext>
            </a:extLst>
          </p:cNvPr>
          <p:cNvSpPr/>
          <p:nvPr/>
        </p:nvSpPr>
        <p:spPr>
          <a:xfrm>
            <a:off x="512131" y="1125712"/>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3714825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DE8CC1-D5EE-556C-A476-1123071F542F}"/>
              </a:ext>
            </a:extLst>
          </p:cNvPr>
          <p:cNvSpPr/>
          <p:nvPr/>
        </p:nvSpPr>
        <p:spPr>
          <a:xfrm>
            <a:off x="427429" y="2001223"/>
            <a:ext cx="6628615" cy="44368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rIns="365760" rtlCol="0" anchor="ctr"/>
          <a:lstStyle/>
          <a:p>
            <a:pPr marL="287338" indent="-287338">
              <a:lnSpc>
                <a:spcPct val="80000"/>
              </a:lnSpc>
              <a:buClr>
                <a:schemeClr val="tx1"/>
              </a:buClr>
              <a:buFont typeface="Arial" panose="020B0604020202020204" pitchFamily="34" charset="0"/>
              <a:buChar char="•"/>
            </a:pPr>
            <a:r>
              <a:rPr lang="en-US" sz="2100" dirty="0">
                <a:solidFill>
                  <a:schemeClr val="tx1"/>
                </a:solidFill>
                <a:latin typeface="Aptos Narrow" panose="020B0004020202020204" pitchFamily="34" charset="0"/>
              </a:rPr>
              <a:t>June 2010 Government Accountability Office (GAO) report--</a:t>
            </a:r>
            <a:r>
              <a:rPr lang="en-US" sz="2100" b="1" dirty="0">
                <a:latin typeface="Aptos Narrow" panose="020B0004020202020204" pitchFamily="34" charset="0"/>
                <a:hlinkClick r:id="rId3"/>
              </a:rPr>
              <a:t>Low Income Home Energy Assistance Program: Greater Fraud Prevention Controls Are Needed</a:t>
            </a:r>
            <a:endParaRPr lang="en-US" sz="2100" b="1" dirty="0">
              <a:latin typeface="Aptos Narrow" panose="020B0004020202020204" pitchFamily="34" charset="0"/>
            </a:endParaRPr>
          </a:p>
          <a:p>
            <a:pPr marL="287338" indent="-287338">
              <a:lnSpc>
                <a:spcPct val="80000"/>
              </a:lnSpc>
              <a:buClr>
                <a:schemeClr val="tx1"/>
              </a:buClr>
              <a:buFont typeface="Arial" panose="020B0604020202020204" pitchFamily="34" charset="0"/>
              <a:buChar char="•"/>
            </a:pPr>
            <a:endParaRPr lang="en-US" sz="2100" dirty="0">
              <a:solidFill>
                <a:schemeClr val="tx1"/>
              </a:solidFill>
              <a:latin typeface="Aptos Narrow" panose="020B0004020202020204" pitchFamily="34" charset="0"/>
            </a:endParaRPr>
          </a:p>
          <a:p>
            <a:pPr marL="287338" indent="-287338">
              <a:lnSpc>
                <a:spcPct val="80000"/>
              </a:lnSpc>
              <a:buFont typeface="Arial" panose="020B0604020202020204" pitchFamily="34" charset="0"/>
              <a:buChar char="•"/>
            </a:pPr>
            <a:r>
              <a:rPr lang="en-US" sz="2100" dirty="0">
                <a:solidFill>
                  <a:schemeClr val="tx1"/>
                </a:solidFill>
                <a:latin typeface="Aptos Narrow" panose="020B0004020202020204" pitchFamily="34" charset="0"/>
              </a:rPr>
              <a:t>In response to the 2010 GAO report, </a:t>
            </a:r>
            <a:r>
              <a:rPr lang="en-US" sz="2100" b="1" dirty="0">
                <a:solidFill>
                  <a:schemeClr val="tx1"/>
                </a:solidFill>
                <a:latin typeface="Aptos Narrow" panose="020B0004020202020204" pitchFamily="34" charset="0"/>
              </a:rPr>
              <a:t>the </a:t>
            </a:r>
            <a:r>
              <a:rPr lang="en-US" sz="2100" b="1" dirty="0">
                <a:solidFill>
                  <a:schemeClr val="tx1"/>
                </a:solidFill>
                <a:latin typeface="Aptos Narrow" panose="020B0004020202020204" pitchFamily="34" charset="0"/>
                <a:hlinkClick r:id="rId4"/>
              </a:rPr>
              <a:t>LIHEAP Program Integrity Working Group developed their own report</a:t>
            </a:r>
            <a:r>
              <a:rPr lang="en-US" sz="2100" dirty="0">
                <a:solidFill>
                  <a:schemeClr val="tx1"/>
                </a:solidFill>
                <a:latin typeface="Aptos Narrow" panose="020B0004020202020204" pitchFamily="34" charset="0"/>
              </a:rPr>
              <a:t> which includes noteworthy program integrity practices and examples.</a:t>
            </a:r>
          </a:p>
          <a:p>
            <a:pPr marL="287338" indent="-287338">
              <a:lnSpc>
                <a:spcPct val="80000"/>
              </a:lnSpc>
              <a:buFont typeface="Arial" panose="020B0604020202020204" pitchFamily="34" charset="0"/>
              <a:buChar char="•"/>
            </a:pPr>
            <a:endParaRPr lang="en-US" sz="2100" dirty="0">
              <a:solidFill>
                <a:schemeClr val="tx1"/>
              </a:solidFill>
              <a:latin typeface="Aptos Narrow" panose="020B0004020202020204" pitchFamily="34" charset="0"/>
            </a:endParaRPr>
          </a:p>
          <a:p>
            <a:pPr marL="287338" indent="-287338">
              <a:lnSpc>
                <a:spcPct val="80000"/>
              </a:lnSpc>
              <a:buFont typeface="Arial" panose="020B0604020202020204" pitchFamily="34" charset="0"/>
              <a:buChar char="•"/>
            </a:pPr>
            <a:r>
              <a:rPr lang="en-US" sz="2100" dirty="0">
                <a:solidFill>
                  <a:schemeClr val="tx1"/>
                </a:solidFill>
                <a:latin typeface="Aptos Narrow" panose="020B0004020202020204" pitchFamily="34" charset="0"/>
              </a:rPr>
              <a:t>Members of the LIHEAP Performance Management Implementation Work </a:t>
            </a:r>
            <a:r>
              <a:rPr lang="en-US" sz="2100" b="1" dirty="0">
                <a:solidFill>
                  <a:schemeClr val="tx1"/>
                </a:solidFill>
                <a:latin typeface="Aptos Narrow" panose="020B0004020202020204" pitchFamily="34" charset="0"/>
                <a:hlinkClick r:id="rId5"/>
              </a:rPr>
              <a:t>compiled a list of example system reports</a:t>
            </a:r>
            <a:r>
              <a:rPr lang="en-US" sz="2100" dirty="0">
                <a:solidFill>
                  <a:schemeClr val="tx1"/>
                </a:solidFill>
                <a:latin typeface="Aptos Narrow" panose="020B0004020202020204" pitchFamily="34" charset="0"/>
              </a:rPr>
              <a:t> they regularly use to manage and monitor LIHEAP programs.</a:t>
            </a:r>
          </a:p>
        </p:txBody>
      </p:sp>
      <p:pic>
        <p:nvPicPr>
          <p:cNvPr id="4" name="Picture 3">
            <a:extLst>
              <a:ext uri="{FF2B5EF4-FFF2-40B4-BE49-F238E27FC236}">
                <a16:creationId xmlns:a16="http://schemas.microsoft.com/office/drawing/2014/main" id="{8D77009C-8361-BEA0-CF6D-3A93859A656A}"/>
              </a:ext>
            </a:extLst>
          </p:cNvPr>
          <p:cNvPicPr>
            <a:picLocks noChangeAspect="1"/>
          </p:cNvPicPr>
          <p:nvPr/>
        </p:nvPicPr>
        <p:blipFill>
          <a:blip r:embed="rId6"/>
          <a:stretch>
            <a:fillRect/>
          </a:stretch>
        </p:blipFill>
        <p:spPr>
          <a:xfrm>
            <a:off x="8434465" y="1857960"/>
            <a:ext cx="2750810" cy="3392969"/>
          </a:xfrm>
          <a:prstGeom prst="rect">
            <a:avLst/>
          </a:prstGeom>
          <a:ln>
            <a:solidFill>
              <a:schemeClr val="tx1"/>
            </a:solidFill>
          </a:ln>
        </p:spPr>
      </p:pic>
      <p:pic>
        <p:nvPicPr>
          <p:cNvPr id="6" name="Picture 5">
            <a:extLst>
              <a:ext uri="{FF2B5EF4-FFF2-40B4-BE49-F238E27FC236}">
                <a16:creationId xmlns:a16="http://schemas.microsoft.com/office/drawing/2014/main" id="{81FF0696-61F5-4FCE-34A3-691083F5E612}"/>
              </a:ext>
            </a:extLst>
          </p:cNvPr>
          <p:cNvPicPr>
            <a:picLocks noChangeAspect="1"/>
          </p:cNvPicPr>
          <p:nvPr/>
        </p:nvPicPr>
        <p:blipFill>
          <a:blip r:embed="rId7"/>
          <a:stretch>
            <a:fillRect/>
          </a:stretch>
        </p:blipFill>
        <p:spPr>
          <a:xfrm rot="20304016">
            <a:off x="7187921" y="2330211"/>
            <a:ext cx="2531414" cy="3150292"/>
          </a:xfrm>
          <a:prstGeom prst="rect">
            <a:avLst/>
          </a:prstGeom>
        </p:spPr>
      </p:pic>
      <p:pic>
        <p:nvPicPr>
          <p:cNvPr id="8" name="Picture 7">
            <a:extLst>
              <a:ext uri="{FF2B5EF4-FFF2-40B4-BE49-F238E27FC236}">
                <a16:creationId xmlns:a16="http://schemas.microsoft.com/office/drawing/2014/main" id="{A9935FC5-F8F8-BB8E-BA29-0F7838BDD02C}"/>
              </a:ext>
            </a:extLst>
          </p:cNvPr>
          <p:cNvPicPr>
            <a:picLocks noChangeAspect="1"/>
          </p:cNvPicPr>
          <p:nvPr/>
        </p:nvPicPr>
        <p:blipFill rotWithShape="1">
          <a:blip r:embed="rId8"/>
          <a:srcRect l="4550" r="4877"/>
          <a:stretch/>
        </p:blipFill>
        <p:spPr>
          <a:xfrm rot="938884">
            <a:off x="7749087" y="3413287"/>
            <a:ext cx="2621842" cy="2836513"/>
          </a:xfrm>
          <a:prstGeom prst="rect">
            <a:avLst/>
          </a:prstGeom>
          <a:ln>
            <a:solidFill>
              <a:schemeClr val="tx1"/>
            </a:solidFill>
          </a:ln>
        </p:spPr>
      </p:pic>
      <p:grpSp>
        <p:nvGrpSpPr>
          <p:cNvPr id="2" name="Group 1">
            <a:extLst>
              <a:ext uri="{FF2B5EF4-FFF2-40B4-BE49-F238E27FC236}">
                <a16:creationId xmlns:a16="http://schemas.microsoft.com/office/drawing/2014/main" id="{51ED2CDE-C332-3A39-BF7C-DA840A4320E7}"/>
              </a:ext>
            </a:extLst>
          </p:cNvPr>
          <p:cNvGrpSpPr/>
          <p:nvPr/>
        </p:nvGrpSpPr>
        <p:grpSpPr>
          <a:xfrm>
            <a:off x="528869" y="1100831"/>
            <a:ext cx="2487381" cy="894041"/>
            <a:chOff x="1100369" y="4945170"/>
            <a:chExt cx="2487381" cy="894041"/>
          </a:xfrm>
        </p:grpSpPr>
        <p:sp>
          <p:nvSpPr>
            <p:cNvPr id="3" name="Rectangle: Rounded Corners 2">
              <a:extLst>
                <a:ext uri="{FF2B5EF4-FFF2-40B4-BE49-F238E27FC236}">
                  <a16:creationId xmlns:a16="http://schemas.microsoft.com/office/drawing/2014/main" id="{A04CB28C-9CD1-E315-BCD5-0EBE50428092}"/>
                </a:ext>
              </a:extLst>
            </p:cNvPr>
            <p:cNvSpPr/>
            <p:nvPr/>
          </p:nvSpPr>
          <p:spPr>
            <a:xfrm>
              <a:off x="1100369" y="4945170"/>
              <a:ext cx="2487381" cy="894041"/>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marL="800100">
                <a:lnSpc>
                  <a:spcPct val="80000"/>
                </a:lnSpc>
              </a:pPr>
              <a:r>
                <a:rPr lang="en-US" sz="2400" b="1" dirty="0">
                  <a:latin typeface="Aptos Narrow" panose="020B0004020202020204" pitchFamily="34" charset="0"/>
                </a:rPr>
                <a:t>Resources</a:t>
              </a:r>
            </a:p>
          </p:txBody>
        </p:sp>
        <p:pic>
          <p:nvPicPr>
            <p:cNvPr id="5" name="Graphic 4" descr="Mining tools with solid fill">
              <a:extLst>
                <a:ext uri="{FF2B5EF4-FFF2-40B4-BE49-F238E27FC236}">
                  <a16:creationId xmlns:a16="http://schemas.microsoft.com/office/drawing/2014/main" id="{2DDEC907-8C58-85DA-5D22-BC3D8ABE27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21956" y="5139313"/>
              <a:ext cx="492182" cy="492182"/>
            </a:xfrm>
            <a:prstGeom prst="rect">
              <a:avLst/>
            </a:prstGeom>
          </p:spPr>
        </p:pic>
      </p:grpSp>
      <p:sp>
        <p:nvSpPr>
          <p:cNvPr id="7" name="TextBox 6">
            <a:extLst>
              <a:ext uri="{FF2B5EF4-FFF2-40B4-BE49-F238E27FC236}">
                <a16:creationId xmlns:a16="http://schemas.microsoft.com/office/drawing/2014/main" id="{947CB6D3-5E07-EC03-A89C-6AD02B26C819}"/>
              </a:ext>
            </a:extLst>
          </p:cNvPr>
          <p:cNvSpPr txBox="1"/>
          <p:nvPr/>
        </p:nvSpPr>
        <p:spPr>
          <a:xfrm>
            <a:off x="3013474" y="1175435"/>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10:  MONITORING AND AUDITS</a:t>
            </a:r>
          </a:p>
          <a:p>
            <a:pPr marL="57150" lvl="1">
              <a:lnSpc>
                <a:spcPct val="80000"/>
              </a:lnSpc>
              <a:spcBef>
                <a:spcPts val="0"/>
              </a:spcBef>
              <a:buNone/>
            </a:pPr>
            <a:r>
              <a:rPr lang="en-US" sz="2400" b="1" dirty="0">
                <a:solidFill>
                  <a:schemeClr val="tx1">
                    <a:lumMod val="50000"/>
                    <a:lumOff val="50000"/>
                  </a:schemeClr>
                </a:solidFill>
                <a:latin typeface="Aptos Narrow" panose="020B0004020202020204" pitchFamily="34" charset="0"/>
                <a:cs typeface="Calibri" panose="020F0502020204030204" pitchFamily="34" charset="0"/>
              </a:rPr>
              <a:t>How can we learn more?</a:t>
            </a:r>
          </a:p>
        </p:txBody>
      </p:sp>
    </p:spTree>
    <p:extLst>
      <p:ext uri="{BB962C8B-B14F-4D97-AF65-F5344CB8AC3E}">
        <p14:creationId xmlns:p14="http://schemas.microsoft.com/office/powerpoint/2010/main" val="217056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26093" y="2056845"/>
            <a:ext cx="11107107" cy="5075016"/>
          </a:xfrm>
        </p:spPr>
        <p:txBody>
          <a:bodyPr>
            <a:noAutofit/>
          </a:bodyPr>
          <a:lstStyle/>
          <a:p>
            <a:pPr marL="0" lvl="1" indent="0">
              <a:spcBef>
                <a:spcPts val="0"/>
              </a:spcBef>
              <a:buNone/>
            </a:pPr>
            <a:endParaRPr lang="en-US" sz="1100" dirty="0">
              <a:latin typeface="Calibri" panose="020F0502020204030204" pitchFamily="34" charset="0"/>
              <a:cs typeface="Calibri" panose="020F0502020204030204" pitchFamily="34" charset="0"/>
            </a:endParaRPr>
          </a:p>
          <a:p>
            <a:pPr marL="2397125" lvl="1" indent="0">
              <a:spcBef>
                <a:spcPts val="0"/>
              </a:spcBef>
              <a:buNone/>
              <a:tabLst>
                <a:tab pos="2681288" algn="l"/>
              </a:tabLst>
            </a:pPr>
            <a:endParaRPr lang="en-US" sz="1100" dirty="0">
              <a:latin typeface="Calibri" panose="020F0502020204030204" pitchFamily="34" charset="0"/>
              <a:cs typeface="Calibri" panose="020F0502020204030204" pitchFamily="34" charset="0"/>
            </a:endParaRPr>
          </a:p>
          <a:p>
            <a:pPr marL="0" indent="0">
              <a:spcBef>
                <a:spcPts val="0"/>
              </a:spcBef>
              <a:buNone/>
            </a:pPr>
            <a:r>
              <a:rPr lang="en-US" sz="2400" b="1" dirty="0">
                <a:latin typeface="Aptos Narrow" panose="020B0004020202020204" pitchFamily="34" charset="0"/>
              </a:rPr>
              <a:t>Grant recipients must permit and cooperate with Federal investigations undertaken in accordance with Section 2608 of LIHEAP Act (42 U.S. Code § 8624).</a:t>
            </a:r>
          </a:p>
          <a:p>
            <a:pPr marL="0" indent="0">
              <a:lnSpc>
                <a:spcPct val="100000"/>
              </a:lnSpc>
              <a:spcBef>
                <a:spcPts val="0"/>
              </a:spcBef>
              <a:buNone/>
            </a:pPr>
            <a:endParaRPr lang="en-US" sz="1800" dirty="0">
              <a:latin typeface="Aptos Narrow" panose="020B0004020202020204" pitchFamily="34" charset="0"/>
            </a:endParaRPr>
          </a:p>
          <a:p>
            <a:pPr marL="0" indent="0">
              <a:lnSpc>
                <a:spcPct val="100000"/>
              </a:lnSpc>
              <a:spcBef>
                <a:spcPts val="0"/>
              </a:spcBef>
              <a:buNone/>
            </a:pPr>
            <a:r>
              <a:rPr lang="en-US" sz="2400" dirty="0">
                <a:latin typeface="Aptos Narrow" panose="020B0004020202020204" pitchFamily="34" charset="0"/>
              </a:rPr>
              <a:t> This includes:</a:t>
            </a:r>
          </a:p>
          <a:p>
            <a:pPr marL="0" indent="0">
              <a:lnSpc>
                <a:spcPct val="100000"/>
              </a:lnSpc>
              <a:spcBef>
                <a:spcPts val="0"/>
              </a:spcBef>
              <a:buNone/>
            </a:pPr>
            <a:endParaRPr lang="en-US" sz="1800" dirty="0">
              <a:latin typeface="Aptos Narrow" panose="020B0004020202020204" pitchFamily="34" charset="0"/>
              <a:cs typeface="Calibri" panose="020F0502020204030204" pitchFamily="34" charset="0"/>
            </a:endParaRPr>
          </a:p>
          <a:p>
            <a:pPr marL="796925" indent="-457200">
              <a:lnSpc>
                <a:spcPct val="100000"/>
              </a:lnSpc>
              <a:spcBef>
                <a:spcPts val="0"/>
              </a:spcBef>
            </a:pPr>
            <a:r>
              <a:rPr lang="en-US" sz="2400" dirty="0">
                <a:latin typeface="Aptos Narrow" panose="020B0004020202020204" pitchFamily="34" charset="0"/>
                <a:cs typeface="Calibri" panose="020F0502020204030204" pitchFamily="34" charset="0"/>
              </a:rPr>
              <a:t>Follow-up on “c</a:t>
            </a:r>
            <a:r>
              <a:rPr lang="en-US" sz="2400" i="1" dirty="0">
                <a:latin typeface="Aptos Narrow" panose="020B0004020202020204" pitchFamily="34" charset="0"/>
              </a:rPr>
              <a:t>omplaints of a substantial or serious nature that a State has failed to use funds in accordance with the LIHEAP Law or the assurances provided by the State…”</a:t>
            </a:r>
          </a:p>
          <a:p>
            <a:pPr marL="796925" indent="-457200">
              <a:lnSpc>
                <a:spcPct val="100000"/>
              </a:lnSpc>
              <a:spcBef>
                <a:spcPts val="0"/>
              </a:spcBef>
            </a:pPr>
            <a:endParaRPr lang="en-US" sz="1800" dirty="0">
              <a:latin typeface="Aptos Narrow" panose="020B0004020202020204" pitchFamily="34" charset="0"/>
              <a:cs typeface="Calibri" panose="020F0502020204030204" pitchFamily="34" charset="0"/>
            </a:endParaRPr>
          </a:p>
          <a:p>
            <a:pPr marL="796925" indent="-457200">
              <a:lnSpc>
                <a:spcPct val="100000"/>
              </a:lnSpc>
              <a:spcBef>
                <a:spcPts val="0"/>
              </a:spcBef>
            </a:pPr>
            <a:r>
              <a:rPr lang="en-US" sz="2400" dirty="0">
                <a:latin typeface="Aptos Narrow" panose="020B0004020202020204" pitchFamily="34" charset="0"/>
                <a:cs typeface="Calibri" panose="020F0502020204030204" pitchFamily="34" charset="0"/>
              </a:rPr>
              <a:t>Compliance Reviews</a:t>
            </a:r>
          </a:p>
          <a:p>
            <a:pPr marL="0" indent="0">
              <a:lnSpc>
                <a:spcPct val="80000"/>
              </a:lnSpc>
              <a:spcBef>
                <a:spcPts val="0"/>
              </a:spcBef>
              <a:buNone/>
            </a:pP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DBDE694-A4AF-90B4-2D26-6BF5689FF6A4}"/>
              </a:ext>
            </a:extLst>
          </p:cNvPr>
          <p:cNvSpPr txBox="1"/>
          <p:nvPr/>
        </p:nvSpPr>
        <p:spPr>
          <a:xfrm>
            <a:off x="3013474" y="1205081"/>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11:  COOPERATION W/ INVESTIGATIONS</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2605(b)(11)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8624(b)(11</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822DDC8-117E-1611-B993-C947D29A765E}"/>
              </a:ext>
            </a:extLst>
          </p:cNvPr>
          <p:cNvSpPr/>
          <p:nvPr/>
        </p:nvSpPr>
        <p:spPr>
          <a:xfrm>
            <a:off x="526093" y="1133515"/>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2117114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9288306"/>
              </p:ext>
            </p:extLst>
          </p:nvPr>
        </p:nvGraphicFramePr>
        <p:xfrm>
          <a:off x="561503" y="4787677"/>
          <a:ext cx="11205930" cy="1377918"/>
        </p:xfrm>
        <a:graphic>
          <a:graphicData uri="http://schemas.openxmlformats.org/drawingml/2006/table">
            <a:tbl>
              <a:tblPr firstRow="1" bandRow="1">
                <a:tableStyleId>{2D5ABB26-0587-4C30-8999-92F81FD0307C}</a:tableStyleId>
              </a:tblPr>
              <a:tblGrid>
                <a:gridCol w="2026716">
                  <a:extLst>
                    <a:ext uri="{9D8B030D-6E8A-4147-A177-3AD203B41FA5}">
                      <a16:colId xmlns:a16="http://schemas.microsoft.com/office/drawing/2014/main" val="4004645834"/>
                    </a:ext>
                  </a:extLst>
                </a:gridCol>
                <a:gridCol w="9179214">
                  <a:extLst>
                    <a:ext uri="{9D8B030D-6E8A-4147-A177-3AD203B41FA5}">
                      <a16:colId xmlns:a16="http://schemas.microsoft.com/office/drawing/2014/main" val="3924883569"/>
                    </a:ext>
                  </a:extLst>
                </a:gridCol>
              </a:tblGrid>
              <a:tr h="1377918">
                <a:tc>
                  <a:txBody>
                    <a:bodyPr/>
                    <a:lstStyle/>
                    <a:p>
                      <a:pPr>
                        <a:lnSpc>
                          <a:spcPct val="85000"/>
                        </a:lnSpc>
                      </a:pPr>
                      <a:r>
                        <a:rPr lang="en-US" sz="2000" b="1" dirty="0">
                          <a:latin typeface="Aptos Narrow" panose="020B0004020202020204" pitchFamily="34" charset="0"/>
                        </a:rPr>
                        <a:t>Local Agency Agreements,</a:t>
                      </a:r>
                    </a:p>
                    <a:p>
                      <a:pPr>
                        <a:lnSpc>
                          <a:spcPct val="85000"/>
                        </a:lnSpc>
                      </a:pPr>
                      <a:r>
                        <a:rPr lang="en-US" sz="2000" b="1" dirty="0">
                          <a:latin typeface="Aptos Narrow" panose="020B0004020202020204" pitchFamily="34" charset="0"/>
                        </a:rPr>
                        <a:t>Contracts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tc>
                  <a:txBody>
                    <a:bodyPr/>
                    <a:lstStyle/>
                    <a:p>
                      <a:pPr marL="285750" lvl="1" indent="-285750">
                        <a:lnSpc>
                          <a:spcPct val="85000"/>
                        </a:lnSpc>
                        <a:spcBef>
                          <a:spcPts val="0"/>
                        </a:spcBef>
                        <a:buFont typeface="Arial" panose="020B0604020202020204" pitchFamily="34" charset="0"/>
                        <a:buChar char="•"/>
                        <a:tabLst>
                          <a:tab pos="8229600" algn="l"/>
                        </a:tabLst>
                      </a:pPr>
                      <a:r>
                        <a:rPr lang="en-US" sz="1800" b="0" dirty="0">
                          <a:latin typeface="Aptos Narrow" panose="020B0004020202020204" pitchFamily="34" charset="0"/>
                          <a:cs typeface="Calibri" panose="020F0502020204030204" pitchFamily="34" charset="0"/>
                        </a:rPr>
                        <a:t>If we use local agencies to deliver LIHEAP, does the agreement/contract include language</a:t>
                      </a:r>
                      <a:r>
                        <a:rPr lang="en-US" sz="1800" b="0" baseline="0" dirty="0">
                          <a:latin typeface="Aptos Narrow" panose="020B0004020202020204" pitchFamily="34" charset="0"/>
                          <a:cs typeface="Calibri" panose="020F0502020204030204" pitchFamily="34" charset="0"/>
                        </a:rPr>
                        <a:t> regarding timely cooperation with state and federal LIHEAP investigations?</a:t>
                      </a:r>
                    </a:p>
                    <a:p>
                      <a:pPr marL="285750" lvl="1" indent="-285750">
                        <a:lnSpc>
                          <a:spcPct val="85000"/>
                        </a:lnSpc>
                        <a:spcBef>
                          <a:spcPts val="0"/>
                        </a:spcBef>
                        <a:buFont typeface="Arial" panose="020B0604020202020204" pitchFamily="34" charset="0"/>
                        <a:buChar char="•"/>
                        <a:tabLst>
                          <a:tab pos="8229600" algn="l"/>
                        </a:tabLst>
                      </a:pPr>
                      <a:endParaRPr lang="en-US" sz="1050" b="0" baseline="0" dirty="0">
                        <a:latin typeface="Aptos Narrow" panose="020B0004020202020204" pitchFamily="34" charset="0"/>
                        <a:cs typeface="Calibri" panose="020F0502020204030204" pitchFamily="34" charset="0"/>
                      </a:endParaRPr>
                    </a:p>
                    <a:p>
                      <a:pPr marL="285750" lvl="1" indent="-285750">
                        <a:lnSpc>
                          <a:spcPct val="85000"/>
                        </a:lnSpc>
                        <a:spcBef>
                          <a:spcPts val="0"/>
                        </a:spcBef>
                        <a:buFont typeface="Arial" panose="020B0604020202020204" pitchFamily="34" charset="0"/>
                        <a:buChar char="•"/>
                        <a:tabLst>
                          <a:tab pos="8229600" algn="l"/>
                        </a:tabLst>
                      </a:pPr>
                      <a:r>
                        <a:rPr lang="en-US" sz="1800" b="0" baseline="0" dirty="0">
                          <a:latin typeface="Aptos Narrow" panose="020B0004020202020204" pitchFamily="34" charset="0"/>
                          <a:cs typeface="Calibri" panose="020F0502020204030204" pitchFamily="34" charset="0"/>
                        </a:rPr>
                        <a:t>Do our partner agreements and/or policy manual set clear archiving rules to assure that documentation is readily available?</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84822839"/>
                  </a:ext>
                </a:extLst>
              </a:tr>
            </a:tbl>
          </a:graphicData>
        </a:graphic>
      </p:graphicFrame>
      <p:sp>
        <p:nvSpPr>
          <p:cNvPr id="8" name="Content Placeholder 7"/>
          <p:cNvSpPr>
            <a:spLocks noGrp="1"/>
          </p:cNvSpPr>
          <p:nvPr>
            <p:ph idx="1"/>
          </p:nvPr>
        </p:nvSpPr>
        <p:spPr>
          <a:xfrm>
            <a:off x="541571" y="2229412"/>
            <a:ext cx="11244030" cy="1248400"/>
          </a:xfrm>
        </p:spPr>
        <p:txBody>
          <a:bodyPr>
            <a:noAutofit/>
          </a:bodyPr>
          <a:lstStyle/>
          <a:p>
            <a:pPr marL="0" lvl="1" indent="0">
              <a:lnSpc>
                <a:spcPct val="80000"/>
              </a:lnSpc>
              <a:spcBef>
                <a:spcPts val="0"/>
              </a:spcBef>
              <a:buNone/>
            </a:pPr>
            <a:r>
              <a:rPr lang="en-US" sz="2000" b="1" dirty="0">
                <a:latin typeface="Aptos Narrow" panose="020B0004020202020204" pitchFamily="34" charset="0"/>
                <a:cs typeface="Calibri" panose="020F0502020204030204" pitchFamily="34" charset="0"/>
              </a:rPr>
              <a:t>How will we quickly cooperate with Federal LIHEAP Investigation requests?</a:t>
            </a:r>
            <a:endParaRPr lang="en-US" sz="2000" b="1" dirty="0">
              <a:solidFill>
                <a:schemeClr val="accent6"/>
              </a:solidFill>
              <a:latin typeface="Aptos Narrow" panose="020B0004020202020204" pitchFamily="34" charset="0"/>
              <a:cs typeface="Calibri" panose="020F0502020204030204" pitchFamily="34" charset="0"/>
            </a:endParaRPr>
          </a:p>
          <a:p>
            <a:pPr marL="0" lvl="1" indent="0">
              <a:lnSpc>
                <a:spcPct val="80000"/>
              </a:lnSpc>
              <a:spcBef>
                <a:spcPts val="0"/>
              </a:spcBef>
              <a:buNone/>
            </a:pPr>
            <a:endParaRPr lang="en-US" sz="1200" b="1" dirty="0">
              <a:latin typeface="Aptos Narrow" panose="020B0004020202020204" pitchFamily="34" charset="0"/>
              <a:cs typeface="Calibri" panose="020F0502020204030204" pitchFamily="34" charset="0"/>
            </a:endParaRPr>
          </a:p>
          <a:p>
            <a:pPr marL="0" lvl="1" indent="0">
              <a:spcBef>
                <a:spcPts val="0"/>
              </a:spcBef>
              <a:buNone/>
            </a:pPr>
            <a:r>
              <a:rPr lang="en-US" sz="1800" dirty="0">
                <a:latin typeface="Aptos Narrow" panose="020B0004020202020204" pitchFamily="34" charset="0"/>
              </a:rPr>
              <a:t>Grant recipients must be prepared to make requested files or other paperwork available to federal officials who are conducting an investigation for the LIHEAP program.  This includes documentation that may be housed at local agencies.  Many grant recipients include language that mirrors Assurance 11 into subgrantee agreements.</a:t>
            </a:r>
          </a:p>
          <a:p>
            <a:pPr marL="0" lvl="1" indent="2400300">
              <a:spcBef>
                <a:spcPts val="0"/>
              </a:spcBef>
              <a:buNone/>
            </a:pPr>
            <a:endParaRPr lang="en-US" b="1" dirty="0">
              <a:solidFill>
                <a:prstClr val="black"/>
              </a:solidFill>
              <a:latin typeface="Calibri" panose="020F0502020204030204" pitchFamily="34" charset="0"/>
              <a:cs typeface="Calibri" panose="020F0502020204030204" pitchFamily="34" charset="0"/>
            </a:endParaRPr>
          </a:p>
          <a:p>
            <a:pPr marL="0" lvl="1" indent="0">
              <a:spcBef>
                <a:spcPts val="0"/>
              </a:spcBef>
              <a:buNone/>
            </a:pPr>
            <a:endParaRPr lang="en-US" sz="1800" dirty="0">
              <a:latin typeface="Calibri" panose="020F0502020204030204" pitchFamily="34" charset="0"/>
              <a:cs typeface="Calibri" panose="020F0502020204030204" pitchFamily="34" charset="0"/>
            </a:endParaRPr>
          </a:p>
          <a:p>
            <a:pPr marL="0" lvl="1" indent="0">
              <a:spcBef>
                <a:spcPts val="0"/>
              </a:spcBef>
              <a:buNone/>
            </a:pPr>
            <a:endParaRPr lang="en-US" sz="2000"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E946BC0B-A46D-6F75-4B45-F71419902FF7}"/>
              </a:ext>
            </a:extLst>
          </p:cNvPr>
          <p:cNvSpPr/>
          <p:nvPr/>
        </p:nvSpPr>
        <p:spPr>
          <a:xfrm>
            <a:off x="541570" y="1140445"/>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6" name="TextBox 5">
            <a:extLst>
              <a:ext uri="{FF2B5EF4-FFF2-40B4-BE49-F238E27FC236}">
                <a16:creationId xmlns:a16="http://schemas.microsoft.com/office/drawing/2014/main" id="{0EC6EF13-27F0-0A10-32EE-369E7CFAB4DC}"/>
              </a:ext>
            </a:extLst>
          </p:cNvPr>
          <p:cNvSpPr txBox="1"/>
          <p:nvPr/>
        </p:nvSpPr>
        <p:spPr>
          <a:xfrm>
            <a:off x="3013474" y="1204557"/>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11:  COOPERATION W/INVESTIGATIONS</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
        <p:nvSpPr>
          <p:cNvPr id="7" name="TextBox 6">
            <a:extLst>
              <a:ext uri="{FF2B5EF4-FFF2-40B4-BE49-F238E27FC236}">
                <a16:creationId xmlns:a16="http://schemas.microsoft.com/office/drawing/2014/main" id="{6D425AA0-9286-BC39-D530-868A0CA8655A}"/>
              </a:ext>
            </a:extLst>
          </p:cNvPr>
          <p:cNvSpPr txBox="1"/>
          <p:nvPr/>
        </p:nvSpPr>
        <p:spPr>
          <a:xfrm>
            <a:off x="3042913" y="4046746"/>
            <a:ext cx="8772126" cy="399148"/>
          </a:xfrm>
          <a:prstGeom prst="rect">
            <a:avLst/>
          </a:prstGeom>
          <a:noFill/>
        </p:spPr>
        <p:txBody>
          <a:bodyPr wrap="square">
            <a:spAutoFit/>
          </a:bodyPr>
          <a:lstStyle/>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11? </a:t>
            </a:r>
          </a:p>
        </p:txBody>
      </p:sp>
      <p:sp>
        <p:nvSpPr>
          <p:cNvPr id="9" name="Rectangle: Rounded Corners 8">
            <a:extLst>
              <a:ext uri="{FF2B5EF4-FFF2-40B4-BE49-F238E27FC236}">
                <a16:creationId xmlns:a16="http://schemas.microsoft.com/office/drawing/2014/main" id="{8B57FEF5-DA0E-99EB-10D3-EC926BA53652}"/>
              </a:ext>
            </a:extLst>
          </p:cNvPr>
          <p:cNvSpPr/>
          <p:nvPr/>
        </p:nvSpPr>
        <p:spPr>
          <a:xfrm>
            <a:off x="541570" y="3734939"/>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18525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2851" y="1837100"/>
            <a:ext cx="10875549" cy="5075016"/>
          </a:xfrm>
        </p:spPr>
        <p:txBody>
          <a:bodyPr>
            <a:noAutofit/>
          </a:bodyPr>
          <a:lstStyle/>
          <a:p>
            <a:pPr marL="2349500" lvl="1" indent="0">
              <a:spcBef>
                <a:spcPts val="0"/>
              </a:spcBef>
              <a:buNone/>
              <a:tabLst>
                <a:tab pos="2681288" algn="l"/>
              </a:tabLst>
            </a:pPr>
            <a:endParaRPr lang="en-US" sz="1950" i="1" u="sng" dirty="0">
              <a:solidFill>
                <a:srgbClr val="0070C0"/>
              </a:solidFill>
              <a:latin typeface="Calibri" panose="020F0502020204030204" pitchFamily="34" charset="0"/>
              <a:cs typeface="Calibri" panose="020F0502020204030204" pitchFamily="34" charset="0"/>
            </a:endParaRPr>
          </a:p>
          <a:p>
            <a:pPr marL="0" indent="0">
              <a:lnSpc>
                <a:spcPct val="80000"/>
              </a:lnSpc>
              <a:spcBef>
                <a:spcPts val="0"/>
              </a:spcBef>
              <a:buNone/>
            </a:pPr>
            <a:endParaRPr lang="en-US" sz="2400" dirty="0"/>
          </a:p>
          <a:p>
            <a:pPr marL="0" indent="0">
              <a:lnSpc>
                <a:spcPct val="80000"/>
              </a:lnSpc>
              <a:spcBef>
                <a:spcPts val="0"/>
              </a:spcBef>
              <a:buNone/>
            </a:pPr>
            <a:endParaRPr lang="en-US" sz="2000" dirty="0">
              <a:latin typeface="Aptos" panose="020B0004020202020204" pitchFamily="34" charset="0"/>
              <a:cs typeface="Calibri" panose="020F0502020204030204" pitchFamily="34" charset="0"/>
            </a:endParaRPr>
          </a:p>
          <a:p>
            <a:pPr marL="63500" indent="0">
              <a:lnSpc>
                <a:spcPct val="80000"/>
              </a:lnSpc>
              <a:spcBef>
                <a:spcPts val="0"/>
              </a:spcBef>
              <a:buNone/>
            </a:pPr>
            <a:r>
              <a:rPr lang="en-US" dirty="0">
                <a:latin typeface="Aptos Narrow" panose="020B0004020202020204" pitchFamily="34" charset="0"/>
              </a:rPr>
              <a:t>Grant recipients must provide for timely and meaningful public participation in the development of the LIHEAP model plan.</a:t>
            </a:r>
          </a:p>
          <a:p>
            <a:pPr marL="0" indent="0">
              <a:lnSpc>
                <a:spcPct val="80000"/>
              </a:lnSpc>
              <a:spcBef>
                <a:spcPts val="0"/>
              </a:spcBef>
              <a:buNone/>
            </a:pPr>
            <a:endParaRPr lang="en-US" sz="2000" dirty="0"/>
          </a:p>
          <a:p>
            <a:pPr marL="457200" lvl="1" indent="0">
              <a:lnSpc>
                <a:spcPct val="80000"/>
              </a:lnSpc>
              <a:spcBef>
                <a:spcPts val="0"/>
              </a:spcBef>
              <a:buNone/>
            </a:pPr>
            <a:endParaRPr lang="en-US" sz="2000" i="1" dirty="0"/>
          </a:p>
        </p:txBody>
      </p:sp>
      <p:sp>
        <p:nvSpPr>
          <p:cNvPr id="6" name="TextBox 5">
            <a:extLst>
              <a:ext uri="{FF2B5EF4-FFF2-40B4-BE49-F238E27FC236}">
                <a16:creationId xmlns:a16="http://schemas.microsoft.com/office/drawing/2014/main" id="{D10BE347-F6D2-2C23-DA6A-5DB72E89D265}"/>
              </a:ext>
            </a:extLst>
          </p:cNvPr>
          <p:cNvSpPr txBox="1"/>
          <p:nvPr/>
        </p:nvSpPr>
        <p:spPr>
          <a:xfrm>
            <a:off x="3013474" y="1346440"/>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12:  PUBLIC PARTICIPATION</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2605(b)(12)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8624(b)(12</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BEDF31C-8D04-D46A-B2A8-5F7901E1820A}"/>
              </a:ext>
            </a:extLst>
          </p:cNvPr>
          <p:cNvSpPr/>
          <p:nvPr/>
        </p:nvSpPr>
        <p:spPr>
          <a:xfrm>
            <a:off x="526093" y="1255824"/>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411707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CA8E6-E45D-B3AD-E47C-11583540EEB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322601C-AE03-1800-7C80-901F7E3540F6}"/>
              </a:ext>
            </a:extLst>
          </p:cNvPr>
          <p:cNvSpPr/>
          <p:nvPr/>
        </p:nvSpPr>
        <p:spPr>
          <a:xfrm>
            <a:off x="0" y="6074229"/>
            <a:ext cx="12192000" cy="785140"/>
          </a:xfrm>
          <a:prstGeom prst="rect">
            <a:avLst/>
          </a:prstGeom>
          <a:solidFill>
            <a:schemeClr val="accent1">
              <a:lumMod val="75000"/>
            </a:schemeClr>
          </a:solidFill>
        </p:spPr>
        <p:txBody>
          <a:bodyPr/>
          <a:lstStyle/>
          <a:p>
            <a:pPr defTabSz="609630"/>
            <a:endParaRPr lang="en-US" sz="1200">
              <a:solidFill>
                <a:srgbClr val="00B0F0"/>
              </a:solidFill>
              <a:latin typeface="Calibri"/>
            </a:endParaRPr>
          </a:p>
        </p:txBody>
      </p:sp>
      <p:sp>
        <p:nvSpPr>
          <p:cNvPr id="6" name="TextBox 6">
            <a:extLst>
              <a:ext uri="{FF2B5EF4-FFF2-40B4-BE49-F238E27FC236}">
                <a16:creationId xmlns:a16="http://schemas.microsoft.com/office/drawing/2014/main" id="{B0524CDC-09A9-DEF5-98DF-54452FD42B8A}"/>
              </a:ext>
            </a:extLst>
          </p:cNvPr>
          <p:cNvSpPr txBox="1"/>
          <p:nvPr/>
        </p:nvSpPr>
        <p:spPr>
          <a:xfrm>
            <a:off x="320401" y="2890506"/>
            <a:ext cx="6994642" cy="498598"/>
          </a:xfrm>
          <a:prstGeom prst="rect">
            <a:avLst/>
          </a:prstGeom>
        </p:spPr>
        <p:txBody>
          <a:bodyPr lIns="0" tIns="0" rIns="0" bIns="0" rtlCol="0" anchor="t">
            <a:spAutoFit/>
          </a:bodyPr>
          <a:lstStyle/>
          <a:p>
            <a:pPr defTabSz="609630">
              <a:lnSpc>
                <a:spcPct val="90000"/>
              </a:lnSpc>
            </a:pPr>
            <a:r>
              <a:rPr lang="en-US" sz="3600" b="1" dirty="0">
                <a:latin typeface="Oswald Bold"/>
                <a:ea typeface="Oswald Bold"/>
                <a:cs typeface="Oswald Bold"/>
                <a:sym typeface="Oswald Bold"/>
              </a:rPr>
              <a:t>Getting Situated in LIHEAP</a:t>
            </a:r>
          </a:p>
        </p:txBody>
      </p:sp>
      <p:pic>
        <p:nvPicPr>
          <p:cNvPr id="5" name="Picture 4">
            <a:extLst>
              <a:ext uri="{FF2B5EF4-FFF2-40B4-BE49-F238E27FC236}">
                <a16:creationId xmlns:a16="http://schemas.microsoft.com/office/drawing/2014/main" id="{05FA8D78-993A-B533-58C6-8269AD0EB692}"/>
              </a:ext>
            </a:extLst>
          </p:cNvPr>
          <p:cNvPicPr>
            <a:picLocks noChangeAspect="1"/>
          </p:cNvPicPr>
          <p:nvPr/>
        </p:nvPicPr>
        <p:blipFill>
          <a:blip r:embed="rId3"/>
          <a:stretch>
            <a:fillRect/>
          </a:stretch>
        </p:blipFill>
        <p:spPr>
          <a:xfrm>
            <a:off x="7635444" y="-1"/>
            <a:ext cx="4561999" cy="6074229"/>
          </a:xfrm>
          <a:prstGeom prst="rect">
            <a:avLst/>
          </a:prstGeom>
        </p:spPr>
      </p:pic>
    </p:spTree>
    <p:extLst>
      <p:ext uri="{BB962C8B-B14F-4D97-AF65-F5344CB8AC3E}">
        <p14:creationId xmlns:p14="http://schemas.microsoft.com/office/powerpoint/2010/main" val="2688585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41570" y="2118824"/>
            <a:ext cx="11339806" cy="4334394"/>
          </a:xfrm>
        </p:spPr>
        <p:txBody>
          <a:bodyPr>
            <a:noAutofit/>
          </a:bodyPr>
          <a:lstStyle/>
          <a:p>
            <a:pPr marL="0" lvl="1" indent="0">
              <a:lnSpc>
                <a:spcPct val="80000"/>
              </a:lnSpc>
              <a:spcBef>
                <a:spcPts val="0"/>
              </a:spcBef>
              <a:buNone/>
            </a:pPr>
            <a:r>
              <a:rPr lang="en-US" sz="2200" b="1" dirty="0">
                <a:latin typeface="Aptos Narrow" panose="020B0004020202020204" pitchFamily="34" charset="0"/>
                <a:cs typeface="Calibri" panose="020F0502020204030204" pitchFamily="34" charset="0"/>
              </a:rPr>
              <a:t>How am I assuring that members of the public, especially those eligible for LIHEAP, have input in how we will spend LIHEAP funds?</a:t>
            </a:r>
            <a:endParaRPr lang="en-US" sz="2000" b="1" dirty="0">
              <a:latin typeface="Aptos Narrow" panose="020B0004020202020204" pitchFamily="34" charset="0"/>
              <a:cs typeface="Calibri" panose="020F0502020204030204" pitchFamily="34" charset="0"/>
            </a:endParaRPr>
          </a:p>
          <a:p>
            <a:pPr marL="284162" lvl="1" indent="0">
              <a:spcBef>
                <a:spcPts val="0"/>
              </a:spcBef>
              <a:buSzPct val="70000"/>
              <a:buNone/>
            </a:pPr>
            <a:endParaRPr lang="en-US" sz="1800" dirty="0">
              <a:latin typeface="Aptos Narrow" panose="020B0004020202020204" pitchFamily="34" charset="0"/>
              <a:cs typeface="Calibri" panose="020F0502020204030204" pitchFamily="34" charset="0"/>
            </a:endParaRPr>
          </a:p>
          <a:p>
            <a:pPr marL="292100" lvl="1" indent="-292100">
              <a:spcBef>
                <a:spcPts val="0"/>
              </a:spcBef>
              <a:buSzPct val="70000"/>
            </a:pPr>
            <a:r>
              <a:rPr lang="en-US" sz="2000" dirty="0">
                <a:latin typeface="Aptos Narrow" panose="020B0004020202020204" pitchFamily="34" charset="0"/>
                <a:cs typeface="Calibri" panose="020F0502020204030204" pitchFamily="34" charset="0"/>
              </a:rPr>
              <a:t>Many grantees begin working on their model plan in the late winter or early spring.  This allows them to make the Model Plan available for the public with plenty of time for review and comment.</a:t>
            </a:r>
          </a:p>
          <a:p>
            <a:pPr marL="292100" lvl="1" indent="-292100">
              <a:spcBef>
                <a:spcPts val="0"/>
              </a:spcBef>
              <a:buSzPct val="70000"/>
            </a:pPr>
            <a:endParaRPr lang="en-US" sz="1600" dirty="0">
              <a:latin typeface="Aptos Narrow" panose="020B0004020202020204" pitchFamily="34" charset="0"/>
              <a:cs typeface="Calibri" panose="020F0502020204030204" pitchFamily="34" charset="0"/>
            </a:endParaRPr>
          </a:p>
          <a:p>
            <a:pPr marL="292100" lvl="1" indent="-292100">
              <a:spcBef>
                <a:spcPts val="0"/>
              </a:spcBef>
              <a:buSzPct val="70000"/>
            </a:pPr>
            <a:r>
              <a:rPr lang="en-US" sz="2000" dirty="0">
                <a:latin typeface="Aptos Narrow" panose="020B0004020202020204" pitchFamily="34" charset="0"/>
                <a:cs typeface="Calibri" panose="020F0502020204030204" pitchFamily="34" charset="0"/>
              </a:rPr>
              <a:t>Some grantees engage local agencies and/or major stakeholders in helping to consider new policy and develop revisions to the previous year’s Model Plan.</a:t>
            </a:r>
          </a:p>
          <a:p>
            <a:pPr marL="0" lvl="1" indent="63500">
              <a:spcBef>
                <a:spcPts val="0"/>
              </a:spcBef>
              <a:buSzPct val="70000"/>
              <a:buNone/>
            </a:pPr>
            <a:endParaRPr lang="en-US" sz="1800" dirty="0">
              <a:latin typeface="Aptos Narrow" panose="020B0004020202020204" pitchFamily="34" charset="0"/>
              <a:cs typeface="Calibri" panose="020F0502020204030204" pitchFamily="34" charset="0"/>
            </a:endParaRPr>
          </a:p>
          <a:p>
            <a:pPr marL="0" lvl="1" indent="0">
              <a:spcBef>
                <a:spcPts val="0"/>
              </a:spcBef>
              <a:buSzPct val="70000"/>
              <a:buNone/>
            </a:pPr>
            <a:r>
              <a:rPr lang="en-US" sz="2000" dirty="0">
                <a:latin typeface="Aptos Narrow" panose="020B0004020202020204" pitchFamily="34" charset="0"/>
                <a:cs typeface="Calibri" panose="020F0502020204030204" pitchFamily="34" charset="0"/>
              </a:rPr>
              <a:t>Other ways that grantees assure “timely and meaningful” public participation:</a:t>
            </a:r>
          </a:p>
          <a:p>
            <a:pPr lvl="1" indent="-401638">
              <a:spcBef>
                <a:spcPts val="0"/>
              </a:spcBef>
              <a:buSzPct val="70000"/>
              <a:buFont typeface="Wingdings" panose="05000000000000000000" pitchFamily="2" charset="2"/>
              <a:buChar char="Ø"/>
            </a:pPr>
            <a:endParaRPr lang="en-US" sz="1400" dirty="0">
              <a:latin typeface="Aptos Narrow" panose="020B0004020202020204" pitchFamily="34" charset="0"/>
              <a:cs typeface="Calibri" panose="020F0502020204030204" pitchFamily="34" charset="0"/>
            </a:endParaRPr>
          </a:p>
          <a:p>
            <a:pPr lvl="1" indent="-401638">
              <a:spcBef>
                <a:spcPts val="0"/>
              </a:spcBef>
              <a:buSzPct val="70000"/>
              <a:buFont typeface="Wingdings" panose="05000000000000000000" pitchFamily="2" charset="2"/>
              <a:buChar char="Ø"/>
            </a:pPr>
            <a:r>
              <a:rPr lang="en-US" sz="1800" dirty="0">
                <a:latin typeface="Aptos Narrow" panose="020B0004020202020204" pitchFamily="34" charset="0"/>
                <a:cs typeface="Calibri" panose="020F0502020204030204" pitchFamily="34" charset="0"/>
              </a:rPr>
              <a:t>Presenting the plan to existing stakeholder groups (e.g., advisory committees)</a:t>
            </a:r>
          </a:p>
          <a:p>
            <a:pPr lvl="1" indent="-401638">
              <a:spcBef>
                <a:spcPts val="0"/>
              </a:spcBef>
              <a:buSzPct val="70000"/>
              <a:buFont typeface="Wingdings" panose="05000000000000000000" pitchFamily="2" charset="2"/>
              <a:buChar char="Ø"/>
            </a:pPr>
            <a:r>
              <a:rPr lang="en-US" sz="1800" dirty="0">
                <a:latin typeface="Aptos Narrow" panose="020B0004020202020204" pitchFamily="34" charset="0"/>
                <a:cs typeface="Calibri" panose="020F0502020204030204" pitchFamily="34" charset="0"/>
              </a:rPr>
              <a:t>Holding “listening sessions” or hearings in geographically accessible locations</a:t>
            </a:r>
          </a:p>
          <a:p>
            <a:pPr lvl="1" indent="-401638">
              <a:spcBef>
                <a:spcPts val="0"/>
              </a:spcBef>
              <a:buSzPct val="70000"/>
              <a:buFont typeface="Wingdings" panose="05000000000000000000" pitchFamily="2" charset="2"/>
              <a:buChar char="Ø"/>
            </a:pPr>
            <a:r>
              <a:rPr lang="en-US" sz="1800" dirty="0">
                <a:latin typeface="Aptos Narrow" panose="020B0004020202020204" pitchFamily="34" charset="0"/>
                <a:cs typeface="Calibri" panose="020F0502020204030204" pitchFamily="34" charset="0"/>
              </a:rPr>
              <a:t>Allowing alternative forms of feedback (e.g., email, public webinars, online forums)</a:t>
            </a:r>
          </a:p>
          <a:p>
            <a:pPr lvl="1" indent="-401638">
              <a:spcBef>
                <a:spcPts val="0"/>
              </a:spcBef>
              <a:buSzPct val="70000"/>
              <a:buFont typeface="Wingdings" panose="05000000000000000000" pitchFamily="2" charset="2"/>
              <a:buChar char="Ø"/>
            </a:pPr>
            <a:r>
              <a:rPr lang="en-US" sz="1800" dirty="0">
                <a:latin typeface="Aptos Narrow" panose="020B0004020202020204" pitchFamily="34" charset="0"/>
                <a:cs typeface="Calibri" panose="020F0502020204030204" pitchFamily="34" charset="0"/>
              </a:rPr>
              <a:t>Community meetings in under-served locations</a:t>
            </a:r>
          </a:p>
          <a:p>
            <a:pPr lvl="1" indent="-401638">
              <a:spcBef>
                <a:spcPts val="0"/>
              </a:spcBef>
              <a:buSzPct val="70000"/>
              <a:buFont typeface="Wingdings" panose="05000000000000000000" pitchFamily="2" charset="2"/>
              <a:buChar char="Ø"/>
            </a:pPr>
            <a:r>
              <a:rPr lang="en-US" sz="1800" dirty="0">
                <a:latin typeface="Aptos Narrow" panose="020B0004020202020204" pitchFamily="34" charset="0"/>
                <a:cs typeface="Calibri" panose="020F0502020204030204" pitchFamily="34" charset="0"/>
              </a:rPr>
              <a:t>Asking advocates or “gatekeepers” to sponsor meetings in hard-to-reach areas</a:t>
            </a:r>
          </a:p>
          <a:p>
            <a:pPr marL="284162" lvl="1" indent="0">
              <a:spcBef>
                <a:spcPts val="0"/>
              </a:spcBef>
              <a:buSzPct val="70000"/>
              <a:buNone/>
            </a:pPr>
            <a:endParaRPr lang="en-US" sz="1800" dirty="0">
              <a:latin typeface="Calibri" panose="020F0502020204030204" pitchFamily="34" charset="0"/>
              <a:cs typeface="Calibri" panose="020F0502020204030204" pitchFamily="34" charset="0"/>
            </a:endParaRPr>
          </a:p>
          <a:p>
            <a:pPr marL="284162" lvl="1" indent="0">
              <a:spcBef>
                <a:spcPts val="0"/>
              </a:spcBef>
              <a:buSzPct val="70000"/>
              <a:buNone/>
            </a:pPr>
            <a:endParaRPr lang="en-US" sz="1800" dirty="0">
              <a:latin typeface="Calibri" panose="020F0502020204030204" pitchFamily="34" charset="0"/>
              <a:cs typeface="Calibri" panose="020F0502020204030204" pitchFamily="34" charset="0"/>
            </a:endParaRPr>
          </a:p>
          <a:p>
            <a:pPr marL="627062" lvl="1" indent="-342900">
              <a:spcBef>
                <a:spcPts val="0"/>
              </a:spcBef>
              <a:buSzPct val="70000"/>
              <a:buFont typeface="Wingdings" panose="05000000000000000000" pitchFamily="2" charset="2"/>
              <a:buChar char="Ø"/>
            </a:pPr>
            <a:endParaRPr lang="en-US" sz="1800" dirty="0">
              <a:latin typeface="Calibri" panose="020F0502020204030204" pitchFamily="34" charset="0"/>
              <a:cs typeface="Calibri" panose="020F0502020204030204" pitchFamily="34" charset="0"/>
            </a:endParaRPr>
          </a:p>
          <a:p>
            <a:pPr lvl="1" indent="-401638">
              <a:spcBef>
                <a:spcPts val="0"/>
              </a:spcBef>
              <a:buSzPct val="70000"/>
              <a:buFont typeface="Wingdings" panose="05000000000000000000" pitchFamily="2" charset="2"/>
              <a:buChar char="Ø"/>
            </a:pPr>
            <a:endParaRPr lang="en-US" sz="1800" dirty="0">
              <a:latin typeface="Calibri" panose="020F0502020204030204" pitchFamily="34" charset="0"/>
              <a:cs typeface="Calibri" panose="020F0502020204030204" pitchFamily="34" charset="0"/>
            </a:endParaRPr>
          </a:p>
          <a:p>
            <a:pPr lvl="1" indent="-401638">
              <a:spcBef>
                <a:spcPts val="0"/>
              </a:spcBef>
              <a:buSzPct val="70000"/>
              <a:buFont typeface="Wingdings" panose="05000000000000000000" pitchFamily="2" charset="2"/>
              <a:buChar char="Ø"/>
            </a:pPr>
            <a:endParaRPr lang="en-US" sz="1800" dirty="0">
              <a:latin typeface="Calibri" panose="020F0502020204030204" pitchFamily="34" charset="0"/>
              <a:cs typeface="Calibri" panose="020F0502020204030204" pitchFamily="34" charset="0"/>
            </a:endParaRPr>
          </a:p>
          <a:p>
            <a:pPr lvl="1" indent="-401638">
              <a:spcBef>
                <a:spcPts val="0"/>
              </a:spcBef>
              <a:buSzPct val="70000"/>
              <a:buFont typeface="Wingdings" panose="05000000000000000000" pitchFamily="2" charset="2"/>
              <a:buChar char="Ø"/>
            </a:pPr>
            <a:endParaRPr lang="en-US" sz="1800" dirty="0">
              <a:latin typeface="Calibri" panose="020F0502020204030204" pitchFamily="34" charset="0"/>
              <a:cs typeface="Calibri" panose="020F0502020204030204" pitchFamily="34" charset="0"/>
            </a:endParaRPr>
          </a:p>
          <a:p>
            <a:pPr lvl="1" indent="-401638">
              <a:spcBef>
                <a:spcPts val="0"/>
              </a:spcBef>
              <a:buSzPct val="70000"/>
              <a:buFont typeface="Wingdings" panose="05000000000000000000" pitchFamily="2" charset="2"/>
              <a:buChar char="Ø"/>
            </a:pPr>
            <a:endParaRPr lang="en-US" sz="1800" dirty="0">
              <a:latin typeface="Calibri" panose="020F0502020204030204" pitchFamily="34" charset="0"/>
              <a:cs typeface="Calibri" panose="020F0502020204030204" pitchFamily="34" charset="0"/>
            </a:endParaRPr>
          </a:p>
          <a:p>
            <a:pPr marL="0" lvl="1" indent="0">
              <a:spcBef>
                <a:spcPts val="0"/>
              </a:spcBef>
              <a:buNone/>
            </a:pPr>
            <a:endParaRPr lang="en-US" sz="1800" dirty="0"/>
          </a:p>
          <a:p>
            <a:pPr marL="285750" lvl="1" indent="0">
              <a:spcBef>
                <a:spcPts val="0"/>
              </a:spcBef>
              <a:buNone/>
            </a:pPr>
            <a:endParaRPr lang="en-US" sz="1800" dirty="0">
              <a:solidFill>
                <a:schemeClr val="accent6"/>
              </a:solidFill>
              <a:cs typeface="Calibri" panose="020F0502020204030204" pitchFamily="34" charset="0"/>
            </a:endParaRPr>
          </a:p>
        </p:txBody>
      </p:sp>
      <p:sp>
        <p:nvSpPr>
          <p:cNvPr id="5" name="Rectangle: Rounded Corners 4">
            <a:extLst>
              <a:ext uri="{FF2B5EF4-FFF2-40B4-BE49-F238E27FC236}">
                <a16:creationId xmlns:a16="http://schemas.microsoft.com/office/drawing/2014/main" id="{C6C2D200-092F-833E-DBB5-20ED0225BFC6}"/>
              </a:ext>
            </a:extLst>
          </p:cNvPr>
          <p:cNvSpPr/>
          <p:nvPr/>
        </p:nvSpPr>
        <p:spPr>
          <a:xfrm>
            <a:off x="541570" y="1058906"/>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6" name="TextBox 5">
            <a:extLst>
              <a:ext uri="{FF2B5EF4-FFF2-40B4-BE49-F238E27FC236}">
                <a16:creationId xmlns:a16="http://schemas.microsoft.com/office/drawing/2014/main" id="{07D994DE-97BD-77AC-0582-449B19740623}"/>
              </a:ext>
            </a:extLst>
          </p:cNvPr>
          <p:cNvSpPr txBox="1"/>
          <p:nvPr/>
        </p:nvSpPr>
        <p:spPr>
          <a:xfrm>
            <a:off x="3013474" y="1123018"/>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13:  PUBLIC PARTICIPATION</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Tree>
    <p:extLst>
      <p:ext uri="{BB962C8B-B14F-4D97-AF65-F5344CB8AC3E}">
        <p14:creationId xmlns:p14="http://schemas.microsoft.com/office/powerpoint/2010/main" val="2228946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55822" y="1418440"/>
            <a:ext cx="8528523" cy="5152681"/>
          </a:xfrm>
        </p:spPr>
        <p:txBody>
          <a:bodyPr>
            <a:noAutofit/>
          </a:bodyPr>
          <a:lstStyle/>
          <a:p>
            <a:pPr marL="2343150" lvl="1" indent="0">
              <a:lnSpc>
                <a:spcPct val="100000"/>
              </a:lnSpc>
              <a:spcBef>
                <a:spcPts val="0"/>
              </a:spcBef>
              <a:buNone/>
            </a:pPr>
            <a:endParaRPr lang="en-US" sz="1100" b="1" dirty="0">
              <a:solidFill>
                <a:schemeClr val="accent3"/>
              </a:solidFill>
              <a:latin typeface="Calibri" panose="020F0502020204030204" pitchFamily="34" charset="0"/>
              <a:cs typeface="Calibri" panose="020F0502020204030204" pitchFamily="34" charset="0"/>
            </a:endParaRPr>
          </a:p>
          <a:p>
            <a:pPr marL="0" lvl="1" indent="0">
              <a:lnSpc>
                <a:spcPct val="100000"/>
              </a:lnSpc>
              <a:spcBef>
                <a:spcPts val="0"/>
              </a:spcBef>
              <a:buNone/>
            </a:pPr>
            <a:endParaRPr lang="en-US" sz="1200" dirty="0">
              <a:latin typeface="Calibri" panose="020F0502020204030204" pitchFamily="34" charset="0"/>
              <a:cs typeface="Calibri" panose="020F0502020204030204" pitchFamily="34" charset="0"/>
            </a:endParaRPr>
          </a:p>
          <a:p>
            <a:pPr marL="0" lvl="1" indent="0">
              <a:lnSpc>
                <a:spcPct val="100000"/>
              </a:lnSpc>
              <a:spcBef>
                <a:spcPts val="0"/>
              </a:spcBef>
              <a:buNone/>
            </a:pPr>
            <a:endParaRPr lang="en-US" sz="1200"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1314450" lvl="1" indent="-131445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0" lvl="1" indent="0">
              <a:lnSpc>
                <a:spcPct val="100000"/>
              </a:lnSpc>
              <a:spcBef>
                <a:spcPts val="0"/>
              </a:spcBef>
              <a:buNone/>
              <a:tabLst>
                <a:tab pos="8229600" algn="l"/>
              </a:tabLst>
            </a:pPr>
            <a:endParaRPr lang="en-US" sz="2000" b="1" dirty="0">
              <a:latin typeface="Calibri" panose="020F0502020204030204" pitchFamily="34" charset="0"/>
              <a:cs typeface="Calibri" panose="020F0502020204030204" pitchFamily="34" charset="0"/>
            </a:endParaRPr>
          </a:p>
          <a:p>
            <a:pPr marL="0" lvl="1" indent="0">
              <a:lnSpc>
                <a:spcPct val="100000"/>
              </a:lnSpc>
              <a:spcBef>
                <a:spcPts val="0"/>
              </a:spcBef>
              <a:buNone/>
              <a:tabLst>
                <a:tab pos="8229600" algn="l"/>
              </a:tabLst>
            </a:pPr>
            <a:endParaRPr lang="en-US" sz="200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1858635"/>
              </p:ext>
            </p:extLst>
          </p:nvPr>
        </p:nvGraphicFramePr>
        <p:xfrm>
          <a:off x="558800" y="2239463"/>
          <a:ext cx="11215666" cy="3916464"/>
        </p:xfrm>
        <a:graphic>
          <a:graphicData uri="http://schemas.openxmlformats.org/drawingml/2006/table">
            <a:tbl>
              <a:tblPr firstRow="1" bandRow="1">
                <a:tableStyleId>{2D5ABB26-0587-4C30-8999-92F81FD0307C}</a:tableStyleId>
              </a:tblPr>
              <a:tblGrid>
                <a:gridCol w="2028478">
                  <a:extLst>
                    <a:ext uri="{9D8B030D-6E8A-4147-A177-3AD203B41FA5}">
                      <a16:colId xmlns:a16="http://schemas.microsoft.com/office/drawing/2014/main" val="4079345045"/>
                    </a:ext>
                  </a:extLst>
                </a:gridCol>
                <a:gridCol w="9187188">
                  <a:extLst>
                    <a:ext uri="{9D8B030D-6E8A-4147-A177-3AD203B41FA5}">
                      <a16:colId xmlns:a16="http://schemas.microsoft.com/office/drawing/2014/main" val="907846636"/>
                    </a:ext>
                  </a:extLst>
                </a:gridCol>
              </a:tblGrid>
              <a:tr h="997361">
                <a:tc>
                  <a:txBody>
                    <a:bodyPr/>
                    <a:lstStyle/>
                    <a:p>
                      <a:r>
                        <a:rPr lang="en-US" sz="2000" b="1" dirty="0">
                          <a:latin typeface="Aptos Narrow" panose="020B0004020202020204" pitchFamily="34" charset="0"/>
                        </a:rPr>
                        <a:t>Engaging</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tc>
                  <a:txBody>
                    <a:bodyPr/>
                    <a:lstStyle/>
                    <a:p>
                      <a:pPr marL="285750" lvl="1" indent="-285750">
                        <a:lnSpc>
                          <a:spcPct val="80000"/>
                        </a:lnSpc>
                        <a:spcBef>
                          <a:spcPts val="0"/>
                        </a:spcBef>
                        <a:buFont typeface="Arial" panose="020B0604020202020204" pitchFamily="34" charset="0"/>
                        <a:buChar char="•"/>
                      </a:pPr>
                      <a:r>
                        <a:rPr lang="en-US" sz="1800" b="0" i="0" dirty="0">
                          <a:solidFill>
                            <a:schemeClr val="tx1"/>
                          </a:solidFill>
                          <a:latin typeface="Aptos Narrow" panose="020B0004020202020204" pitchFamily="34" charset="0"/>
                          <a:cs typeface="Calibri" panose="020F0502020204030204" pitchFamily="34" charset="0"/>
                        </a:rPr>
                        <a:t>Who</a:t>
                      </a:r>
                      <a:r>
                        <a:rPr lang="en-US" sz="1800" b="0" i="0" baseline="0" dirty="0">
                          <a:solidFill>
                            <a:schemeClr val="tx1"/>
                          </a:solidFill>
                          <a:latin typeface="Aptos Narrow" panose="020B0004020202020204" pitchFamily="34" charset="0"/>
                          <a:cs typeface="Calibri" panose="020F0502020204030204" pitchFamily="34" charset="0"/>
                        </a:rPr>
                        <a:t> normally provides feedback regarding our LIHEAP Model Plan?</a:t>
                      </a:r>
                    </a:p>
                    <a:p>
                      <a:pPr marL="285750" lvl="1" indent="-285750">
                        <a:lnSpc>
                          <a:spcPct val="80000"/>
                        </a:lnSpc>
                        <a:spcBef>
                          <a:spcPts val="0"/>
                        </a:spcBef>
                        <a:buFont typeface="Arial" panose="020B0604020202020204" pitchFamily="34" charset="0"/>
                        <a:buChar char="•"/>
                      </a:pPr>
                      <a:endParaRPr lang="en-US" sz="1200" b="0" i="0" baseline="0" dirty="0">
                        <a:solidFill>
                          <a:schemeClr val="tx1"/>
                        </a:solidFill>
                        <a:latin typeface="Aptos Narrow" panose="020B0004020202020204" pitchFamily="34" charset="0"/>
                        <a:cs typeface="Calibri" panose="020F0502020204030204" pitchFamily="34" charset="0"/>
                      </a:endParaRPr>
                    </a:p>
                    <a:p>
                      <a:pPr marL="285750" lvl="1" indent="-285750">
                        <a:lnSpc>
                          <a:spcPct val="80000"/>
                        </a:lnSpc>
                        <a:spcBef>
                          <a:spcPts val="0"/>
                        </a:spcBef>
                        <a:buFont typeface="Arial" panose="020B0604020202020204" pitchFamily="34" charset="0"/>
                        <a:buChar char="•"/>
                      </a:pPr>
                      <a:r>
                        <a:rPr lang="en-US" sz="1800" b="0" i="0" baseline="0" dirty="0">
                          <a:solidFill>
                            <a:schemeClr val="tx1"/>
                          </a:solidFill>
                          <a:latin typeface="Aptos Narrow" panose="020B0004020202020204" pitchFamily="34" charset="0"/>
                          <a:cs typeface="Calibri" panose="020F0502020204030204" pitchFamily="34" charset="0"/>
                        </a:rPr>
                        <a:t>Who isn’t providing feedback that should be?  </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275012"/>
                  </a:ext>
                </a:extLst>
              </a:tr>
              <a:tr h="1226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ptos Narrow" panose="020B0004020202020204" pitchFamily="34" charset="0"/>
                        </a:rPr>
                        <a:t>Strategy</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i="0" baseline="0" dirty="0">
                          <a:solidFill>
                            <a:schemeClr val="tx1"/>
                          </a:solidFill>
                          <a:latin typeface="Aptos Narrow" panose="020B0004020202020204" pitchFamily="34" charset="0"/>
                          <a:cs typeface="Calibri" panose="020F0502020204030204" pitchFamily="34" charset="0"/>
                        </a:rPr>
                        <a:t>What is our plan for reaching people that normally wouldn’t engage in decision making?</a:t>
                      </a: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endParaRPr lang="en-US" sz="1200" b="0" i="0" baseline="0" dirty="0">
                        <a:solidFill>
                          <a:schemeClr val="tx1"/>
                        </a:solidFill>
                        <a:latin typeface="Aptos Narrow" panose="020B0004020202020204" pitchFamily="34" charset="0"/>
                        <a:cs typeface="Calibri" panose="020F0502020204030204" pitchFamily="34" charset="0"/>
                      </a:endParaRPr>
                    </a:p>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i="0" baseline="0" dirty="0">
                          <a:solidFill>
                            <a:schemeClr val="tx1"/>
                          </a:solidFill>
                          <a:latin typeface="Aptos Narrow" panose="020B0004020202020204" pitchFamily="34" charset="0"/>
                          <a:cs typeface="Calibri" panose="020F0502020204030204" pitchFamily="34" charset="0"/>
                        </a:rPr>
                        <a:t>What is our plan for getting feedback from those hard-to-reach households (including LIHEAP eligible HH who aren’t applying?)</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876300">
                <a:tc>
                  <a:txBody>
                    <a:bodyPr/>
                    <a:lstStyle/>
                    <a:p>
                      <a:r>
                        <a:rPr lang="en-US" sz="2000" b="1" dirty="0">
                          <a:latin typeface="Aptos Narrow" panose="020B0004020202020204" pitchFamily="34" charset="0"/>
                        </a:rPr>
                        <a:t>Coordination</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tc>
                  <a:txBody>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i="0" dirty="0">
                          <a:solidFill>
                            <a:schemeClr val="tx1"/>
                          </a:solidFill>
                          <a:latin typeface="Aptos Narrow" panose="020B0004020202020204" pitchFamily="34" charset="0"/>
                          <a:cs typeface="Calibri" panose="020F0502020204030204" pitchFamily="34" charset="0"/>
                        </a:rPr>
                        <a:t>How can we coordinate with other programs or agencies to facilitate timely and meaningful participation in development of our plan?</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5552257"/>
                  </a:ext>
                </a:extLst>
              </a:tr>
              <a:tr h="816023">
                <a:tc>
                  <a:txBody>
                    <a:bodyPr/>
                    <a:lstStyle/>
                    <a:p>
                      <a:r>
                        <a:rPr lang="en-US" sz="2000" b="1" dirty="0">
                          <a:latin typeface="Aptos Narrow" panose="020B0004020202020204" pitchFamily="34" charset="0"/>
                        </a:rPr>
                        <a:t>Process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tc>
                  <a:txBody>
                    <a:bodyPr/>
                    <a:lstStyle/>
                    <a:p>
                      <a:pPr marL="285750" marR="0" lvl="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b="0" i="0" dirty="0">
                          <a:solidFill>
                            <a:schemeClr val="tx1"/>
                          </a:solidFill>
                          <a:latin typeface="Aptos Narrow" panose="020B0004020202020204" pitchFamily="34" charset="0"/>
                          <a:cs typeface="Calibri" panose="020F0502020204030204" pitchFamily="34" charset="0"/>
                        </a:rPr>
                        <a:t>Do we have a process for timely and meaningful participation when major/substantial</a:t>
                      </a:r>
                      <a:r>
                        <a:rPr lang="en-US" sz="1800" b="0" i="0" baseline="0" dirty="0">
                          <a:solidFill>
                            <a:schemeClr val="tx1"/>
                          </a:solidFill>
                          <a:latin typeface="Aptos Narrow" panose="020B0004020202020204" pitchFamily="34" charset="0"/>
                          <a:cs typeface="Calibri" panose="020F0502020204030204" pitchFamily="34" charset="0"/>
                        </a:rPr>
                        <a:t> updates are made to the Model Plan mid-year?</a:t>
                      </a:r>
                      <a:endParaRPr lang="en-US" sz="1800" b="0" i="0" dirty="0">
                        <a:solidFill>
                          <a:schemeClr val="tx1"/>
                        </a:solidFill>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extLst>
                  <a:ext uri="{0D108BD9-81ED-4DB2-BD59-A6C34878D82A}">
                    <a16:rowId xmlns:a16="http://schemas.microsoft.com/office/drawing/2014/main" val="2990253492"/>
                  </a:ext>
                </a:extLst>
              </a:tr>
            </a:tbl>
          </a:graphicData>
        </a:graphic>
      </p:graphicFrame>
      <p:sp>
        <p:nvSpPr>
          <p:cNvPr id="6" name="TextBox 5">
            <a:extLst>
              <a:ext uri="{FF2B5EF4-FFF2-40B4-BE49-F238E27FC236}">
                <a16:creationId xmlns:a16="http://schemas.microsoft.com/office/drawing/2014/main" id="{70D72462-F98C-5492-B20F-8FB832E38CB4}"/>
              </a:ext>
            </a:extLst>
          </p:cNvPr>
          <p:cNvSpPr txBox="1"/>
          <p:nvPr/>
        </p:nvSpPr>
        <p:spPr>
          <a:xfrm>
            <a:off x="3013474" y="1222028"/>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12:  PUBLIC PARTICIPATION</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12? </a:t>
            </a:r>
          </a:p>
        </p:txBody>
      </p:sp>
      <p:sp>
        <p:nvSpPr>
          <p:cNvPr id="7" name="Rectangle: Rounded Corners 6">
            <a:extLst>
              <a:ext uri="{FF2B5EF4-FFF2-40B4-BE49-F238E27FC236}">
                <a16:creationId xmlns:a16="http://schemas.microsoft.com/office/drawing/2014/main" id="{E0403153-1A6B-AB9A-8870-E25D7BEDEB15}"/>
              </a:ext>
            </a:extLst>
          </p:cNvPr>
          <p:cNvSpPr/>
          <p:nvPr/>
        </p:nvSpPr>
        <p:spPr>
          <a:xfrm>
            <a:off x="512131" y="1149010"/>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1419585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7608" y="2485570"/>
            <a:ext cx="10849192" cy="3528221"/>
          </a:xfrm>
        </p:spPr>
        <p:txBody>
          <a:bodyPr>
            <a:noAutofit/>
          </a:bodyPr>
          <a:lstStyle/>
          <a:p>
            <a:pPr marL="0" lvl="1" indent="0">
              <a:spcBef>
                <a:spcPts val="0"/>
              </a:spcBef>
              <a:buNone/>
            </a:pPr>
            <a:endParaRPr lang="en-US" sz="1100" dirty="0">
              <a:latin typeface="Aptos Narrow" panose="020B0004020202020204" pitchFamily="34" charset="0"/>
              <a:cs typeface="Calibri" panose="020F0502020204030204" pitchFamily="34" charset="0"/>
            </a:endParaRPr>
          </a:p>
          <a:p>
            <a:pPr indent="0">
              <a:lnSpc>
                <a:spcPct val="80000"/>
              </a:lnSpc>
              <a:spcBef>
                <a:spcPts val="0"/>
              </a:spcBef>
              <a:buNone/>
            </a:pPr>
            <a:r>
              <a:rPr lang="en-US" dirty="0">
                <a:latin typeface="Aptos Narrow" panose="020B0004020202020204" pitchFamily="34" charset="0"/>
              </a:rPr>
              <a:t>Grant recipients must provide an opportunity for a fair administrative hearing to individuals whose application for LIHEAP assistance </a:t>
            </a:r>
          </a:p>
          <a:p>
            <a:pPr indent="0">
              <a:lnSpc>
                <a:spcPct val="80000"/>
              </a:lnSpc>
              <a:spcBef>
                <a:spcPts val="0"/>
              </a:spcBef>
              <a:buNone/>
            </a:pPr>
            <a:endParaRPr lang="en-US" dirty="0">
              <a:latin typeface="Aptos Narrow" panose="020B0004020202020204" pitchFamily="34" charset="0"/>
            </a:endParaRPr>
          </a:p>
          <a:p>
            <a:pPr marL="520700" indent="-292100">
              <a:lnSpc>
                <a:spcPct val="80000"/>
              </a:lnSpc>
              <a:spcBef>
                <a:spcPts val="0"/>
              </a:spcBef>
            </a:pPr>
            <a:r>
              <a:rPr lang="en-US" dirty="0">
                <a:latin typeface="Aptos Narrow" panose="020B0004020202020204" pitchFamily="34" charset="0"/>
              </a:rPr>
              <a:t>are denied, or </a:t>
            </a:r>
          </a:p>
          <a:p>
            <a:pPr marL="520700" indent="-292100">
              <a:lnSpc>
                <a:spcPct val="80000"/>
              </a:lnSpc>
              <a:spcBef>
                <a:spcPts val="0"/>
              </a:spcBef>
            </a:pPr>
            <a:endParaRPr lang="en-US" dirty="0">
              <a:latin typeface="Aptos Narrow" panose="020B0004020202020204" pitchFamily="34" charset="0"/>
            </a:endParaRPr>
          </a:p>
          <a:p>
            <a:pPr marL="520700" indent="-292100">
              <a:lnSpc>
                <a:spcPct val="80000"/>
              </a:lnSpc>
              <a:spcBef>
                <a:spcPts val="0"/>
              </a:spcBef>
            </a:pPr>
            <a:r>
              <a:rPr lang="en-US" dirty="0">
                <a:latin typeface="Aptos Narrow" panose="020B0004020202020204" pitchFamily="34" charset="0"/>
              </a:rPr>
              <a:t>are not acted upon with reasonable promptness</a:t>
            </a:r>
          </a:p>
          <a:p>
            <a:pPr marL="0" indent="0">
              <a:lnSpc>
                <a:spcPct val="80000"/>
              </a:lnSpc>
              <a:spcBef>
                <a:spcPts val="0"/>
              </a:spcBef>
              <a:buNone/>
            </a:pPr>
            <a:endParaRPr lang="en-US" sz="2400" dirty="0"/>
          </a:p>
          <a:p>
            <a:pPr marL="0" indent="0">
              <a:lnSpc>
                <a:spcPct val="80000"/>
              </a:lnSpc>
              <a:spcBef>
                <a:spcPts val="0"/>
              </a:spcBef>
              <a:buNone/>
            </a:pPr>
            <a:endParaRPr lang="en-US" sz="2400" dirty="0"/>
          </a:p>
        </p:txBody>
      </p:sp>
      <p:sp>
        <p:nvSpPr>
          <p:cNvPr id="6" name="TextBox 5">
            <a:extLst>
              <a:ext uri="{FF2B5EF4-FFF2-40B4-BE49-F238E27FC236}">
                <a16:creationId xmlns:a16="http://schemas.microsoft.com/office/drawing/2014/main" id="{8531F53A-C026-F216-FE76-0EDED8CF2FCF}"/>
              </a:ext>
            </a:extLst>
          </p:cNvPr>
          <p:cNvSpPr txBox="1"/>
          <p:nvPr/>
        </p:nvSpPr>
        <p:spPr>
          <a:xfrm>
            <a:off x="3013474" y="1362863"/>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13:  FAIR HEARINGS</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2605(b)(13)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8624(b)(13</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A5F03B7-22A4-7DC3-3A83-9268605EB64A}"/>
              </a:ext>
            </a:extLst>
          </p:cNvPr>
          <p:cNvSpPr/>
          <p:nvPr/>
        </p:nvSpPr>
        <p:spPr>
          <a:xfrm>
            <a:off x="526093" y="1284947"/>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2416292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885" y="2185674"/>
            <a:ext cx="10902465" cy="1248400"/>
          </a:xfrm>
        </p:spPr>
        <p:txBody>
          <a:bodyPr>
            <a:noAutofit/>
          </a:bodyPr>
          <a:lstStyle/>
          <a:p>
            <a:pPr marL="0" lvl="1" indent="0">
              <a:lnSpc>
                <a:spcPct val="80000"/>
              </a:lnSpc>
              <a:spcBef>
                <a:spcPts val="0"/>
              </a:spcBef>
              <a:buNone/>
            </a:pPr>
            <a:r>
              <a:rPr lang="en-US" b="1" dirty="0">
                <a:latin typeface="Aptos Narrow" panose="020B0004020202020204" pitchFamily="34" charset="0"/>
                <a:cs typeface="Calibri" panose="020F0502020204030204" pitchFamily="34" charset="0"/>
              </a:rPr>
              <a:t>How am I making sure that households know about their right to a fair hearing?</a:t>
            </a:r>
            <a:endParaRPr lang="en-US" b="1" dirty="0">
              <a:solidFill>
                <a:schemeClr val="accent6"/>
              </a:solidFill>
              <a:latin typeface="Aptos Narrow" panose="020B0004020202020204" pitchFamily="34" charset="0"/>
              <a:cs typeface="Calibri" panose="020F0502020204030204" pitchFamily="34" charset="0"/>
            </a:endParaRPr>
          </a:p>
          <a:p>
            <a:pPr marL="177800" lvl="1" indent="107950">
              <a:spcBef>
                <a:spcPts val="0"/>
              </a:spcBef>
              <a:buNone/>
            </a:pPr>
            <a:endParaRPr lang="en-US" sz="1200" dirty="0">
              <a:solidFill>
                <a:schemeClr val="accent6"/>
              </a:solidFill>
              <a:latin typeface="Aptos Narrow" panose="020B0004020202020204" pitchFamily="34" charset="0"/>
              <a:cs typeface="Calibri" panose="020F0502020204030204" pitchFamily="34" charset="0"/>
            </a:endParaRPr>
          </a:p>
          <a:p>
            <a:pPr marL="63500" lvl="1" indent="0">
              <a:spcBef>
                <a:spcPts val="0"/>
              </a:spcBef>
              <a:buNone/>
            </a:pPr>
            <a:r>
              <a:rPr lang="en-US" sz="1900" dirty="0">
                <a:latin typeface="Aptos Narrow" panose="020B0004020202020204" pitchFamily="34" charset="0"/>
                <a:cs typeface="Calibri" panose="020F0502020204030204" pitchFamily="34" charset="0"/>
              </a:rPr>
              <a:t>Most grantees require all local offices (including subgrantees) to assure all clients are informed of their rights to a fair hearing.  This includes:</a:t>
            </a:r>
          </a:p>
          <a:p>
            <a:pPr marL="63500" lvl="1" indent="0">
              <a:spcBef>
                <a:spcPts val="0"/>
              </a:spcBef>
              <a:buNone/>
            </a:pPr>
            <a:endParaRPr lang="en-US" sz="1900" dirty="0">
              <a:latin typeface="Aptos Narrow" panose="020B0004020202020204" pitchFamily="34" charset="0"/>
              <a:cs typeface="Calibri" panose="020F0502020204030204" pitchFamily="34" charset="0"/>
            </a:endParaRPr>
          </a:p>
          <a:p>
            <a:pPr marL="349250" lvl="1" indent="-285750">
              <a:spcBef>
                <a:spcPts val="0"/>
              </a:spcBef>
            </a:pPr>
            <a:r>
              <a:rPr lang="en-US" sz="1900" dirty="0">
                <a:latin typeface="Aptos Narrow" panose="020B0004020202020204" pitchFamily="34" charset="0"/>
                <a:cs typeface="Calibri" panose="020F0502020204030204" pitchFamily="34" charset="0"/>
              </a:rPr>
              <a:t>Signs everywhere (lobby, intake desk, bathrooms, bulletin boards)</a:t>
            </a:r>
          </a:p>
          <a:p>
            <a:pPr marL="349250" lvl="1" indent="-285750">
              <a:spcBef>
                <a:spcPts val="0"/>
              </a:spcBef>
            </a:pPr>
            <a:r>
              <a:rPr lang="en-US" sz="1900" dirty="0">
                <a:latin typeface="Aptos Narrow" panose="020B0004020202020204" pitchFamily="34" charset="0"/>
                <a:cs typeface="Calibri" panose="020F0502020204030204" pitchFamily="34" charset="0"/>
              </a:rPr>
              <a:t>Flier or notice in the application packet</a:t>
            </a:r>
          </a:p>
          <a:p>
            <a:pPr marL="349250" lvl="1" indent="-285750">
              <a:spcBef>
                <a:spcPts val="0"/>
              </a:spcBef>
            </a:pPr>
            <a:r>
              <a:rPr lang="en-US" sz="1900" dirty="0">
                <a:latin typeface="Aptos Narrow" panose="020B0004020202020204" pitchFamily="34" charset="0"/>
                <a:cs typeface="Calibri" panose="020F0502020204030204" pitchFamily="34" charset="0"/>
              </a:rPr>
              <a:t>Text included in online application materials</a:t>
            </a:r>
          </a:p>
          <a:p>
            <a:pPr marL="349250" lvl="1" indent="-285750">
              <a:spcBef>
                <a:spcPts val="0"/>
              </a:spcBef>
            </a:pPr>
            <a:r>
              <a:rPr lang="en-US" sz="1900" dirty="0">
                <a:latin typeface="Aptos Narrow" panose="020B0004020202020204" pitchFamily="34" charset="0"/>
                <a:cs typeface="Calibri" panose="020F0502020204030204" pitchFamily="34" charset="0"/>
              </a:rPr>
              <a:t>Language on the client application (normally included near the signature line)</a:t>
            </a:r>
          </a:p>
          <a:p>
            <a:pPr marL="349250" lvl="1" indent="-285750">
              <a:spcBef>
                <a:spcPts val="0"/>
              </a:spcBef>
            </a:pPr>
            <a:r>
              <a:rPr lang="en-US" sz="1900" dirty="0">
                <a:latin typeface="Aptos Narrow" panose="020B0004020202020204" pitchFamily="34" charset="0"/>
                <a:cs typeface="Calibri" panose="020F0502020204030204" pitchFamily="34" charset="0"/>
              </a:rPr>
              <a:t>Statement made during in-person intake</a:t>
            </a:r>
          </a:p>
          <a:p>
            <a:pPr marL="349250" lvl="1" indent="-285750">
              <a:spcBef>
                <a:spcPts val="0"/>
              </a:spcBef>
            </a:pPr>
            <a:r>
              <a:rPr lang="en-US" sz="1900" dirty="0">
                <a:latin typeface="Aptos Narrow" panose="020B0004020202020204" pitchFamily="34" charset="0"/>
                <a:cs typeface="Calibri" panose="020F0502020204030204" pitchFamily="34" charset="0"/>
              </a:rPr>
              <a:t>Language in the client notice of action</a:t>
            </a:r>
          </a:p>
          <a:p>
            <a:pPr marL="349250" lvl="1" indent="-285750">
              <a:spcBef>
                <a:spcPts val="0"/>
              </a:spcBef>
            </a:pPr>
            <a:r>
              <a:rPr lang="en-US" sz="1900" dirty="0">
                <a:latin typeface="Aptos Narrow" panose="020B0004020202020204" pitchFamily="34" charset="0"/>
                <a:cs typeface="Calibri" panose="020F0502020204030204" pitchFamily="34" charset="0"/>
              </a:rPr>
              <a:t>Language in the denial letter</a:t>
            </a:r>
          </a:p>
          <a:p>
            <a:pPr marL="285750" lvl="1" indent="0">
              <a:spcBef>
                <a:spcPts val="0"/>
              </a:spcBef>
              <a:buNone/>
            </a:pPr>
            <a:endParaRPr lang="en-US" sz="1900" dirty="0">
              <a:latin typeface="Aptos Narrow" panose="020B0004020202020204" pitchFamily="34" charset="0"/>
              <a:cs typeface="Calibri" panose="020F0502020204030204" pitchFamily="34" charset="0"/>
            </a:endParaRPr>
          </a:p>
          <a:p>
            <a:pPr marL="63500" lvl="1" indent="0">
              <a:spcBef>
                <a:spcPts val="0"/>
              </a:spcBef>
              <a:buNone/>
            </a:pPr>
            <a:r>
              <a:rPr lang="en-US" sz="1900" dirty="0">
                <a:latin typeface="Aptos Narrow" panose="020B0004020202020204" pitchFamily="34" charset="0"/>
                <a:cs typeface="Calibri" panose="020F0502020204030204" pitchFamily="34" charset="0"/>
              </a:rPr>
              <a:t>Wherever possible, notification of fair-hearing rights should include clear instructions for households if they wish to initiate the fair hearing process.</a:t>
            </a:r>
          </a:p>
          <a:p>
            <a:pPr marL="285750" lvl="1" indent="0">
              <a:spcBef>
                <a:spcPts val="0"/>
              </a:spcBef>
              <a:buNone/>
            </a:pPr>
            <a:endParaRPr lang="en-US" sz="1800" dirty="0">
              <a:solidFill>
                <a:schemeClr val="accent6"/>
              </a:solidFill>
              <a:cs typeface="Calibri" panose="020F0502020204030204" pitchFamily="34" charset="0"/>
            </a:endParaRPr>
          </a:p>
          <a:p>
            <a:pPr marL="63500" lvl="1" indent="0">
              <a:spcBef>
                <a:spcPts val="0"/>
              </a:spcBef>
              <a:buNone/>
            </a:pPr>
            <a:endParaRPr lang="en-US" sz="1800" dirty="0">
              <a:solidFill>
                <a:schemeClr val="accent6"/>
              </a:solidFill>
              <a:cs typeface="Calibri" panose="020F0502020204030204" pitchFamily="34" charset="0"/>
            </a:endParaRPr>
          </a:p>
        </p:txBody>
      </p:sp>
      <p:sp>
        <p:nvSpPr>
          <p:cNvPr id="5" name="Rectangle: Rounded Corners 4">
            <a:extLst>
              <a:ext uri="{FF2B5EF4-FFF2-40B4-BE49-F238E27FC236}">
                <a16:creationId xmlns:a16="http://schemas.microsoft.com/office/drawing/2014/main" id="{5681D5D9-C877-9CCE-D6AE-51505A9D49AA}"/>
              </a:ext>
            </a:extLst>
          </p:cNvPr>
          <p:cNvSpPr/>
          <p:nvPr/>
        </p:nvSpPr>
        <p:spPr>
          <a:xfrm>
            <a:off x="541570" y="1134621"/>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6" name="TextBox 5">
            <a:extLst>
              <a:ext uri="{FF2B5EF4-FFF2-40B4-BE49-F238E27FC236}">
                <a16:creationId xmlns:a16="http://schemas.microsoft.com/office/drawing/2014/main" id="{92030450-D9E1-C54C-A4E8-ABA144DEA6E7}"/>
              </a:ext>
            </a:extLst>
          </p:cNvPr>
          <p:cNvSpPr txBox="1"/>
          <p:nvPr/>
        </p:nvSpPr>
        <p:spPr>
          <a:xfrm>
            <a:off x="3013474" y="1198733"/>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13:  FAIR HEARINGS</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Tree>
    <p:extLst>
      <p:ext uri="{BB962C8B-B14F-4D97-AF65-F5344CB8AC3E}">
        <p14:creationId xmlns:p14="http://schemas.microsoft.com/office/powerpoint/2010/main" val="3944352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6736716"/>
              </p:ext>
            </p:extLst>
          </p:nvPr>
        </p:nvGraphicFramePr>
        <p:xfrm>
          <a:off x="543880" y="2227313"/>
          <a:ext cx="11249809" cy="3894565"/>
        </p:xfrm>
        <a:graphic>
          <a:graphicData uri="http://schemas.openxmlformats.org/drawingml/2006/table">
            <a:tbl>
              <a:tblPr firstRow="1" bandRow="1">
                <a:tableStyleId>{2D5ABB26-0587-4C30-8999-92F81FD0307C}</a:tableStyleId>
              </a:tblPr>
              <a:tblGrid>
                <a:gridCol w="1908650">
                  <a:extLst>
                    <a:ext uri="{9D8B030D-6E8A-4147-A177-3AD203B41FA5}">
                      <a16:colId xmlns:a16="http://schemas.microsoft.com/office/drawing/2014/main" val="4079345045"/>
                    </a:ext>
                  </a:extLst>
                </a:gridCol>
                <a:gridCol w="9341159">
                  <a:extLst>
                    <a:ext uri="{9D8B030D-6E8A-4147-A177-3AD203B41FA5}">
                      <a16:colId xmlns:a16="http://schemas.microsoft.com/office/drawing/2014/main" val="907846636"/>
                    </a:ext>
                  </a:extLst>
                </a:gridCol>
              </a:tblGrid>
              <a:tr h="1463040">
                <a:tc>
                  <a:txBody>
                    <a:bodyPr/>
                    <a:lstStyle/>
                    <a:p>
                      <a:r>
                        <a:rPr lang="en-US" sz="2000" b="1" dirty="0">
                          <a:latin typeface="Aptos Narrow" panose="020B0004020202020204" pitchFamily="34" charset="0"/>
                        </a:rPr>
                        <a:t>Process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tc>
                  <a:txBody>
                    <a:bodyPr/>
                    <a:lstStyle/>
                    <a:p>
                      <a:pPr marL="285750" marR="0" lvl="1"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dirty="0">
                          <a:latin typeface="Aptos Narrow" panose="020B0004020202020204" pitchFamily="34" charset="0"/>
                          <a:cs typeface="Calibri" panose="020F0502020204030204" pitchFamily="34" charset="0"/>
                        </a:rPr>
                        <a:t>Are we clear about what steps would</a:t>
                      </a:r>
                      <a:r>
                        <a:rPr lang="en-US" sz="1800" baseline="0" dirty="0">
                          <a:latin typeface="Aptos Narrow" panose="020B0004020202020204" pitchFamily="34" charset="0"/>
                          <a:cs typeface="Calibri" panose="020F0502020204030204" pitchFamily="34" charset="0"/>
                        </a:rPr>
                        <a:t> </a:t>
                      </a:r>
                      <a:r>
                        <a:rPr lang="en-US" sz="1800" dirty="0">
                          <a:latin typeface="Aptos Narrow" panose="020B0004020202020204" pitchFamily="34" charset="0"/>
                          <a:cs typeface="Calibri" panose="020F0502020204030204" pitchFamily="34" charset="0"/>
                        </a:rPr>
                        <a:t>be taken in our</a:t>
                      </a:r>
                      <a:r>
                        <a:rPr lang="en-US" sz="1800" baseline="0" dirty="0">
                          <a:latin typeface="Aptos Narrow" panose="020B0004020202020204" pitchFamily="34" charset="0"/>
                          <a:cs typeface="Calibri" panose="020F0502020204030204" pitchFamily="34" charset="0"/>
                        </a:rPr>
                        <a:t> </a:t>
                      </a:r>
                      <a:r>
                        <a:rPr lang="en-US" sz="1800" dirty="0">
                          <a:latin typeface="Aptos Narrow" panose="020B0004020202020204" pitchFamily="34" charset="0"/>
                          <a:cs typeface="Calibri" panose="020F0502020204030204" pitchFamily="34" charset="0"/>
                        </a:rPr>
                        <a:t>state, tribe, or territory if someone requests a fair hearing?  </a:t>
                      </a:r>
                      <a:r>
                        <a:rPr lang="en-US" sz="1800" baseline="0" dirty="0">
                          <a:latin typeface="Aptos Narrow" panose="020B0004020202020204" pitchFamily="34" charset="0"/>
                          <a:cs typeface="Calibri" panose="020F0502020204030204" pitchFamily="34" charset="0"/>
                        </a:rPr>
                        <a:t>Do these steps </a:t>
                      </a:r>
                      <a:r>
                        <a:rPr lang="en-US" sz="1800" dirty="0">
                          <a:latin typeface="Aptos Narrow" panose="020B0004020202020204" pitchFamily="34" charset="0"/>
                          <a:cs typeface="Calibri" panose="020F0502020204030204" pitchFamily="34" charset="0"/>
                        </a:rPr>
                        <a:t>differ between applications that were denied v. applications not acted upon in a timely manner?</a:t>
                      </a:r>
                    </a:p>
                    <a:p>
                      <a:pPr marL="285750" marR="0" lvl="1"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endParaRPr lang="en-US" sz="1800" dirty="0">
                        <a:latin typeface="Aptos Narrow" panose="020B0004020202020204" pitchFamily="34" charset="0"/>
                        <a:cs typeface="Calibri" panose="020F0502020204030204" pitchFamily="34" charset="0"/>
                      </a:endParaRPr>
                    </a:p>
                    <a:p>
                      <a:pPr marL="285750" marR="0" lvl="1"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dirty="0">
                          <a:latin typeface="Aptos Narrow" panose="020B0004020202020204" pitchFamily="34" charset="0"/>
                          <a:cs typeface="Calibri" panose="020F0502020204030204" pitchFamily="34" charset="0"/>
                        </a:rPr>
                        <a:t>Do</a:t>
                      </a:r>
                      <a:r>
                        <a:rPr lang="en-US" sz="1800" baseline="0" dirty="0">
                          <a:latin typeface="Aptos Narrow" panose="020B0004020202020204" pitchFamily="34" charset="0"/>
                          <a:cs typeface="Calibri" panose="020F0502020204030204" pitchFamily="34" charset="0"/>
                        </a:rPr>
                        <a:t> I know what part I must play (as a LIHEAP director) in the fair hearing process?  Appeals?</a:t>
                      </a:r>
                      <a:endParaRPr lang="en-US" sz="180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5275012"/>
                  </a:ext>
                </a:extLst>
              </a:tr>
              <a:tr h="999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ptos Narrow" panose="020B0004020202020204" pitchFamily="34" charset="0"/>
                        </a:rPr>
                        <a:t>Documentation</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1"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800" dirty="0">
                          <a:latin typeface="Aptos Narrow" panose="020B0004020202020204" pitchFamily="34" charset="0"/>
                          <a:cs typeface="Calibri" panose="020F0502020204030204" pitchFamily="34" charset="0"/>
                        </a:rPr>
                        <a:t>Do</a:t>
                      </a:r>
                      <a:r>
                        <a:rPr lang="en-US" sz="1800" baseline="0" dirty="0">
                          <a:latin typeface="Aptos Narrow" panose="020B0004020202020204" pitchFamily="34" charset="0"/>
                          <a:cs typeface="Calibri" panose="020F0502020204030204" pitchFamily="34" charset="0"/>
                        </a:rPr>
                        <a:t> we require local agencies/subgrantees to maintain specific records via fair hearings?  Are they required to submit paperwork or otherwise inform us when a fair hearing is initiated (including outcomes)? </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1432329">
                <a:tc>
                  <a:txBody>
                    <a:bodyPr/>
                    <a:lstStyle/>
                    <a:p>
                      <a:r>
                        <a:rPr lang="en-US" sz="2000" b="1" dirty="0">
                          <a:latin typeface="Aptos Narrow" panose="020B0004020202020204" pitchFamily="34" charset="0"/>
                        </a:rPr>
                        <a:t>Monitoring</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tc>
                  <a:txBody>
                    <a:bodyPr/>
                    <a:lstStyle/>
                    <a:p>
                      <a:pPr marL="285750" lvl="1" indent="-285750">
                        <a:lnSpc>
                          <a:spcPct val="80000"/>
                        </a:lnSpc>
                        <a:spcBef>
                          <a:spcPts val="0"/>
                        </a:spcBef>
                        <a:buFont typeface="Arial" panose="020B0604020202020204" pitchFamily="34" charset="0"/>
                        <a:buChar char="•"/>
                      </a:pPr>
                      <a:r>
                        <a:rPr lang="en-US" sz="1800" dirty="0">
                          <a:latin typeface="Aptos Narrow" panose="020B0004020202020204" pitchFamily="34" charset="0"/>
                          <a:cs typeface="Calibri" panose="020F0502020204030204" pitchFamily="34" charset="0"/>
                        </a:rPr>
                        <a:t>While</a:t>
                      </a:r>
                      <a:r>
                        <a:rPr lang="en-US" sz="1800" baseline="0" dirty="0">
                          <a:latin typeface="Aptos Narrow" panose="020B0004020202020204" pitchFamily="34" charset="0"/>
                          <a:cs typeface="Calibri" panose="020F0502020204030204" pitchFamily="34" charset="0"/>
                        </a:rPr>
                        <a:t> monitoring local offices or subgrantee agencies, do we physically look around the office (waiting area, intake area, etc) for Fair Hearing Notices?  Do we check client documentation to be sure that the Fair Hearing Notice is clear and conspicuous?</a:t>
                      </a:r>
                    </a:p>
                    <a:p>
                      <a:pPr marL="342900" lvl="1" indent="-342900">
                        <a:lnSpc>
                          <a:spcPct val="80000"/>
                        </a:lnSpc>
                        <a:spcBef>
                          <a:spcPts val="0"/>
                        </a:spcBef>
                        <a:buFont typeface="Arial" panose="020B0604020202020204" pitchFamily="34" charset="0"/>
                        <a:buChar char="•"/>
                      </a:pPr>
                      <a:endParaRPr lang="en-US" sz="1800" baseline="0" dirty="0">
                        <a:latin typeface="Aptos Narrow" panose="020B0004020202020204" pitchFamily="34" charset="0"/>
                        <a:cs typeface="Calibri" panose="020F0502020204030204" pitchFamily="34" charset="0"/>
                      </a:endParaRPr>
                    </a:p>
                    <a:p>
                      <a:pPr marL="292100" lvl="1" indent="-292100">
                        <a:lnSpc>
                          <a:spcPct val="80000"/>
                        </a:lnSpc>
                        <a:spcBef>
                          <a:spcPts val="0"/>
                        </a:spcBef>
                        <a:buFont typeface="Arial" panose="020B0604020202020204" pitchFamily="34" charset="0"/>
                        <a:buChar char="•"/>
                      </a:pPr>
                      <a:r>
                        <a:rPr lang="en-US" sz="1800" baseline="0" dirty="0">
                          <a:latin typeface="Aptos Narrow" panose="020B0004020202020204" pitchFamily="34" charset="0"/>
                          <a:cs typeface="Calibri" panose="020F0502020204030204" pitchFamily="34" charset="0"/>
                        </a:rPr>
                        <a:t>Do we ask to see records of fair hearing requests and outcomes?</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extLst>
                  <a:ext uri="{0D108BD9-81ED-4DB2-BD59-A6C34878D82A}">
                    <a16:rowId xmlns:a16="http://schemas.microsoft.com/office/drawing/2014/main" val="2865552257"/>
                  </a:ext>
                </a:extLst>
              </a:tr>
            </a:tbl>
          </a:graphicData>
        </a:graphic>
      </p:graphicFrame>
      <p:sp>
        <p:nvSpPr>
          <p:cNvPr id="11" name="TextBox 10">
            <a:extLst>
              <a:ext uri="{FF2B5EF4-FFF2-40B4-BE49-F238E27FC236}">
                <a16:creationId xmlns:a16="http://schemas.microsoft.com/office/drawing/2014/main" id="{D5031926-4958-542D-8AB2-E4312751D1ED}"/>
              </a:ext>
            </a:extLst>
          </p:cNvPr>
          <p:cNvSpPr txBox="1"/>
          <p:nvPr/>
        </p:nvSpPr>
        <p:spPr>
          <a:xfrm>
            <a:off x="3013474" y="1163787"/>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13:  FAIR HEARINGS</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13? </a:t>
            </a:r>
          </a:p>
        </p:txBody>
      </p:sp>
      <p:sp>
        <p:nvSpPr>
          <p:cNvPr id="12" name="Rectangle: Rounded Corners 11">
            <a:extLst>
              <a:ext uri="{FF2B5EF4-FFF2-40B4-BE49-F238E27FC236}">
                <a16:creationId xmlns:a16="http://schemas.microsoft.com/office/drawing/2014/main" id="{325EB6C5-46CE-C185-B3E0-509B68B79AB6}"/>
              </a:ext>
            </a:extLst>
          </p:cNvPr>
          <p:cNvSpPr/>
          <p:nvPr/>
        </p:nvSpPr>
        <p:spPr>
          <a:xfrm>
            <a:off x="512131" y="1090769"/>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3640720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91567" y="2156558"/>
            <a:ext cx="11311002" cy="5075016"/>
          </a:xfrm>
        </p:spPr>
        <p:txBody>
          <a:bodyPr>
            <a:noAutofit/>
          </a:bodyPr>
          <a:lstStyle/>
          <a:p>
            <a:pPr marL="0" lvl="1" indent="0">
              <a:spcBef>
                <a:spcPts val="0"/>
              </a:spcBef>
              <a:buNone/>
            </a:pPr>
            <a:endParaRPr lang="en-US" sz="1100" dirty="0">
              <a:latin typeface="Calibri" panose="020F0502020204030204" pitchFamily="34" charset="0"/>
              <a:cs typeface="Calibri" panose="020F0502020204030204" pitchFamily="34" charset="0"/>
            </a:endParaRPr>
          </a:p>
          <a:p>
            <a:pPr marL="0" indent="0">
              <a:lnSpc>
                <a:spcPct val="80000"/>
              </a:lnSpc>
              <a:spcBef>
                <a:spcPts val="0"/>
              </a:spcBef>
              <a:buNone/>
            </a:pPr>
            <a:r>
              <a:rPr lang="en-US" sz="2400" dirty="0">
                <a:latin typeface="Aptos Narrow" panose="020B0004020202020204" pitchFamily="34" charset="0"/>
              </a:rPr>
              <a:t>Cooperate with the Secretary with respect to data collecting and reporting under section 2610 of the LIHEAP Act (42 U.S. Code § 8624).  </a:t>
            </a:r>
          </a:p>
          <a:p>
            <a:pPr marL="0" indent="0">
              <a:lnSpc>
                <a:spcPct val="100000"/>
              </a:lnSpc>
              <a:spcBef>
                <a:spcPts val="0"/>
              </a:spcBef>
              <a:buNone/>
            </a:pPr>
            <a:endParaRPr lang="en-US" sz="1600" dirty="0">
              <a:latin typeface="Aptos Narrow" panose="020B0004020202020204" pitchFamily="34" charset="0"/>
            </a:endParaRPr>
          </a:p>
          <a:p>
            <a:pPr marL="0" indent="0">
              <a:lnSpc>
                <a:spcPct val="100000"/>
              </a:lnSpc>
              <a:spcBef>
                <a:spcPts val="0"/>
              </a:spcBef>
              <a:buNone/>
            </a:pPr>
            <a:r>
              <a:rPr lang="en-US" sz="2400" dirty="0">
                <a:latin typeface="Aptos Narrow" panose="020B0004020202020204" pitchFamily="34" charset="0"/>
              </a:rPr>
              <a:t>This includes:</a:t>
            </a:r>
          </a:p>
          <a:p>
            <a:pPr marL="0" indent="0">
              <a:lnSpc>
                <a:spcPct val="100000"/>
              </a:lnSpc>
              <a:spcBef>
                <a:spcPts val="0"/>
              </a:spcBef>
              <a:buNone/>
            </a:pPr>
            <a:endParaRPr lang="en-US" sz="1800" dirty="0">
              <a:latin typeface="Aptos Narrow" panose="020B0004020202020204" pitchFamily="34" charset="0"/>
            </a:endParaRPr>
          </a:p>
          <a:p>
            <a:pPr marL="627063" indent="-339725" fontAlgn="base">
              <a:lnSpc>
                <a:spcPct val="100000"/>
              </a:lnSpc>
              <a:spcBef>
                <a:spcPts val="0"/>
              </a:spcBef>
            </a:pPr>
            <a:r>
              <a:rPr lang="en-US" sz="2000" dirty="0">
                <a:latin typeface="Aptos Narrow" panose="020B0004020202020204" pitchFamily="34" charset="0"/>
              </a:rPr>
              <a:t>information concerning home energy consumption</a:t>
            </a:r>
          </a:p>
          <a:p>
            <a:pPr marL="627063" indent="-339725" fontAlgn="base">
              <a:lnSpc>
                <a:spcPct val="100000"/>
              </a:lnSpc>
              <a:spcBef>
                <a:spcPts val="0"/>
              </a:spcBef>
            </a:pPr>
            <a:r>
              <a:rPr lang="en-US" sz="2000" dirty="0">
                <a:latin typeface="Aptos Narrow" panose="020B0004020202020204" pitchFamily="34" charset="0"/>
              </a:rPr>
              <a:t>the amount, cost and type of fuels used for households eligible for LIHEAP assistance </a:t>
            </a:r>
          </a:p>
          <a:p>
            <a:pPr marL="627063" indent="-339725" fontAlgn="base">
              <a:lnSpc>
                <a:spcPct val="100000"/>
              </a:lnSpc>
              <a:spcBef>
                <a:spcPts val="0"/>
              </a:spcBef>
            </a:pPr>
            <a:r>
              <a:rPr lang="en-US" sz="2000" dirty="0">
                <a:latin typeface="Aptos Narrow" panose="020B0004020202020204" pitchFamily="34" charset="0"/>
              </a:rPr>
              <a:t>the type of fuel used by various income groups;</a:t>
            </a:r>
          </a:p>
          <a:p>
            <a:pPr marL="627063" indent="-339725" fontAlgn="base">
              <a:lnSpc>
                <a:spcPct val="100000"/>
              </a:lnSpc>
              <a:spcBef>
                <a:spcPts val="0"/>
              </a:spcBef>
            </a:pPr>
            <a:r>
              <a:rPr lang="en-US" sz="2000" dirty="0">
                <a:latin typeface="Aptos Narrow" panose="020B0004020202020204" pitchFamily="34" charset="0"/>
              </a:rPr>
              <a:t>the number and income levels of households assisted with LIHEAP</a:t>
            </a:r>
          </a:p>
          <a:p>
            <a:pPr marL="627063" indent="-339725" fontAlgn="base">
              <a:lnSpc>
                <a:spcPct val="100000"/>
              </a:lnSpc>
              <a:spcBef>
                <a:spcPts val="0"/>
              </a:spcBef>
            </a:pPr>
            <a:r>
              <a:rPr lang="en-US" sz="2000" dirty="0">
                <a:latin typeface="Aptos Narrow" panose="020B0004020202020204" pitchFamily="34" charset="0"/>
              </a:rPr>
              <a:t>the number of households which received LIHEAP and include one or more individuals who are 60 years or older or disabled or include young children; and</a:t>
            </a:r>
          </a:p>
          <a:p>
            <a:pPr marL="627063" indent="-339725" fontAlgn="base">
              <a:lnSpc>
                <a:spcPct val="100000"/>
              </a:lnSpc>
              <a:spcBef>
                <a:spcPts val="0"/>
              </a:spcBef>
            </a:pPr>
            <a:r>
              <a:rPr lang="en-US" sz="2000" dirty="0">
                <a:latin typeface="Aptos Narrow" panose="020B0004020202020204" pitchFamily="34" charset="0"/>
              </a:rPr>
              <a:t>the impact of each State's program on recipient and eligible households</a:t>
            </a:r>
          </a:p>
          <a:p>
            <a:pPr marL="0" indent="0">
              <a:lnSpc>
                <a:spcPct val="80000"/>
              </a:lnSpc>
              <a:spcBef>
                <a:spcPts val="0"/>
              </a:spcBef>
              <a:buNone/>
            </a:pPr>
            <a:r>
              <a:rPr lang="en-US" sz="2000" dirty="0">
                <a:latin typeface="Aptos" panose="020B0004020202020204" pitchFamily="34" charset="0"/>
              </a:rPr>
              <a:t> </a:t>
            </a:r>
          </a:p>
        </p:txBody>
      </p:sp>
      <p:sp>
        <p:nvSpPr>
          <p:cNvPr id="6" name="TextBox 5">
            <a:extLst>
              <a:ext uri="{FF2B5EF4-FFF2-40B4-BE49-F238E27FC236}">
                <a16:creationId xmlns:a16="http://schemas.microsoft.com/office/drawing/2014/main" id="{4ABD7F70-C6E6-FEA9-993D-5D410733AF48}"/>
              </a:ext>
            </a:extLst>
          </p:cNvPr>
          <p:cNvSpPr txBox="1"/>
          <p:nvPr/>
        </p:nvSpPr>
        <p:spPr>
          <a:xfrm>
            <a:off x="3030443" y="1217790"/>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14:  REPORTING</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2605(b)(14)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8624(b)(14</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6BF7551-1733-6E68-83F7-EBEBE053914F}"/>
              </a:ext>
            </a:extLst>
          </p:cNvPr>
          <p:cNvSpPr/>
          <p:nvPr/>
        </p:nvSpPr>
        <p:spPr>
          <a:xfrm>
            <a:off x="526093" y="1116044"/>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1357555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8649113"/>
              </p:ext>
            </p:extLst>
          </p:nvPr>
        </p:nvGraphicFramePr>
        <p:xfrm>
          <a:off x="566970" y="4846911"/>
          <a:ext cx="11132688" cy="1335024"/>
        </p:xfrm>
        <a:graphic>
          <a:graphicData uri="http://schemas.openxmlformats.org/drawingml/2006/table">
            <a:tbl>
              <a:tblPr firstRow="1" bandRow="1">
                <a:tableStyleId>{2D5ABB26-0587-4C30-8999-92F81FD0307C}</a:tableStyleId>
              </a:tblPr>
              <a:tblGrid>
                <a:gridCol w="1833330">
                  <a:extLst>
                    <a:ext uri="{9D8B030D-6E8A-4147-A177-3AD203B41FA5}">
                      <a16:colId xmlns:a16="http://schemas.microsoft.com/office/drawing/2014/main" val="4004645834"/>
                    </a:ext>
                  </a:extLst>
                </a:gridCol>
                <a:gridCol w="9299358">
                  <a:extLst>
                    <a:ext uri="{9D8B030D-6E8A-4147-A177-3AD203B41FA5}">
                      <a16:colId xmlns:a16="http://schemas.microsoft.com/office/drawing/2014/main" val="3924883569"/>
                    </a:ext>
                  </a:extLst>
                </a:gridCol>
              </a:tblGrid>
              <a:tr h="667512">
                <a:tc rowSpan="2">
                  <a:txBody>
                    <a:bodyPr/>
                    <a:lstStyle/>
                    <a:p>
                      <a:pPr>
                        <a:lnSpc>
                          <a:spcPct val="85000"/>
                        </a:lnSpc>
                      </a:pPr>
                      <a:r>
                        <a:rPr lang="en-US" sz="2000" b="1" dirty="0">
                          <a:latin typeface="Aptos Narrow" panose="020B0004020202020204" pitchFamily="34" charset="0"/>
                        </a:rPr>
                        <a:t>Collecting</a:t>
                      </a:r>
                      <a:r>
                        <a:rPr lang="en-US" sz="2000" b="1" baseline="0" dirty="0">
                          <a:latin typeface="Aptos Narrow" panose="020B0004020202020204" pitchFamily="34" charset="0"/>
                        </a:rPr>
                        <a:t> and </a:t>
                      </a:r>
                    </a:p>
                    <a:p>
                      <a:pPr>
                        <a:lnSpc>
                          <a:spcPct val="85000"/>
                        </a:lnSpc>
                      </a:pPr>
                      <a:r>
                        <a:rPr lang="en-US" sz="2000" b="1" baseline="0" dirty="0">
                          <a:latin typeface="Aptos Narrow" panose="020B0004020202020204" pitchFamily="34" charset="0"/>
                        </a:rPr>
                        <a:t>Reporting Data</a:t>
                      </a:r>
                      <a:endParaRPr lang="en-US" sz="2000" b="1" dirty="0">
                        <a:latin typeface="Aptos Narrow" panose="020B0004020202020204" pitchFamily="34" charset="0"/>
                      </a:endParaRP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tc>
                  <a:txBody>
                    <a:bodyPr/>
                    <a:lstStyle/>
                    <a:p>
                      <a:pPr marL="285750" lvl="1" indent="-285750">
                        <a:lnSpc>
                          <a:spcPct val="85000"/>
                        </a:lnSpc>
                        <a:spcBef>
                          <a:spcPts val="0"/>
                        </a:spcBef>
                        <a:buFont typeface="Arial" panose="020B0604020202020204" pitchFamily="34" charset="0"/>
                        <a:buChar char="•"/>
                        <a:tabLst>
                          <a:tab pos="8229600" algn="l"/>
                        </a:tabLst>
                      </a:pPr>
                      <a:r>
                        <a:rPr lang="en-US" sz="1800" b="0" dirty="0">
                          <a:latin typeface="Aptos Narrow" panose="020B0004020202020204" pitchFamily="34" charset="0"/>
                          <a:cs typeface="Calibri" panose="020F0502020204030204" pitchFamily="34" charset="0"/>
                        </a:rPr>
                        <a:t>What does our state, tribe, or territory need to improve our data collection and reporting</a:t>
                      </a:r>
                      <a:r>
                        <a:rPr lang="en-US" sz="1800" b="0" baseline="0" dirty="0">
                          <a:latin typeface="Aptos Narrow" panose="020B0004020202020204" pitchFamily="34" charset="0"/>
                          <a:cs typeface="Calibri" panose="020F0502020204030204" pitchFamily="34" charset="0"/>
                        </a:rPr>
                        <a:t> processes?</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extLst>
                  <a:ext uri="{0D108BD9-81ED-4DB2-BD59-A6C34878D82A}">
                    <a16:rowId xmlns:a16="http://schemas.microsoft.com/office/drawing/2014/main" val="3484822839"/>
                  </a:ext>
                </a:extLst>
              </a:tr>
              <a:tr h="667512">
                <a:tc vMerge="1">
                  <a:txBody>
                    <a:bodyPr/>
                    <a:lstStyle/>
                    <a:p>
                      <a:endParaRPr lang="en-US"/>
                    </a:p>
                  </a:txBody>
                  <a:tcPr/>
                </a:tc>
                <a:tc>
                  <a:txBody>
                    <a:bodyPr/>
                    <a:lstStyle/>
                    <a:p>
                      <a:pPr marL="285750" marR="0" lvl="1"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tab pos="8229600" algn="l"/>
                        </a:tabLst>
                        <a:defRPr/>
                      </a:pPr>
                      <a:r>
                        <a:rPr lang="en-US" sz="1800" b="0" baseline="0" dirty="0">
                          <a:latin typeface="Aptos Narrow" panose="020B0004020202020204" pitchFamily="34" charset="0"/>
                          <a:cs typeface="Calibri" panose="020F0502020204030204" pitchFamily="34" charset="0"/>
                        </a:rPr>
                        <a:t>If we do not have adequate data (IT) systems, are there ways we can leverage other existing LIHEAP systems (in part or in whole) for use in our tribe, state, or territory?</a:t>
                      </a:r>
                      <a:endParaRPr lang="en-US" sz="1800" b="0" dirty="0">
                        <a:latin typeface="Aptos Narrow" panose="020B000402020202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extLst>
                  <a:ext uri="{0D108BD9-81ED-4DB2-BD59-A6C34878D82A}">
                    <a16:rowId xmlns:a16="http://schemas.microsoft.com/office/drawing/2014/main" val="279857990"/>
                  </a:ext>
                </a:extLst>
              </a:tr>
            </a:tbl>
          </a:graphicData>
        </a:graphic>
      </p:graphicFrame>
      <p:sp>
        <p:nvSpPr>
          <p:cNvPr id="8" name="Content Placeholder 7"/>
          <p:cNvSpPr>
            <a:spLocks noGrp="1"/>
          </p:cNvSpPr>
          <p:nvPr>
            <p:ph idx="1"/>
          </p:nvPr>
        </p:nvSpPr>
        <p:spPr>
          <a:xfrm>
            <a:off x="541570" y="2098189"/>
            <a:ext cx="11301819" cy="1248400"/>
          </a:xfrm>
        </p:spPr>
        <p:txBody>
          <a:bodyPr>
            <a:noAutofit/>
          </a:bodyPr>
          <a:lstStyle/>
          <a:p>
            <a:pPr marL="0" lvl="1" indent="0">
              <a:lnSpc>
                <a:spcPct val="80000"/>
              </a:lnSpc>
              <a:spcBef>
                <a:spcPts val="0"/>
              </a:spcBef>
              <a:buNone/>
            </a:pPr>
            <a:r>
              <a:rPr lang="en-US" sz="2200" b="1" dirty="0">
                <a:latin typeface="Aptos Narrow" panose="020B0004020202020204" pitchFamily="34" charset="0"/>
                <a:cs typeface="Calibri" panose="020F0502020204030204" pitchFamily="34" charset="0"/>
              </a:rPr>
              <a:t>How will we cooperate with Federal LIHEAP Reporting Requirements in a timely manner?</a:t>
            </a:r>
            <a:endParaRPr lang="en-US" sz="2200" b="1" dirty="0">
              <a:solidFill>
                <a:schemeClr val="accent6"/>
              </a:solidFill>
              <a:latin typeface="Aptos Narrow" panose="020B0004020202020204" pitchFamily="34" charset="0"/>
              <a:cs typeface="Calibri" panose="020F0502020204030204" pitchFamily="34" charset="0"/>
            </a:endParaRPr>
          </a:p>
          <a:p>
            <a:pPr marL="0" lvl="1" indent="0">
              <a:lnSpc>
                <a:spcPct val="80000"/>
              </a:lnSpc>
              <a:spcBef>
                <a:spcPts val="0"/>
              </a:spcBef>
              <a:buNone/>
            </a:pPr>
            <a:endParaRPr lang="en-US" sz="1100" b="1" dirty="0">
              <a:latin typeface="Aptos Narrow" panose="020B0004020202020204" pitchFamily="34" charset="0"/>
              <a:cs typeface="Calibri" panose="020F0502020204030204" pitchFamily="34" charset="0"/>
            </a:endParaRPr>
          </a:p>
          <a:p>
            <a:pPr marL="0" lvl="1" indent="0">
              <a:spcBef>
                <a:spcPts val="0"/>
              </a:spcBef>
              <a:buNone/>
            </a:pPr>
            <a:r>
              <a:rPr lang="en-US" sz="1900" dirty="0">
                <a:latin typeface="Aptos Narrow" panose="020B0004020202020204" pitchFamily="34" charset="0"/>
              </a:rPr>
              <a:t>In order to comply with federal reporting requirements, grant recipients must have a fiscal accounting system, as well as a means to track data for households assisted with LIHEAP.  For those grantees that use subgrantees, it will be necessary to utilize a central database or have a method in place to collect household level data from all local agencies for compilation at the state, territory, or tribal level.</a:t>
            </a:r>
          </a:p>
          <a:p>
            <a:pPr marL="0" lvl="1" indent="2400300">
              <a:spcBef>
                <a:spcPts val="0"/>
              </a:spcBef>
              <a:buNone/>
            </a:pPr>
            <a:endParaRPr lang="en-US" b="1" dirty="0">
              <a:solidFill>
                <a:prstClr val="black"/>
              </a:solidFill>
              <a:latin typeface="Calibri" panose="020F0502020204030204" pitchFamily="34" charset="0"/>
              <a:cs typeface="Calibri" panose="020F0502020204030204" pitchFamily="34" charset="0"/>
            </a:endParaRPr>
          </a:p>
          <a:p>
            <a:pPr marL="0" lvl="1" indent="0">
              <a:spcBef>
                <a:spcPts val="0"/>
              </a:spcBef>
              <a:buNone/>
            </a:pPr>
            <a:endParaRPr lang="en-US" sz="1800" dirty="0">
              <a:latin typeface="Calibri" panose="020F0502020204030204" pitchFamily="34" charset="0"/>
              <a:cs typeface="Calibri" panose="020F0502020204030204" pitchFamily="34" charset="0"/>
            </a:endParaRPr>
          </a:p>
          <a:p>
            <a:pPr marL="0" lvl="1" indent="0">
              <a:spcBef>
                <a:spcPts val="0"/>
              </a:spcBef>
              <a:buNone/>
            </a:pPr>
            <a:endParaRPr lang="en-US" sz="2000"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AA0DCE6F-61C2-C44E-CEE9-1CF24F4A9C31}"/>
              </a:ext>
            </a:extLst>
          </p:cNvPr>
          <p:cNvSpPr/>
          <p:nvPr/>
        </p:nvSpPr>
        <p:spPr>
          <a:xfrm>
            <a:off x="541570" y="1088025"/>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9" name="TextBox 8">
            <a:extLst>
              <a:ext uri="{FF2B5EF4-FFF2-40B4-BE49-F238E27FC236}">
                <a16:creationId xmlns:a16="http://schemas.microsoft.com/office/drawing/2014/main" id="{85A7007A-26C9-C6A8-13D1-D2F51416DB64}"/>
              </a:ext>
            </a:extLst>
          </p:cNvPr>
          <p:cNvSpPr txBox="1"/>
          <p:nvPr/>
        </p:nvSpPr>
        <p:spPr>
          <a:xfrm>
            <a:off x="3013474" y="1152137"/>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14:  REPORTING</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
        <p:nvSpPr>
          <p:cNvPr id="10" name="TextBox 9">
            <a:extLst>
              <a:ext uri="{FF2B5EF4-FFF2-40B4-BE49-F238E27FC236}">
                <a16:creationId xmlns:a16="http://schemas.microsoft.com/office/drawing/2014/main" id="{E941224C-452E-57D5-3E32-CACB4C4C6372}"/>
              </a:ext>
            </a:extLst>
          </p:cNvPr>
          <p:cNvSpPr txBox="1"/>
          <p:nvPr/>
        </p:nvSpPr>
        <p:spPr>
          <a:xfrm>
            <a:off x="3042913" y="4061343"/>
            <a:ext cx="8772126" cy="399148"/>
          </a:xfrm>
          <a:prstGeom prst="rect">
            <a:avLst/>
          </a:prstGeom>
          <a:noFill/>
        </p:spPr>
        <p:txBody>
          <a:bodyPr wrap="square">
            <a:spAutoFit/>
          </a:bodyPr>
          <a:lstStyle/>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14? </a:t>
            </a:r>
          </a:p>
        </p:txBody>
      </p:sp>
      <p:sp>
        <p:nvSpPr>
          <p:cNvPr id="13" name="Rectangle: Rounded Corners 12">
            <a:extLst>
              <a:ext uri="{FF2B5EF4-FFF2-40B4-BE49-F238E27FC236}">
                <a16:creationId xmlns:a16="http://schemas.microsoft.com/office/drawing/2014/main" id="{063CB5D4-BECC-523B-23B0-6964FA959AF2}"/>
              </a:ext>
            </a:extLst>
          </p:cNvPr>
          <p:cNvSpPr/>
          <p:nvPr/>
        </p:nvSpPr>
        <p:spPr>
          <a:xfrm>
            <a:off x="541570" y="3825249"/>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247566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DE8CC1-D5EE-556C-A476-1123071F542F}"/>
              </a:ext>
            </a:extLst>
          </p:cNvPr>
          <p:cNvSpPr/>
          <p:nvPr/>
        </p:nvSpPr>
        <p:spPr>
          <a:xfrm>
            <a:off x="426234" y="2063669"/>
            <a:ext cx="6124878" cy="38358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rIns="365760" rtlCol="0" anchor="ctr"/>
          <a:lstStyle/>
          <a:p>
            <a:pPr>
              <a:lnSpc>
                <a:spcPct val="80000"/>
              </a:lnSpc>
              <a:buClr>
                <a:schemeClr val="tx1"/>
              </a:buClr>
            </a:pPr>
            <a:r>
              <a:rPr lang="en-US" sz="2000" b="1" dirty="0">
                <a:solidFill>
                  <a:schemeClr val="accent1"/>
                </a:solidFill>
                <a:latin typeface="Aptos Narrow" panose="020B0004020202020204" pitchFamily="34" charset="0"/>
                <a:hlinkClick r:id="rId3">
                  <a:extLst>
                    <a:ext uri="{A12FA001-AC4F-418D-AE19-62706E023703}">
                      <ahyp:hlinkClr xmlns:ahyp="http://schemas.microsoft.com/office/drawing/2018/hyperlinkcolor" val="tx"/>
                    </a:ext>
                  </a:extLst>
                </a:hlinkClick>
              </a:rPr>
              <a:t>The Required Reports</a:t>
            </a:r>
            <a:r>
              <a:rPr lang="en-US" sz="2000" b="1" dirty="0">
                <a:solidFill>
                  <a:schemeClr val="accent1"/>
                </a:solidFill>
                <a:latin typeface="Aptos Narrow" panose="020B0004020202020204" pitchFamily="34" charset="0"/>
              </a:rPr>
              <a:t> </a:t>
            </a:r>
            <a:r>
              <a:rPr lang="en-US" sz="2000" b="1" dirty="0">
                <a:solidFill>
                  <a:schemeClr val="tx1"/>
                </a:solidFill>
                <a:latin typeface="Aptos Narrow" panose="020B0004020202020204" pitchFamily="34" charset="0"/>
              </a:rPr>
              <a:t>page on the LIHEAP Performance Management website includes:</a:t>
            </a:r>
          </a:p>
          <a:p>
            <a:pPr>
              <a:lnSpc>
                <a:spcPct val="80000"/>
              </a:lnSpc>
              <a:buClr>
                <a:schemeClr val="tx1"/>
              </a:buClr>
            </a:pPr>
            <a:endParaRPr lang="en-US" b="1" dirty="0">
              <a:solidFill>
                <a:schemeClr val="tx1"/>
              </a:solidFill>
              <a:latin typeface="Aptos Narrow" panose="020B0004020202020204" pitchFamily="34" charset="0"/>
            </a:endParaRPr>
          </a:p>
          <a:p>
            <a:pPr marL="342900" indent="-342900">
              <a:lnSpc>
                <a:spcPct val="80000"/>
              </a:lnSpc>
              <a:buClr>
                <a:schemeClr val="tx1"/>
              </a:buClr>
              <a:buFont typeface="Arial" panose="020B0604020202020204" pitchFamily="34" charset="0"/>
              <a:buChar char="•"/>
            </a:pPr>
            <a:r>
              <a:rPr lang="en-US" dirty="0">
                <a:solidFill>
                  <a:schemeClr val="tx1"/>
                </a:solidFill>
                <a:latin typeface="Aptos Narrow" panose="020B0004020202020204" pitchFamily="34" charset="0"/>
              </a:rPr>
              <a:t>A reporting timeline</a:t>
            </a:r>
          </a:p>
          <a:p>
            <a:pPr marL="342900" indent="-342900">
              <a:lnSpc>
                <a:spcPct val="80000"/>
              </a:lnSpc>
              <a:buClr>
                <a:schemeClr val="tx1"/>
              </a:buClr>
              <a:buFont typeface="Arial" panose="020B0604020202020204" pitchFamily="34" charset="0"/>
              <a:buChar char="•"/>
            </a:pPr>
            <a:endParaRPr lang="en-US" dirty="0">
              <a:solidFill>
                <a:schemeClr val="tx1"/>
              </a:solidFill>
              <a:latin typeface="Aptos Narrow" panose="020B0004020202020204" pitchFamily="34" charset="0"/>
            </a:endParaRPr>
          </a:p>
          <a:p>
            <a:pPr marL="342900" indent="-342900">
              <a:lnSpc>
                <a:spcPct val="80000"/>
              </a:lnSpc>
              <a:buClr>
                <a:schemeClr val="tx1"/>
              </a:buClr>
              <a:buFont typeface="Arial" panose="020B0604020202020204" pitchFamily="34" charset="0"/>
              <a:buChar char="•"/>
            </a:pPr>
            <a:r>
              <a:rPr lang="en-US" dirty="0">
                <a:solidFill>
                  <a:schemeClr val="tx1"/>
                </a:solidFill>
                <a:latin typeface="Aptos Narrow" panose="020B0004020202020204" pitchFamily="34" charset="0"/>
              </a:rPr>
              <a:t>Instructions and relevant training materials for each report</a:t>
            </a:r>
          </a:p>
          <a:p>
            <a:pPr marL="342900" indent="-342900">
              <a:lnSpc>
                <a:spcPct val="80000"/>
              </a:lnSpc>
              <a:buClr>
                <a:schemeClr val="tx1"/>
              </a:buClr>
              <a:buFont typeface="Arial" panose="020B0604020202020204" pitchFamily="34" charset="0"/>
              <a:buChar char="•"/>
            </a:pPr>
            <a:endParaRPr lang="en-US" dirty="0">
              <a:solidFill>
                <a:schemeClr val="tx1"/>
              </a:solidFill>
              <a:latin typeface="Aptos Narrow" panose="020B0004020202020204" pitchFamily="34" charset="0"/>
            </a:endParaRPr>
          </a:p>
          <a:p>
            <a:pPr marL="342900" indent="-342900">
              <a:lnSpc>
                <a:spcPct val="80000"/>
              </a:lnSpc>
              <a:buClr>
                <a:schemeClr val="tx1"/>
              </a:buClr>
              <a:buFont typeface="Arial" panose="020B0604020202020204" pitchFamily="34" charset="0"/>
              <a:buChar char="•"/>
            </a:pPr>
            <a:r>
              <a:rPr lang="en-US" dirty="0">
                <a:solidFill>
                  <a:schemeClr val="tx1"/>
                </a:solidFill>
                <a:latin typeface="Aptos Narrow" panose="020B0004020202020204" pitchFamily="34" charset="0"/>
              </a:rPr>
              <a:t>HHS communication (e.g., Information Memoranda and Action Transmittals) related to each report</a:t>
            </a:r>
          </a:p>
          <a:p>
            <a:pPr marL="342900" indent="-342900">
              <a:lnSpc>
                <a:spcPct val="80000"/>
              </a:lnSpc>
              <a:buClr>
                <a:schemeClr val="tx1"/>
              </a:buClr>
              <a:buFont typeface="Arial" panose="020B0604020202020204" pitchFamily="34" charset="0"/>
              <a:buChar char="•"/>
            </a:pPr>
            <a:endParaRPr lang="en-US" dirty="0">
              <a:solidFill>
                <a:schemeClr val="tx1"/>
              </a:solidFill>
              <a:latin typeface="Aptos Narrow" panose="020B0004020202020204" pitchFamily="34" charset="0"/>
            </a:endParaRPr>
          </a:p>
          <a:p>
            <a:pPr marL="342900" indent="-342900">
              <a:lnSpc>
                <a:spcPct val="80000"/>
              </a:lnSpc>
              <a:buClr>
                <a:schemeClr val="tx1"/>
              </a:buClr>
              <a:buFont typeface="Arial" panose="020B0604020202020204" pitchFamily="34" charset="0"/>
              <a:buChar char="•"/>
            </a:pPr>
            <a:r>
              <a:rPr lang="en-US" dirty="0">
                <a:solidFill>
                  <a:schemeClr val="tx1"/>
                </a:solidFill>
                <a:latin typeface="Aptos Narrow" panose="020B0004020202020204" pitchFamily="34" charset="0"/>
              </a:rPr>
              <a:t>Tools/resources to help grantees collect and report accurate data related to specific reporting requirements</a:t>
            </a:r>
          </a:p>
        </p:txBody>
      </p:sp>
      <p:pic>
        <p:nvPicPr>
          <p:cNvPr id="3" name="Picture 2">
            <a:extLst>
              <a:ext uri="{FF2B5EF4-FFF2-40B4-BE49-F238E27FC236}">
                <a16:creationId xmlns:a16="http://schemas.microsoft.com/office/drawing/2014/main" id="{DACA451C-7A9B-C5C3-F69E-3E5D2DFEBB9B}"/>
              </a:ext>
            </a:extLst>
          </p:cNvPr>
          <p:cNvPicPr>
            <a:picLocks noChangeAspect="1"/>
          </p:cNvPicPr>
          <p:nvPr/>
        </p:nvPicPr>
        <p:blipFill rotWithShape="1">
          <a:blip r:embed="rId4"/>
          <a:srcRect r="30833"/>
          <a:stretch/>
        </p:blipFill>
        <p:spPr>
          <a:xfrm>
            <a:off x="6627943" y="2116950"/>
            <a:ext cx="4310549" cy="3739259"/>
          </a:xfrm>
          <a:prstGeom prst="rect">
            <a:avLst/>
          </a:prstGeom>
          <a:ln>
            <a:solidFill>
              <a:schemeClr val="tx1"/>
            </a:solidFill>
          </a:ln>
        </p:spPr>
      </p:pic>
      <p:grpSp>
        <p:nvGrpSpPr>
          <p:cNvPr id="2" name="Group 1">
            <a:extLst>
              <a:ext uri="{FF2B5EF4-FFF2-40B4-BE49-F238E27FC236}">
                <a16:creationId xmlns:a16="http://schemas.microsoft.com/office/drawing/2014/main" id="{23BE5DD8-8586-DA22-F9CE-756121BAAB3E}"/>
              </a:ext>
            </a:extLst>
          </p:cNvPr>
          <p:cNvGrpSpPr/>
          <p:nvPr/>
        </p:nvGrpSpPr>
        <p:grpSpPr>
          <a:xfrm>
            <a:off x="528869" y="1234786"/>
            <a:ext cx="2487381" cy="894041"/>
            <a:chOff x="1100369" y="4945170"/>
            <a:chExt cx="2487381" cy="894041"/>
          </a:xfrm>
        </p:grpSpPr>
        <p:sp>
          <p:nvSpPr>
            <p:cNvPr id="4" name="Rectangle: Rounded Corners 3">
              <a:extLst>
                <a:ext uri="{FF2B5EF4-FFF2-40B4-BE49-F238E27FC236}">
                  <a16:creationId xmlns:a16="http://schemas.microsoft.com/office/drawing/2014/main" id="{E9CBC6CE-FFFA-9C30-8463-CD1A76BB9458}"/>
                </a:ext>
              </a:extLst>
            </p:cNvPr>
            <p:cNvSpPr/>
            <p:nvPr/>
          </p:nvSpPr>
          <p:spPr>
            <a:xfrm>
              <a:off x="1100369" y="4945170"/>
              <a:ext cx="2487381" cy="894041"/>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marL="800100">
                <a:lnSpc>
                  <a:spcPct val="80000"/>
                </a:lnSpc>
              </a:pPr>
              <a:r>
                <a:rPr lang="en-US" sz="2400" b="1" dirty="0">
                  <a:latin typeface="Aptos Narrow" panose="020B0004020202020204" pitchFamily="34" charset="0"/>
                </a:rPr>
                <a:t>Resources</a:t>
              </a:r>
            </a:p>
          </p:txBody>
        </p:sp>
        <p:pic>
          <p:nvPicPr>
            <p:cNvPr id="5" name="Graphic 4" descr="Mining tools with solid fill">
              <a:extLst>
                <a:ext uri="{FF2B5EF4-FFF2-40B4-BE49-F238E27FC236}">
                  <a16:creationId xmlns:a16="http://schemas.microsoft.com/office/drawing/2014/main" id="{0BE9F379-AB99-8255-32A2-1B4A031303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1956" y="5139313"/>
              <a:ext cx="492182" cy="492182"/>
            </a:xfrm>
            <a:prstGeom prst="rect">
              <a:avLst/>
            </a:prstGeom>
          </p:spPr>
        </p:pic>
      </p:grpSp>
      <p:sp>
        <p:nvSpPr>
          <p:cNvPr id="6" name="TextBox 5">
            <a:extLst>
              <a:ext uri="{FF2B5EF4-FFF2-40B4-BE49-F238E27FC236}">
                <a16:creationId xmlns:a16="http://schemas.microsoft.com/office/drawing/2014/main" id="{68969136-538F-1F32-CD1A-BF488858E41D}"/>
              </a:ext>
            </a:extLst>
          </p:cNvPr>
          <p:cNvSpPr txBox="1"/>
          <p:nvPr/>
        </p:nvSpPr>
        <p:spPr>
          <a:xfrm>
            <a:off x="3013474" y="1309390"/>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14:  REPORTING</a:t>
            </a:r>
          </a:p>
          <a:p>
            <a:pPr marL="57150" lvl="1">
              <a:lnSpc>
                <a:spcPct val="80000"/>
              </a:lnSpc>
              <a:spcBef>
                <a:spcPts val="0"/>
              </a:spcBef>
              <a:buNone/>
            </a:pPr>
            <a:r>
              <a:rPr lang="en-US" sz="2400" b="1" dirty="0">
                <a:solidFill>
                  <a:schemeClr val="tx1">
                    <a:lumMod val="50000"/>
                    <a:lumOff val="50000"/>
                  </a:schemeClr>
                </a:solidFill>
                <a:latin typeface="Aptos Narrow" panose="020B0004020202020204" pitchFamily="34" charset="0"/>
                <a:cs typeface="Calibri" panose="020F0502020204030204" pitchFamily="34" charset="0"/>
              </a:rPr>
              <a:t>How can we learn more?</a:t>
            </a:r>
          </a:p>
        </p:txBody>
      </p:sp>
    </p:spTree>
    <p:extLst>
      <p:ext uri="{BB962C8B-B14F-4D97-AF65-F5344CB8AC3E}">
        <p14:creationId xmlns:p14="http://schemas.microsoft.com/office/powerpoint/2010/main" val="1361243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3915" y="2057337"/>
            <a:ext cx="11148335" cy="5075016"/>
          </a:xfrm>
        </p:spPr>
        <p:txBody>
          <a:bodyPr>
            <a:noAutofit/>
          </a:bodyPr>
          <a:lstStyle/>
          <a:p>
            <a:pPr marL="0" indent="0">
              <a:lnSpc>
                <a:spcPct val="80000"/>
              </a:lnSpc>
              <a:spcBef>
                <a:spcPts val="0"/>
              </a:spcBef>
              <a:buNone/>
            </a:pPr>
            <a:endParaRPr lang="en-US" sz="105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2000" dirty="0">
                <a:latin typeface="Aptos Narrow" panose="020B0004020202020204" pitchFamily="34" charset="0"/>
              </a:rPr>
              <a:t>This assurance requires Grant Recipients to provide LIHEAP outreach and intake services through agencies beyond just the welfare agencies that administer the Temporary Assistance for Needy Families (TANF) Program.  This can include, but is not limited to:</a:t>
            </a:r>
          </a:p>
          <a:p>
            <a:pPr marL="0" indent="0">
              <a:lnSpc>
                <a:spcPct val="100000"/>
              </a:lnSpc>
              <a:spcBef>
                <a:spcPts val="0"/>
              </a:spcBef>
              <a:buNone/>
            </a:pPr>
            <a:endParaRPr lang="en-US" sz="2000" dirty="0">
              <a:latin typeface="Aptos Narrow" panose="020B0004020202020204" pitchFamily="34" charset="0"/>
            </a:endParaRPr>
          </a:p>
          <a:p>
            <a:pPr>
              <a:lnSpc>
                <a:spcPct val="100000"/>
              </a:lnSpc>
              <a:spcBef>
                <a:spcPts val="0"/>
              </a:spcBef>
            </a:pPr>
            <a:r>
              <a:rPr lang="en-US" sz="2000" dirty="0">
                <a:latin typeface="Aptos Narrow" panose="020B0004020202020204" pitchFamily="34" charset="0"/>
              </a:rPr>
              <a:t>community action agencies</a:t>
            </a:r>
          </a:p>
          <a:p>
            <a:pPr marL="0" indent="0">
              <a:lnSpc>
                <a:spcPct val="100000"/>
              </a:lnSpc>
              <a:spcBef>
                <a:spcPts val="0"/>
              </a:spcBef>
              <a:buNone/>
            </a:pPr>
            <a:endParaRPr lang="en-US" sz="1600" dirty="0">
              <a:latin typeface="Aptos Narrow" panose="020B0004020202020204" pitchFamily="34" charset="0"/>
            </a:endParaRPr>
          </a:p>
          <a:p>
            <a:pPr>
              <a:lnSpc>
                <a:spcPct val="100000"/>
              </a:lnSpc>
              <a:spcBef>
                <a:spcPts val="0"/>
              </a:spcBef>
            </a:pPr>
            <a:r>
              <a:rPr lang="en-US" sz="2000" dirty="0">
                <a:latin typeface="Aptos Narrow" panose="020B0004020202020204" pitchFamily="34" charset="0"/>
              </a:rPr>
              <a:t>area agencies on aging</a:t>
            </a:r>
          </a:p>
          <a:p>
            <a:pPr marL="0" indent="0">
              <a:lnSpc>
                <a:spcPct val="100000"/>
              </a:lnSpc>
              <a:spcBef>
                <a:spcPts val="0"/>
              </a:spcBef>
              <a:buNone/>
            </a:pPr>
            <a:endParaRPr lang="en-US" sz="1600" dirty="0">
              <a:latin typeface="Aptos Narrow" panose="020B0004020202020204" pitchFamily="34" charset="0"/>
            </a:endParaRPr>
          </a:p>
          <a:p>
            <a:pPr>
              <a:lnSpc>
                <a:spcPct val="100000"/>
              </a:lnSpc>
              <a:spcBef>
                <a:spcPts val="0"/>
              </a:spcBef>
            </a:pPr>
            <a:r>
              <a:rPr lang="en-US" sz="2000" dirty="0">
                <a:latin typeface="Aptos Narrow" panose="020B0004020202020204" pitchFamily="34" charset="0"/>
              </a:rPr>
              <a:t>not-for-profit neighborhood-based organizations</a:t>
            </a:r>
          </a:p>
          <a:p>
            <a:pPr marL="0" indent="0">
              <a:lnSpc>
                <a:spcPct val="100000"/>
              </a:lnSpc>
              <a:spcBef>
                <a:spcPts val="0"/>
              </a:spcBef>
              <a:buNone/>
            </a:pPr>
            <a:endParaRPr lang="en-US" sz="2000" dirty="0">
              <a:latin typeface="Aptos Narrow" panose="020B0004020202020204" pitchFamily="34" charset="0"/>
              <a:cs typeface="Calibri" panose="020F0502020204030204" pitchFamily="34" charset="0"/>
            </a:endParaRPr>
          </a:p>
          <a:p>
            <a:pPr marL="0" indent="0">
              <a:lnSpc>
                <a:spcPct val="100000"/>
              </a:lnSpc>
              <a:spcBef>
                <a:spcPts val="0"/>
              </a:spcBef>
              <a:buNone/>
            </a:pPr>
            <a:r>
              <a:rPr lang="en-US" sz="2000" b="1" dirty="0">
                <a:latin typeface="Aptos Narrow" panose="020B0004020202020204" pitchFamily="34" charset="0"/>
              </a:rPr>
              <a:t>This assurance is applicable only to States, and to territories whose annual regular LIHEAP allotments exceed $200,000. Neither territories with annual allotments of $200,000 or less nor Indian tribes/tribal organizations are subject to Assurance 15.</a:t>
            </a:r>
            <a:endParaRPr lang="en-US" sz="2000" dirty="0">
              <a:latin typeface="Aptos Narrow" panose="020B0004020202020204" pitchFamily="34" charset="0"/>
            </a:endParaRPr>
          </a:p>
          <a:p>
            <a:pPr marL="0" indent="0">
              <a:lnSpc>
                <a:spcPct val="100000"/>
              </a:lnSpc>
              <a:spcBef>
                <a:spcPts val="0"/>
              </a:spcBef>
              <a:buNone/>
            </a:pP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10F1ABD-9895-757E-95C2-8A5058C92C72}"/>
              </a:ext>
            </a:extLst>
          </p:cNvPr>
          <p:cNvSpPr txBox="1"/>
          <p:nvPr/>
        </p:nvSpPr>
        <p:spPr>
          <a:xfrm>
            <a:off x="3013474" y="1212483"/>
            <a:ext cx="8772126" cy="766748"/>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15:  OUTREACH AND INTAKE</a:t>
            </a:r>
          </a:p>
          <a:p>
            <a:pPr marL="57150" lvl="1">
              <a:lnSpc>
                <a:spcPct val="80000"/>
              </a:lnSpc>
              <a:spcBef>
                <a:spcPts val="0"/>
              </a:spcBef>
              <a:buNone/>
            </a:pPr>
            <a:r>
              <a:rPr lang="en-US" sz="2200" b="1" u="sng" dirty="0">
                <a:solidFill>
                  <a:srgbClr val="467886"/>
                </a:solidFill>
                <a:latin typeface="Aptos Narrow" panose="020B0004020202020204" pitchFamily="34" charset="0"/>
                <a:cs typeface="Calibri" panose="020F0502020204030204" pitchFamily="34" charset="0"/>
                <a:hlinkClick r:id="rId3"/>
              </a:rPr>
              <a:t>Section 2605(b)(15) </a:t>
            </a:r>
            <a:r>
              <a:rPr lang="en-US" sz="2200" b="1" i="1" u="sng" dirty="0">
                <a:solidFill>
                  <a:schemeClr val="accent4">
                    <a:lumMod val="50000"/>
                  </a:schemeClr>
                </a:solidFill>
                <a:latin typeface="Aptos Narrow" panose="020B0004020202020204" pitchFamily="34" charset="0"/>
                <a:cs typeface="Calibri" panose="020F0502020204030204" pitchFamily="34" charset="0"/>
                <a:hlinkClick r:id="rId3"/>
              </a:rPr>
              <a:t>of LIHEAP Act, 42 U.S.C. § 8624(b)(15</a:t>
            </a:r>
            <a:r>
              <a:rPr lang="en-US" sz="2200" i="1" u="sng" dirty="0">
                <a:solidFill>
                  <a:srgbClr val="0070C0"/>
                </a:solidFill>
                <a:latin typeface="Aptos Narrow" panose="020B0004020202020204" pitchFamily="34" charset="0"/>
                <a:cs typeface="Calibri" panose="020F0502020204030204" pitchFamily="34" charset="0"/>
                <a:hlinkClick r:id="rId3"/>
              </a:rPr>
              <a:t>)</a:t>
            </a:r>
            <a:endParaRPr lang="en-US" sz="2200" i="1" u="sng" dirty="0">
              <a:solidFill>
                <a:srgbClr val="0070C0"/>
              </a:solidFill>
              <a:latin typeface="Aptos Narrow" panose="020B000402020202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50376CE-EB67-0F64-15D7-70677F4B88F4}"/>
              </a:ext>
            </a:extLst>
          </p:cNvPr>
          <p:cNvSpPr/>
          <p:nvPr/>
        </p:nvSpPr>
        <p:spPr>
          <a:xfrm>
            <a:off x="526093" y="1121867"/>
            <a:ext cx="2487381" cy="89404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Breaking it Down</a:t>
            </a:r>
          </a:p>
          <a:p>
            <a:pPr algn="ctr">
              <a:lnSpc>
                <a:spcPct val="80000"/>
              </a:lnSpc>
            </a:pPr>
            <a:r>
              <a:rPr lang="en-US" sz="2400" b="1" dirty="0">
                <a:latin typeface="Aptos Narrow" panose="020B0004020202020204" pitchFamily="34" charset="0"/>
              </a:rPr>
              <a:t>(Key Takeaways)</a:t>
            </a:r>
          </a:p>
        </p:txBody>
      </p:sp>
    </p:spTree>
    <p:extLst>
      <p:ext uri="{BB962C8B-B14F-4D97-AF65-F5344CB8AC3E}">
        <p14:creationId xmlns:p14="http://schemas.microsoft.com/office/powerpoint/2010/main" val="12640654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383172802"/>
              </p:ext>
            </p:extLst>
          </p:nvPr>
        </p:nvGraphicFramePr>
        <p:xfrm>
          <a:off x="541570" y="4702594"/>
          <a:ext cx="11283000" cy="1463040"/>
        </p:xfrm>
        <a:graphic>
          <a:graphicData uri="http://schemas.openxmlformats.org/drawingml/2006/table">
            <a:tbl>
              <a:tblPr firstRow="1" bandRow="1">
                <a:tableStyleId>{2D5ABB26-0587-4C30-8999-92F81FD0307C}</a:tableStyleId>
              </a:tblPr>
              <a:tblGrid>
                <a:gridCol w="1612920">
                  <a:extLst>
                    <a:ext uri="{9D8B030D-6E8A-4147-A177-3AD203B41FA5}">
                      <a16:colId xmlns:a16="http://schemas.microsoft.com/office/drawing/2014/main" val="4004645834"/>
                    </a:ext>
                  </a:extLst>
                </a:gridCol>
                <a:gridCol w="9670080">
                  <a:extLst>
                    <a:ext uri="{9D8B030D-6E8A-4147-A177-3AD203B41FA5}">
                      <a16:colId xmlns:a16="http://schemas.microsoft.com/office/drawing/2014/main" val="3924883569"/>
                    </a:ext>
                  </a:extLst>
                </a:gridCol>
              </a:tblGrid>
              <a:tr h="731520">
                <a:tc rowSpan="2">
                  <a:txBody>
                    <a:bodyPr/>
                    <a:lstStyle/>
                    <a:p>
                      <a:pPr>
                        <a:lnSpc>
                          <a:spcPct val="85000"/>
                        </a:lnSpc>
                      </a:pPr>
                      <a:r>
                        <a:rPr lang="en-US" sz="2000" b="1" dirty="0">
                          <a:latin typeface="Aptos" panose="020B0004020202020204" pitchFamily="34" charset="0"/>
                        </a:rPr>
                        <a:t>Access</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tc>
                  <a:txBody>
                    <a:bodyPr/>
                    <a:lstStyle/>
                    <a:p>
                      <a:pPr marL="285750" lvl="1" indent="-285750">
                        <a:lnSpc>
                          <a:spcPct val="85000"/>
                        </a:lnSpc>
                        <a:spcBef>
                          <a:spcPts val="0"/>
                        </a:spcBef>
                        <a:buFont typeface="Arial" panose="020B0604020202020204" pitchFamily="34" charset="0"/>
                        <a:buChar char="•"/>
                        <a:tabLst>
                          <a:tab pos="8229600" algn="l"/>
                        </a:tabLst>
                      </a:pPr>
                      <a:r>
                        <a:rPr lang="en-US" sz="1800" b="0" dirty="0">
                          <a:latin typeface="Aptos" panose="020B0004020202020204" pitchFamily="34" charset="0"/>
                          <a:cs typeface="Calibri" panose="020F0502020204030204" pitchFamily="34" charset="0"/>
                        </a:rPr>
                        <a:t>Are there underserved</a:t>
                      </a:r>
                      <a:r>
                        <a:rPr lang="en-US" sz="1800" b="0" baseline="0" dirty="0">
                          <a:latin typeface="Aptos" panose="020B0004020202020204" pitchFamily="34" charset="0"/>
                          <a:cs typeface="Calibri" panose="020F0502020204030204" pitchFamily="34" charset="0"/>
                        </a:rPr>
                        <a:t> areas of our state or territory that could benefit from the addition of a local or satellite office?</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extLst>
                  <a:ext uri="{0D108BD9-81ED-4DB2-BD59-A6C34878D82A}">
                    <a16:rowId xmlns:a16="http://schemas.microsoft.com/office/drawing/2014/main" val="3484822839"/>
                  </a:ext>
                </a:extLst>
              </a:tr>
              <a:tr h="731520">
                <a:tc vMerge="1">
                  <a:txBody>
                    <a:bodyPr/>
                    <a:lstStyle/>
                    <a:p>
                      <a:pPr>
                        <a:lnSpc>
                          <a:spcPct val="85000"/>
                        </a:lnSpc>
                      </a:pPr>
                      <a:endParaRPr lang="en-US" sz="2000" b="1" dirty="0"/>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tc>
                  <a:txBody>
                    <a:bodyPr/>
                    <a:lstStyle/>
                    <a:p>
                      <a:pPr marL="285750" lvl="1" indent="-285750">
                        <a:lnSpc>
                          <a:spcPct val="85000"/>
                        </a:lnSpc>
                        <a:spcBef>
                          <a:spcPts val="0"/>
                        </a:spcBef>
                        <a:buFont typeface="Arial" panose="020B0604020202020204" pitchFamily="34" charset="0"/>
                        <a:buChar char="•"/>
                        <a:tabLst>
                          <a:tab pos="8229600" algn="l"/>
                        </a:tabLst>
                      </a:pPr>
                      <a:r>
                        <a:rPr lang="en-US" sz="1800" b="0" baseline="0" dirty="0">
                          <a:latin typeface="Aptos" panose="020B0004020202020204" pitchFamily="34" charset="0"/>
                          <a:cs typeface="Calibri" panose="020F0502020204030204" pitchFamily="34" charset="0"/>
                        </a:rPr>
                        <a:t>Do we ensure that households that might feel stigmatized by going to a TANF intake agency to apply for LIHEAP have other intake options?</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E3D7D5"/>
                    </a:solidFill>
                  </a:tcPr>
                </a:tc>
                <a:extLst>
                  <a:ext uri="{0D108BD9-81ED-4DB2-BD59-A6C34878D82A}">
                    <a16:rowId xmlns:a16="http://schemas.microsoft.com/office/drawing/2014/main" val="1734661489"/>
                  </a:ext>
                </a:extLst>
              </a:tr>
            </a:tbl>
          </a:graphicData>
        </a:graphic>
      </p:graphicFrame>
      <p:sp>
        <p:nvSpPr>
          <p:cNvPr id="8" name="Content Placeholder 7"/>
          <p:cNvSpPr>
            <a:spLocks noGrp="1"/>
          </p:cNvSpPr>
          <p:nvPr>
            <p:ph idx="1"/>
          </p:nvPr>
        </p:nvSpPr>
        <p:spPr>
          <a:xfrm>
            <a:off x="541570" y="2148536"/>
            <a:ext cx="11345630" cy="1251220"/>
          </a:xfrm>
        </p:spPr>
        <p:txBody>
          <a:bodyPr>
            <a:noAutofit/>
          </a:bodyPr>
          <a:lstStyle/>
          <a:p>
            <a:pPr marL="0" lvl="1" indent="0">
              <a:lnSpc>
                <a:spcPct val="80000"/>
              </a:lnSpc>
              <a:spcBef>
                <a:spcPts val="0"/>
              </a:spcBef>
              <a:buNone/>
            </a:pPr>
            <a:r>
              <a:rPr lang="en-US" sz="2200" b="1" dirty="0">
                <a:latin typeface="Aptos Narrow" panose="020B0004020202020204" pitchFamily="34" charset="0"/>
                <a:cs typeface="Calibri" panose="020F0502020204030204" pitchFamily="34" charset="0"/>
              </a:rPr>
              <a:t>How am I assuring adequate outreach and crisis assistance through locally accessible agencies?</a:t>
            </a:r>
          </a:p>
          <a:p>
            <a:pPr marL="0" lvl="1" indent="2292350">
              <a:lnSpc>
                <a:spcPct val="80000"/>
              </a:lnSpc>
              <a:spcBef>
                <a:spcPts val="0"/>
              </a:spcBef>
              <a:buNone/>
            </a:pPr>
            <a:endParaRPr lang="en-US" sz="700" dirty="0">
              <a:latin typeface="Aptos Narrow" panose="020B0004020202020204" pitchFamily="34" charset="0"/>
              <a:cs typeface="Calibri" panose="020F0502020204030204" pitchFamily="34" charset="0"/>
            </a:endParaRPr>
          </a:p>
          <a:p>
            <a:pPr marL="0" lvl="1" indent="0">
              <a:lnSpc>
                <a:spcPct val="100000"/>
              </a:lnSpc>
              <a:spcBef>
                <a:spcPts val="0"/>
              </a:spcBef>
              <a:buNone/>
            </a:pPr>
            <a:r>
              <a:rPr lang="en-US" sz="2000" dirty="0">
                <a:latin typeface="Aptos Narrow" panose="020B0004020202020204" pitchFamily="34" charset="0"/>
                <a:cs typeface="Calibri" panose="020F0502020204030204" pitchFamily="34" charset="0"/>
              </a:rPr>
              <a:t>Generally, grantees assure adequate outreach and crisis in their state, tribe, or territory by using subgrantees (e.g., local organizations, Community Action Agencies) to conduct some or all LIHEAP outreach and intake.</a:t>
            </a:r>
          </a:p>
          <a:p>
            <a:pPr marL="0" lvl="1" indent="0">
              <a:spcBef>
                <a:spcPts val="0"/>
              </a:spcBef>
              <a:buNone/>
            </a:pPr>
            <a:endParaRPr lang="en-US" sz="3600" dirty="0">
              <a:latin typeface="Calibri" panose="020F0502020204030204" pitchFamily="34" charset="0"/>
              <a:cs typeface="Calibri" panose="020F0502020204030204" pitchFamily="34" charset="0"/>
            </a:endParaRPr>
          </a:p>
          <a:p>
            <a:pPr marL="285750" lvl="1" indent="0">
              <a:spcBef>
                <a:spcPts val="0"/>
              </a:spcBef>
              <a:buNone/>
            </a:pPr>
            <a:endParaRPr lang="en-US" sz="1800" dirty="0">
              <a:solidFill>
                <a:schemeClr val="accent6"/>
              </a:solidFill>
              <a:cs typeface="Calibri" panose="020F0502020204030204" pitchFamily="34" charset="0"/>
            </a:endParaRPr>
          </a:p>
        </p:txBody>
      </p:sp>
      <p:sp>
        <p:nvSpPr>
          <p:cNvPr id="6" name="Rectangle: Rounded Corners 5">
            <a:extLst>
              <a:ext uri="{FF2B5EF4-FFF2-40B4-BE49-F238E27FC236}">
                <a16:creationId xmlns:a16="http://schemas.microsoft.com/office/drawing/2014/main" id="{07132B18-BB77-2F08-9EA2-D33F78F56B80}"/>
              </a:ext>
            </a:extLst>
          </p:cNvPr>
          <p:cNvSpPr/>
          <p:nvPr/>
        </p:nvSpPr>
        <p:spPr>
          <a:xfrm>
            <a:off x="541570" y="1122971"/>
            <a:ext cx="2487381" cy="894041"/>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45720" rIns="0" bIns="0" rtlCol="0" anchor="ctr"/>
          <a:lstStyle/>
          <a:p>
            <a:pPr algn="ctr">
              <a:lnSpc>
                <a:spcPct val="80000"/>
              </a:lnSpc>
            </a:pPr>
            <a:r>
              <a:rPr lang="en-US" sz="2400" b="1" dirty="0">
                <a:latin typeface="Aptos Narrow" panose="020B0004020202020204" pitchFamily="34" charset="0"/>
              </a:rPr>
              <a:t>Interpretation &amp; Implementation</a:t>
            </a:r>
          </a:p>
        </p:txBody>
      </p:sp>
      <p:sp>
        <p:nvSpPr>
          <p:cNvPr id="9" name="TextBox 8">
            <a:extLst>
              <a:ext uri="{FF2B5EF4-FFF2-40B4-BE49-F238E27FC236}">
                <a16:creationId xmlns:a16="http://schemas.microsoft.com/office/drawing/2014/main" id="{88311CD2-0ACD-2CDB-F81B-F42488444D25}"/>
              </a:ext>
            </a:extLst>
          </p:cNvPr>
          <p:cNvSpPr txBox="1"/>
          <p:nvPr/>
        </p:nvSpPr>
        <p:spPr>
          <a:xfrm>
            <a:off x="3013474" y="1187083"/>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15:  OUTREACH AND INTAKE</a:t>
            </a:r>
          </a:p>
          <a:p>
            <a:pPr marL="57150" lvl="1">
              <a:lnSpc>
                <a:spcPct val="80000"/>
              </a:lnSpc>
              <a:spcBef>
                <a:spcPts val="0"/>
              </a:spcBef>
              <a:buNone/>
            </a:pPr>
            <a:r>
              <a:rPr lang="en-US" sz="2400" b="1" dirty="0">
                <a:solidFill>
                  <a:schemeClr val="accent2">
                    <a:lumMod val="50000"/>
                  </a:schemeClr>
                </a:solidFill>
                <a:latin typeface="Aptos Narrow" panose="020B0004020202020204" pitchFamily="34" charset="0"/>
                <a:cs typeface="Calibri" panose="020F0502020204030204" pitchFamily="34" charset="0"/>
              </a:rPr>
              <a:t>What are the details grant recipients must consider?</a:t>
            </a:r>
          </a:p>
        </p:txBody>
      </p:sp>
      <p:sp>
        <p:nvSpPr>
          <p:cNvPr id="12" name="TextBox 11">
            <a:extLst>
              <a:ext uri="{FF2B5EF4-FFF2-40B4-BE49-F238E27FC236}">
                <a16:creationId xmlns:a16="http://schemas.microsoft.com/office/drawing/2014/main" id="{C9A7CD2C-F73B-A52E-82BA-E59D51666620}"/>
              </a:ext>
            </a:extLst>
          </p:cNvPr>
          <p:cNvSpPr txBox="1"/>
          <p:nvPr/>
        </p:nvSpPr>
        <p:spPr>
          <a:xfrm>
            <a:off x="3042913" y="3672099"/>
            <a:ext cx="8772126" cy="793102"/>
          </a:xfrm>
          <a:prstGeom prst="rect">
            <a:avLst/>
          </a:prstGeom>
          <a:noFill/>
        </p:spPr>
        <p:txBody>
          <a:bodyPr wrap="square">
            <a:spAutoFit/>
          </a:bodyPr>
          <a:lstStyle/>
          <a:p>
            <a:pPr marL="57150" lvl="1">
              <a:lnSpc>
                <a:spcPct val="80000"/>
              </a:lnSpc>
              <a:spcBef>
                <a:spcPts val="0"/>
              </a:spcBef>
              <a:buNone/>
            </a:pPr>
            <a:r>
              <a:rPr lang="en-US" sz="3200" b="1" dirty="0">
                <a:latin typeface="Aptos Narrow" panose="020B0004020202020204" pitchFamily="34" charset="0"/>
                <a:cs typeface="Calibri" panose="020F0502020204030204" pitchFamily="34" charset="0"/>
              </a:rPr>
              <a:t>Assurance 15:  OUTREACH AND INTAKE</a:t>
            </a:r>
          </a:p>
          <a:p>
            <a:pPr marL="57150" lvl="1">
              <a:lnSpc>
                <a:spcPct val="80000"/>
              </a:lnSpc>
              <a:spcBef>
                <a:spcPts val="0"/>
              </a:spcBef>
              <a:buNone/>
            </a:pPr>
            <a:r>
              <a:rPr lang="en-US" sz="2400" b="1" dirty="0">
                <a:solidFill>
                  <a:srgbClr val="9E0000"/>
                </a:solidFill>
                <a:latin typeface="Aptos Narrow" panose="020B0004020202020204" pitchFamily="34" charset="0"/>
                <a:cs typeface="Calibri" panose="020F0502020204030204" pitchFamily="34" charset="0"/>
              </a:rPr>
              <a:t>How will we interpret and implement Assurance 15? </a:t>
            </a:r>
          </a:p>
        </p:txBody>
      </p:sp>
      <p:sp>
        <p:nvSpPr>
          <p:cNvPr id="13" name="Rectangle: Rounded Corners 12">
            <a:extLst>
              <a:ext uri="{FF2B5EF4-FFF2-40B4-BE49-F238E27FC236}">
                <a16:creationId xmlns:a16="http://schemas.microsoft.com/office/drawing/2014/main" id="{9BE66BA6-C2A9-F542-1DFB-8FBDBEDD4247}"/>
              </a:ext>
            </a:extLst>
          </p:cNvPr>
          <p:cNvSpPr/>
          <p:nvPr/>
        </p:nvSpPr>
        <p:spPr>
          <a:xfrm>
            <a:off x="541570" y="3599081"/>
            <a:ext cx="2487381" cy="894041"/>
          </a:xfrm>
          <a:prstGeom prst="roundRect">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lIns="0" tIns="36576" rIns="0" bIns="0" rtlCol="0" anchor="ctr"/>
          <a:lstStyle/>
          <a:p>
            <a:pPr algn="ctr">
              <a:lnSpc>
                <a:spcPct val="80000"/>
              </a:lnSpc>
            </a:pPr>
            <a:r>
              <a:rPr lang="en-US" sz="2400" b="1" dirty="0">
                <a:latin typeface="Aptos Narrow" panose="020B0004020202020204" pitchFamily="34" charset="0"/>
              </a:rPr>
              <a:t>Bringing it </a:t>
            </a:r>
          </a:p>
          <a:p>
            <a:pPr algn="ctr">
              <a:lnSpc>
                <a:spcPct val="80000"/>
              </a:lnSpc>
            </a:pPr>
            <a:r>
              <a:rPr lang="en-US" sz="2400" b="1" dirty="0">
                <a:latin typeface="Aptos Narrow" panose="020B0004020202020204" pitchFamily="34" charset="0"/>
              </a:rPr>
              <a:t>Back Home</a:t>
            </a:r>
          </a:p>
        </p:txBody>
      </p:sp>
    </p:spTree>
    <p:extLst>
      <p:ext uri="{BB962C8B-B14F-4D97-AF65-F5344CB8AC3E}">
        <p14:creationId xmlns:p14="http://schemas.microsoft.com/office/powerpoint/2010/main" val="55802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67C3-8783-75F1-BDF7-9C817449A349}"/>
            </a:ext>
          </a:extLst>
        </p:cNvPr>
        <p:cNvGrpSpPr/>
        <p:nvPr/>
      </p:nvGrpSpPr>
      <p:grpSpPr>
        <a:xfrm>
          <a:off x="0" y="0"/>
          <a:ext cx="0" cy="0"/>
          <a:chOff x="0" y="0"/>
          <a:chExt cx="0" cy="0"/>
        </a:xfrm>
      </p:grpSpPr>
      <p:sp>
        <p:nvSpPr>
          <p:cNvPr id="2" name="Block Arc 1">
            <a:extLst>
              <a:ext uri="{FF2B5EF4-FFF2-40B4-BE49-F238E27FC236}">
                <a16:creationId xmlns:a16="http://schemas.microsoft.com/office/drawing/2014/main" id="{32693E47-0CCC-668C-39B8-17C93295A3BF}"/>
              </a:ext>
            </a:extLst>
          </p:cNvPr>
          <p:cNvSpPr/>
          <p:nvPr/>
        </p:nvSpPr>
        <p:spPr>
          <a:xfrm>
            <a:off x="-4216794" y="358785"/>
            <a:ext cx="6379790" cy="6379790"/>
          </a:xfrm>
          <a:prstGeom prst="blockArc">
            <a:avLst>
              <a:gd name="adj1" fmla="val 18900000"/>
              <a:gd name="adj2" fmla="val 2700000"/>
              <a:gd name="adj3" fmla="val 339"/>
            </a:avLst>
          </a:prstGeom>
          <a:noFill/>
          <a:ln w="12700" cap="flat" cmpd="sng" algn="ctr">
            <a:solidFill>
              <a:srgbClr val="044458">
                <a:shade val="60000"/>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hueOff val="0"/>
                  <a:satOff val="0"/>
                  <a:lumOff val="0"/>
                  <a:alphaOff val="0"/>
                </a:prstClr>
              </a:solidFill>
              <a:effectLst/>
              <a:uLnTx/>
              <a:uFillTx/>
              <a:latin typeface="Aptos Narrow" panose="020B0004020202020204" pitchFamily="34" charset="0"/>
              <a:ea typeface="+mn-ea"/>
              <a:cs typeface="+mn-cs"/>
            </a:endParaRPr>
          </a:p>
        </p:txBody>
      </p:sp>
      <p:grpSp>
        <p:nvGrpSpPr>
          <p:cNvPr id="3" name="Group 2">
            <a:extLst>
              <a:ext uri="{FF2B5EF4-FFF2-40B4-BE49-F238E27FC236}">
                <a16:creationId xmlns:a16="http://schemas.microsoft.com/office/drawing/2014/main" id="{6F100CA9-6DCA-A1D2-9C17-3900995FAEE9}"/>
              </a:ext>
            </a:extLst>
          </p:cNvPr>
          <p:cNvGrpSpPr/>
          <p:nvPr/>
        </p:nvGrpSpPr>
        <p:grpSpPr>
          <a:xfrm>
            <a:off x="1568294" y="1495591"/>
            <a:ext cx="9052560" cy="498904"/>
            <a:chOff x="381027" y="249546"/>
            <a:chExt cx="7687479" cy="498904"/>
          </a:xfrm>
        </p:grpSpPr>
        <p:sp>
          <p:nvSpPr>
            <p:cNvPr id="4" name="Rectangle 3">
              <a:extLst>
                <a:ext uri="{FF2B5EF4-FFF2-40B4-BE49-F238E27FC236}">
                  <a16:creationId xmlns:a16="http://schemas.microsoft.com/office/drawing/2014/main" id="{0111316E-4F4B-4AA7-5D64-DEFD6F638701}"/>
                </a:ext>
              </a:extLst>
            </p:cNvPr>
            <p:cNvSpPr/>
            <p:nvPr/>
          </p:nvSpPr>
          <p:spPr>
            <a:xfrm>
              <a:off x="381027" y="249546"/>
              <a:ext cx="7687479" cy="498904"/>
            </a:xfrm>
            <a:prstGeom prst="rect">
              <a:avLst/>
            </a:prstGeom>
            <a:solidFill>
              <a:srgbClr val="044458">
                <a:hueOff val="0"/>
                <a:satOff val="0"/>
                <a:lumOff val="0"/>
                <a:alphaOff val="0"/>
              </a:srgbClr>
            </a:solid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E3DED1"/>
                </a:solidFill>
                <a:effectLst/>
                <a:uLnTx/>
                <a:uFillTx/>
                <a:latin typeface="Aptos Narrow" panose="020B0004020202020204" pitchFamily="34" charset="0"/>
                <a:ea typeface="+mn-ea"/>
                <a:cs typeface="+mn-cs"/>
              </a:endParaRPr>
            </a:p>
          </p:txBody>
        </p:sp>
        <p:sp>
          <p:nvSpPr>
            <p:cNvPr id="30" name="TextBox 29">
              <a:extLst>
                <a:ext uri="{FF2B5EF4-FFF2-40B4-BE49-F238E27FC236}">
                  <a16:creationId xmlns:a16="http://schemas.microsoft.com/office/drawing/2014/main" id="{970ACBE6-D6DE-2B28-A280-8A78C0D19F73}"/>
                </a:ext>
              </a:extLst>
            </p:cNvPr>
            <p:cNvSpPr txBox="1"/>
            <p:nvPr/>
          </p:nvSpPr>
          <p:spPr>
            <a:xfrm>
              <a:off x="381027" y="249546"/>
              <a:ext cx="7687479" cy="498904"/>
            </a:xfrm>
            <a:prstGeom prst="rect">
              <a:avLst/>
            </a:prstGeom>
            <a:noFill/>
            <a:ln>
              <a:noFill/>
            </a:ln>
            <a:effectLst/>
          </p:spPr>
          <p:txBody>
            <a:bodyPr spcFirstLastPara="0" vert="horz" wrap="square" lIns="396005" tIns="71120" rIns="71120" bIns="71120" numCol="1" spcCol="1270" anchor="ctr" anchorCtr="0">
              <a:noAutofit/>
            </a:bodyPr>
            <a:lstStyle/>
            <a:p>
              <a:pPr marL="0" marR="0" lvl="0" indent="0" defTabSz="1244600" eaLnBrk="1" fontAlgn="auto" latinLnBrk="0" hangingPunct="1">
                <a:lnSpc>
                  <a:spcPct val="90000"/>
                </a:lnSpc>
                <a:spcBef>
                  <a:spcPct val="0"/>
                </a:spcBef>
                <a:spcAft>
                  <a:spcPct val="35000"/>
                </a:spcAft>
                <a:buClrTx/>
                <a:buSzTx/>
                <a:buFontTx/>
                <a:buNone/>
                <a:tabLst/>
                <a:defRPr/>
              </a:pPr>
              <a:r>
                <a:rPr kumimoji="0" lang="en-US" sz="3000" b="0" i="0" u="none" strike="noStrike" kern="0" cap="none" spc="0" normalizeH="0" baseline="0" noProof="0" dirty="0">
                  <a:ln>
                    <a:noFill/>
                  </a:ln>
                  <a:solidFill>
                    <a:srgbClr val="E3DED1"/>
                  </a:solidFill>
                  <a:effectLst/>
                  <a:uLnTx/>
                  <a:uFillTx/>
                  <a:latin typeface="Aptos Narrow" panose="020B0004020202020204" pitchFamily="34" charset="0"/>
                  <a:ea typeface="+mn-ea"/>
                  <a:cs typeface="+mn-cs"/>
                </a:rPr>
                <a:t>Identify and reach out to your HHS Liaison</a:t>
              </a:r>
            </a:p>
          </p:txBody>
        </p:sp>
      </p:grpSp>
      <p:sp>
        <p:nvSpPr>
          <p:cNvPr id="31" name="Oval 30">
            <a:extLst>
              <a:ext uri="{FF2B5EF4-FFF2-40B4-BE49-F238E27FC236}">
                <a16:creationId xmlns:a16="http://schemas.microsoft.com/office/drawing/2014/main" id="{56563E39-F4C3-A8F5-376D-1D8C73E701F0}"/>
              </a:ext>
            </a:extLst>
          </p:cNvPr>
          <p:cNvSpPr/>
          <p:nvPr/>
        </p:nvSpPr>
        <p:spPr>
          <a:xfrm>
            <a:off x="1256478" y="1433228"/>
            <a:ext cx="623630" cy="623630"/>
          </a:xfrm>
          <a:prstGeom prst="ellipse">
            <a:avLst/>
          </a:prstGeom>
          <a:solidFill>
            <a:srgbClr val="044458"/>
          </a:solidFill>
          <a:ln w="12700" cap="flat" cmpd="sng" algn="ctr">
            <a:solidFill>
              <a:srgbClr val="044458">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hueOff val="0"/>
                  <a:satOff val="0"/>
                  <a:lumOff val="0"/>
                  <a:alphaOff val="0"/>
                </a:prstClr>
              </a:solidFill>
              <a:effectLst/>
              <a:uLnTx/>
              <a:uFillTx/>
              <a:latin typeface="Aptos Narrow" panose="020B0004020202020204" pitchFamily="34" charset="0"/>
              <a:ea typeface="+mn-ea"/>
              <a:cs typeface="+mn-cs"/>
            </a:endParaRPr>
          </a:p>
        </p:txBody>
      </p:sp>
      <p:grpSp>
        <p:nvGrpSpPr>
          <p:cNvPr id="32" name="Group 31">
            <a:extLst>
              <a:ext uri="{FF2B5EF4-FFF2-40B4-BE49-F238E27FC236}">
                <a16:creationId xmlns:a16="http://schemas.microsoft.com/office/drawing/2014/main" id="{26AFF931-7499-30B1-2EC5-55B6CAA74605}"/>
              </a:ext>
            </a:extLst>
          </p:cNvPr>
          <p:cNvGrpSpPr/>
          <p:nvPr/>
        </p:nvGrpSpPr>
        <p:grpSpPr>
          <a:xfrm>
            <a:off x="1978676" y="2204383"/>
            <a:ext cx="9052560" cy="498904"/>
            <a:chOff x="791409" y="997808"/>
            <a:chExt cx="7277096" cy="498904"/>
          </a:xfrm>
        </p:grpSpPr>
        <p:sp>
          <p:nvSpPr>
            <p:cNvPr id="33" name="Rectangle 32">
              <a:extLst>
                <a:ext uri="{FF2B5EF4-FFF2-40B4-BE49-F238E27FC236}">
                  <a16:creationId xmlns:a16="http://schemas.microsoft.com/office/drawing/2014/main" id="{6D48BBB7-6F1D-CF36-9AF7-ED89BAF81948}"/>
                </a:ext>
              </a:extLst>
            </p:cNvPr>
            <p:cNvSpPr/>
            <p:nvPr/>
          </p:nvSpPr>
          <p:spPr>
            <a:xfrm>
              <a:off x="791409" y="997808"/>
              <a:ext cx="7277096" cy="498904"/>
            </a:xfrm>
            <a:prstGeom prst="rect">
              <a:avLst/>
            </a:prstGeom>
            <a:solidFill>
              <a:srgbClr val="245656"/>
            </a:solid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E3DED1"/>
                </a:solidFill>
                <a:effectLst/>
                <a:uLnTx/>
                <a:uFillTx/>
                <a:latin typeface="Aptos Narrow" panose="020B0004020202020204" pitchFamily="34" charset="0"/>
                <a:ea typeface="+mn-ea"/>
                <a:cs typeface="+mn-cs"/>
              </a:endParaRPr>
            </a:p>
          </p:txBody>
        </p:sp>
        <p:sp>
          <p:nvSpPr>
            <p:cNvPr id="34" name="TextBox 33">
              <a:extLst>
                <a:ext uri="{FF2B5EF4-FFF2-40B4-BE49-F238E27FC236}">
                  <a16:creationId xmlns:a16="http://schemas.microsoft.com/office/drawing/2014/main" id="{7E3F6E8F-D517-DCEB-D93A-155D067F7E21}"/>
                </a:ext>
              </a:extLst>
            </p:cNvPr>
            <p:cNvSpPr txBox="1"/>
            <p:nvPr/>
          </p:nvSpPr>
          <p:spPr>
            <a:xfrm>
              <a:off x="791409" y="997808"/>
              <a:ext cx="7277096" cy="498904"/>
            </a:xfrm>
            <a:prstGeom prst="rect">
              <a:avLst/>
            </a:prstGeom>
            <a:noFill/>
            <a:ln>
              <a:noFill/>
            </a:ln>
            <a:effectLst/>
          </p:spPr>
          <p:txBody>
            <a:bodyPr spcFirstLastPara="0" vert="horz" wrap="square" lIns="396005" tIns="71120" rIns="71120" bIns="71120" numCol="1" spcCol="1270" anchor="ctr" anchorCtr="0">
              <a:noAutofit/>
            </a:bodyPr>
            <a:lstStyle/>
            <a:p>
              <a:pPr marL="0" marR="0" lvl="0" indent="0" defTabSz="1244600" eaLnBrk="1" fontAlgn="auto" latinLnBrk="0" hangingPunct="1">
                <a:lnSpc>
                  <a:spcPct val="90000"/>
                </a:lnSpc>
                <a:spcBef>
                  <a:spcPct val="0"/>
                </a:spcBef>
                <a:spcAft>
                  <a:spcPct val="35000"/>
                </a:spcAft>
                <a:buClrTx/>
                <a:buSzTx/>
                <a:buFontTx/>
                <a:buNone/>
                <a:tabLst/>
                <a:defRPr/>
              </a:pPr>
              <a:r>
                <a:rPr kumimoji="0" lang="en-US" sz="3000" b="0" i="0" u="none" strike="noStrike" kern="0" cap="none" spc="0" normalizeH="0" baseline="0" noProof="0" dirty="0">
                  <a:ln>
                    <a:noFill/>
                  </a:ln>
                  <a:solidFill>
                    <a:srgbClr val="E3DED1"/>
                  </a:solidFill>
                  <a:effectLst/>
                  <a:uLnTx/>
                  <a:uFillTx/>
                  <a:latin typeface="Aptos Narrow" panose="020B0004020202020204" pitchFamily="34" charset="0"/>
                  <a:ea typeface="+mn-ea"/>
                  <a:cs typeface="+mn-cs"/>
                </a:rPr>
                <a:t>Email NEADA and use their listserv</a:t>
              </a:r>
            </a:p>
          </p:txBody>
        </p:sp>
      </p:grpSp>
      <p:sp>
        <p:nvSpPr>
          <p:cNvPr id="35" name="Oval 34">
            <a:extLst>
              <a:ext uri="{FF2B5EF4-FFF2-40B4-BE49-F238E27FC236}">
                <a16:creationId xmlns:a16="http://schemas.microsoft.com/office/drawing/2014/main" id="{09F87C0D-F532-E340-61EA-A2CEF1B701E0}"/>
              </a:ext>
            </a:extLst>
          </p:cNvPr>
          <p:cNvSpPr/>
          <p:nvPr/>
        </p:nvSpPr>
        <p:spPr>
          <a:xfrm>
            <a:off x="1666862" y="2142020"/>
            <a:ext cx="623630" cy="623630"/>
          </a:xfrm>
          <a:prstGeom prst="ellipse">
            <a:avLst/>
          </a:prstGeom>
          <a:solidFill>
            <a:srgbClr val="245656"/>
          </a:solidFill>
          <a:ln w="12700" cap="flat" cmpd="sng" algn="ctr">
            <a:solidFill>
              <a:srgbClr val="044458">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hueOff val="0"/>
                  <a:satOff val="0"/>
                  <a:lumOff val="0"/>
                  <a:alphaOff val="0"/>
                </a:prstClr>
              </a:solidFill>
              <a:effectLst/>
              <a:uLnTx/>
              <a:uFillTx/>
              <a:latin typeface="Aptos Narrow" panose="020B0004020202020204" pitchFamily="34" charset="0"/>
              <a:ea typeface="+mn-ea"/>
              <a:cs typeface="+mn-cs"/>
            </a:endParaRPr>
          </a:p>
        </p:txBody>
      </p:sp>
      <p:grpSp>
        <p:nvGrpSpPr>
          <p:cNvPr id="36" name="Group 35">
            <a:extLst>
              <a:ext uri="{FF2B5EF4-FFF2-40B4-BE49-F238E27FC236}">
                <a16:creationId xmlns:a16="http://schemas.microsoft.com/office/drawing/2014/main" id="{B5FF4939-C759-9EE4-2E6B-7544E91AB6D6}"/>
              </a:ext>
            </a:extLst>
          </p:cNvPr>
          <p:cNvGrpSpPr/>
          <p:nvPr/>
        </p:nvGrpSpPr>
        <p:grpSpPr>
          <a:xfrm>
            <a:off x="2166335" y="2913175"/>
            <a:ext cx="9052560" cy="498904"/>
            <a:chOff x="979067" y="1746070"/>
            <a:chExt cx="7089438" cy="498904"/>
          </a:xfrm>
        </p:grpSpPr>
        <p:sp>
          <p:nvSpPr>
            <p:cNvPr id="37" name="Rectangle 36">
              <a:extLst>
                <a:ext uri="{FF2B5EF4-FFF2-40B4-BE49-F238E27FC236}">
                  <a16:creationId xmlns:a16="http://schemas.microsoft.com/office/drawing/2014/main" id="{D784F995-0ED2-9CA0-0E9F-567617DB40F9}"/>
                </a:ext>
              </a:extLst>
            </p:cNvPr>
            <p:cNvSpPr/>
            <p:nvPr/>
          </p:nvSpPr>
          <p:spPr>
            <a:xfrm>
              <a:off x="979067" y="1746070"/>
              <a:ext cx="7089438" cy="498904"/>
            </a:xfrm>
            <a:prstGeom prst="rect">
              <a:avLst/>
            </a:prstGeom>
            <a:solidFill>
              <a:srgbClr val="318C98">
                <a:lumMod val="75000"/>
              </a:srgbClr>
            </a:solid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E3DED1"/>
                </a:solidFill>
                <a:effectLst/>
                <a:uLnTx/>
                <a:uFillTx/>
                <a:latin typeface="Aptos Narrow" panose="020B0004020202020204" pitchFamily="34" charset="0"/>
                <a:ea typeface="+mn-ea"/>
                <a:cs typeface="+mn-cs"/>
              </a:endParaRPr>
            </a:p>
          </p:txBody>
        </p:sp>
        <p:sp>
          <p:nvSpPr>
            <p:cNvPr id="38" name="TextBox 37">
              <a:extLst>
                <a:ext uri="{FF2B5EF4-FFF2-40B4-BE49-F238E27FC236}">
                  <a16:creationId xmlns:a16="http://schemas.microsoft.com/office/drawing/2014/main" id="{C71CF873-8C60-0C69-3E59-712566AF040F}"/>
                </a:ext>
              </a:extLst>
            </p:cNvPr>
            <p:cNvSpPr txBox="1"/>
            <p:nvPr/>
          </p:nvSpPr>
          <p:spPr>
            <a:xfrm>
              <a:off x="979067" y="1746070"/>
              <a:ext cx="7089438" cy="498904"/>
            </a:xfrm>
            <a:prstGeom prst="rect">
              <a:avLst/>
            </a:prstGeom>
            <a:noFill/>
            <a:ln>
              <a:noFill/>
            </a:ln>
            <a:effectLst/>
          </p:spPr>
          <p:txBody>
            <a:bodyPr spcFirstLastPara="0" vert="horz" wrap="square" lIns="396005" tIns="71120" rIns="71120" bIns="71120" numCol="1" spcCol="1270" anchor="ctr" anchorCtr="0">
              <a:noAutofit/>
            </a:bodyPr>
            <a:lstStyle/>
            <a:p>
              <a:pPr marL="0" marR="0" lvl="0" indent="0" defTabSz="1244600" eaLnBrk="1" fontAlgn="auto" latinLnBrk="0" hangingPunct="1">
                <a:lnSpc>
                  <a:spcPct val="90000"/>
                </a:lnSpc>
                <a:spcBef>
                  <a:spcPct val="0"/>
                </a:spcBef>
                <a:spcAft>
                  <a:spcPct val="35000"/>
                </a:spcAft>
                <a:buClrTx/>
                <a:buSzTx/>
                <a:buFontTx/>
                <a:buNone/>
                <a:tabLst/>
                <a:defRPr/>
              </a:pPr>
              <a:r>
                <a:rPr kumimoji="0" lang="en-US" sz="3000" b="0" i="0" u="none" strike="noStrike" kern="0" cap="none" spc="0" normalizeH="0" baseline="0" noProof="0" dirty="0">
                  <a:ln>
                    <a:noFill/>
                  </a:ln>
                  <a:solidFill>
                    <a:srgbClr val="E3DED1"/>
                  </a:solidFill>
                  <a:effectLst/>
                  <a:uLnTx/>
                  <a:uFillTx/>
                  <a:latin typeface="Aptos Narrow" panose="020B0004020202020204" pitchFamily="34" charset="0"/>
                  <a:ea typeface="+mn-ea"/>
                  <a:cs typeface="+mn-cs"/>
                </a:rPr>
                <a:t>Become oriented to key LIHEAP websites</a:t>
              </a:r>
            </a:p>
          </p:txBody>
        </p:sp>
      </p:grpSp>
      <p:sp>
        <p:nvSpPr>
          <p:cNvPr id="39" name="Oval 38">
            <a:extLst>
              <a:ext uri="{FF2B5EF4-FFF2-40B4-BE49-F238E27FC236}">
                <a16:creationId xmlns:a16="http://schemas.microsoft.com/office/drawing/2014/main" id="{EC8B460D-2284-54A0-B80F-FB4EFE1A0668}"/>
              </a:ext>
            </a:extLst>
          </p:cNvPr>
          <p:cNvSpPr/>
          <p:nvPr/>
        </p:nvSpPr>
        <p:spPr>
          <a:xfrm>
            <a:off x="1854520" y="2850812"/>
            <a:ext cx="623630" cy="623630"/>
          </a:xfrm>
          <a:prstGeom prst="ellipse">
            <a:avLst/>
          </a:prstGeom>
          <a:solidFill>
            <a:srgbClr val="318C98">
              <a:lumMod val="75000"/>
            </a:srgbClr>
          </a:solidFill>
          <a:ln w="12700" cap="flat" cmpd="sng" algn="ctr">
            <a:solidFill>
              <a:srgbClr val="044458">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hueOff val="0"/>
                  <a:satOff val="0"/>
                  <a:lumOff val="0"/>
                  <a:alphaOff val="0"/>
                </a:prstClr>
              </a:solidFill>
              <a:effectLst/>
              <a:uLnTx/>
              <a:uFillTx/>
              <a:latin typeface="Aptos Narrow" panose="020B0004020202020204" pitchFamily="34" charset="0"/>
              <a:ea typeface="+mn-ea"/>
              <a:cs typeface="+mn-cs"/>
            </a:endParaRPr>
          </a:p>
        </p:txBody>
      </p:sp>
      <p:grpSp>
        <p:nvGrpSpPr>
          <p:cNvPr id="40" name="Group 39">
            <a:extLst>
              <a:ext uri="{FF2B5EF4-FFF2-40B4-BE49-F238E27FC236}">
                <a16:creationId xmlns:a16="http://schemas.microsoft.com/office/drawing/2014/main" id="{6E113639-79B4-2DEB-E45B-98E6158A012B}"/>
              </a:ext>
            </a:extLst>
          </p:cNvPr>
          <p:cNvGrpSpPr/>
          <p:nvPr/>
        </p:nvGrpSpPr>
        <p:grpSpPr>
          <a:xfrm>
            <a:off x="2166335" y="3621967"/>
            <a:ext cx="9052560" cy="498904"/>
            <a:chOff x="979067" y="2493857"/>
            <a:chExt cx="7089438" cy="498904"/>
          </a:xfrm>
        </p:grpSpPr>
        <p:sp>
          <p:nvSpPr>
            <p:cNvPr id="41" name="Rectangle 40">
              <a:extLst>
                <a:ext uri="{FF2B5EF4-FFF2-40B4-BE49-F238E27FC236}">
                  <a16:creationId xmlns:a16="http://schemas.microsoft.com/office/drawing/2014/main" id="{9BADBD63-FE1C-589F-1FC4-8DA80746F12A}"/>
                </a:ext>
              </a:extLst>
            </p:cNvPr>
            <p:cNvSpPr/>
            <p:nvPr/>
          </p:nvSpPr>
          <p:spPr>
            <a:xfrm>
              <a:off x="979067" y="2493857"/>
              <a:ext cx="7089438" cy="498904"/>
            </a:xfrm>
            <a:prstGeom prst="rect">
              <a:avLst/>
            </a:prstGeom>
            <a:solidFill>
              <a:srgbClr val="5F836F"/>
            </a:solid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E3DED1"/>
                </a:solidFill>
                <a:effectLst/>
                <a:uLnTx/>
                <a:uFillTx/>
                <a:latin typeface="Aptos Narrow" panose="020B0004020202020204" pitchFamily="34" charset="0"/>
                <a:ea typeface="+mn-ea"/>
                <a:cs typeface="+mn-cs"/>
              </a:endParaRPr>
            </a:p>
          </p:txBody>
        </p:sp>
        <p:sp>
          <p:nvSpPr>
            <p:cNvPr id="42" name="TextBox 41">
              <a:extLst>
                <a:ext uri="{FF2B5EF4-FFF2-40B4-BE49-F238E27FC236}">
                  <a16:creationId xmlns:a16="http://schemas.microsoft.com/office/drawing/2014/main" id="{B82F7654-962F-0F44-CFDF-31C8B6F1FA5A}"/>
                </a:ext>
              </a:extLst>
            </p:cNvPr>
            <p:cNvSpPr txBox="1"/>
            <p:nvPr/>
          </p:nvSpPr>
          <p:spPr>
            <a:xfrm>
              <a:off x="979067" y="2493857"/>
              <a:ext cx="7089438" cy="498904"/>
            </a:xfrm>
            <a:prstGeom prst="rect">
              <a:avLst/>
            </a:prstGeom>
            <a:noFill/>
            <a:ln>
              <a:noFill/>
            </a:ln>
            <a:effectLst/>
          </p:spPr>
          <p:txBody>
            <a:bodyPr spcFirstLastPara="0" vert="horz" wrap="square" lIns="396005" tIns="66040" rIns="66040" bIns="66040" numCol="1" spcCol="1270" anchor="ctr" anchorCtr="0">
              <a:noAutofit/>
            </a:bodyPr>
            <a:lstStyle/>
            <a:p>
              <a:pPr marL="0" marR="0" lvl="0" indent="0" defTabSz="1155700" eaLnBrk="1" fontAlgn="auto" latinLnBrk="0" hangingPunct="1">
                <a:lnSpc>
                  <a:spcPct val="90000"/>
                </a:lnSpc>
                <a:spcBef>
                  <a:spcPct val="0"/>
                </a:spcBef>
                <a:spcAft>
                  <a:spcPct val="35000"/>
                </a:spcAft>
                <a:buClrTx/>
                <a:buSzTx/>
                <a:buFontTx/>
                <a:buNone/>
                <a:tabLst/>
                <a:defRPr/>
              </a:pPr>
              <a:r>
                <a:rPr kumimoji="0" lang="en-US" sz="3000" b="0" i="0" u="none" strike="noStrike" kern="0" cap="none" spc="0" normalizeH="0" baseline="0" noProof="0" dirty="0">
                  <a:ln>
                    <a:noFill/>
                  </a:ln>
                  <a:solidFill>
                    <a:srgbClr val="E3DED1"/>
                  </a:solidFill>
                  <a:effectLst/>
                  <a:uLnTx/>
                  <a:uFillTx/>
                  <a:latin typeface="Aptos Narrow" panose="020B0004020202020204" pitchFamily="34" charset="0"/>
                  <a:ea typeface="+mn-ea"/>
                  <a:cs typeface="+mn-cs"/>
                </a:rPr>
                <a:t>Take advantage of online training materials</a:t>
              </a:r>
            </a:p>
          </p:txBody>
        </p:sp>
      </p:grpSp>
      <p:sp>
        <p:nvSpPr>
          <p:cNvPr id="43" name="Oval 42">
            <a:extLst>
              <a:ext uri="{FF2B5EF4-FFF2-40B4-BE49-F238E27FC236}">
                <a16:creationId xmlns:a16="http://schemas.microsoft.com/office/drawing/2014/main" id="{55D374F1-DA69-95ED-E4FC-C45500B445BD}"/>
              </a:ext>
            </a:extLst>
          </p:cNvPr>
          <p:cNvSpPr/>
          <p:nvPr/>
        </p:nvSpPr>
        <p:spPr>
          <a:xfrm>
            <a:off x="1854520" y="3559604"/>
            <a:ext cx="623630" cy="623630"/>
          </a:xfrm>
          <a:prstGeom prst="ellipse">
            <a:avLst/>
          </a:prstGeom>
          <a:solidFill>
            <a:srgbClr val="5F836F"/>
          </a:solidFill>
          <a:ln w="12700" cap="flat" cmpd="sng" algn="ctr">
            <a:solidFill>
              <a:srgbClr val="044458">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hueOff val="0"/>
                  <a:satOff val="0"/>
                  <a:lumOff val="0"/>
                  <a:alphaOff val="0"/>
                </a:prstClr>
              </a:solidFill>
              <a:effectLst/>
              <a:uLnTx/>
              <a:uFillTx/>
              <a:latin typeface="Aptos Narrow" panose="020B0004020202020204" pitchFamily="34" charset="0"/>
              <a:ea typeface="+mn-ea"/>
              <a:cs typeface="+mn-cs"/>
            </a:endParaRPr>
          </a:p>
        </p:txBody>
      </p:sp>
      <p:grpSp>
        <p:nvGrpSpPr>
          <p:cNvPr id="44" name="Group 43">
            <a:extLst>
              <a:ext uri="{FF2B5EF4-FFF2-40B4-BE49-F238E27FC236}">
                <a16:creationId xmlns:a16="http://schemas.microsoft.com/office/drawing/2014/main" id="{C1CC512C-086E-B2AD-DB82-4AD2F33DA5C7}"/>
              </a:ext>
            </a:extLst>
          </p:cNvPr>
          <p:cNvGrpSpPr/>
          <p:nvPr/>
        </p:nvGrpSpPr>
        <p:grpSpPr>
          <a:xfrm>
            <a:off x="1978676" y="4347376"/>
            <a:ext cx="9052560" cy="498904"/>
            <a:chOff x="791409" y="3242119"/>
            <a:chExt cx="7277096" cy="498904"/>
          </a:xfrm>
        </p:grpSpPr>
        <p:sp>
          <p:nvSpPr>
            <p:cNvPr id="45" name="Rectangle 44">
              <a:extLst>
                <a:ext uri="{FF2B5EF4-FFF2-40B4-BE49-F238E27FC236}">
                  <a16:creationId xmlns:a16="http://schemas.microsoft.com/office/drawing/2014/main" id="{F15BF79E-D89B-12B0-4E4C-417FDAC207B3}"/>
                </a:ext>
              </a:extLst>
            </p:cNvPr>
            <p:cNvSpPr/>
            <p:nvPr/>
          </p:nvSpPr>
          <p:spPr>
            <a:xfrm>
              <a:off x="791409" y="3242119"/>
              <a:ext cx="7277096" cy="498904"/>
            </a:xfrm>
            <a:prstGeom prst="rect">
              <a:avLst/>
            </a:prstGeom>
            <a:solidFill>
              <a:sysClr val="windowText" lastClr="000000">
                <a:lumMod val="65000"/>
                <a:lumOff val="35000"/>
              </a:sysClr>
            </a:solid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E3DED1"/>
                </a:solidFill>
                <a:effectLst/>
                <a:uLnTx/>
                <a:uFillTx/>
                <a:latin typeface="Aptos Narrow" panose="020B0004020202020204" pitchFamily="34" charset="0"/>
                <a:ea typeface="+mn-ea"/>
                <a:cs typeface="+mn-cs"/>
              </a:endParaRPr>
            </a:p>
          </p:txBody>
        </p:sp>
        <p:sp>
          <p:nvSpPr>
            <p:cNvPr id="46" name="TextBox 45">
              <a:extLst>
                <a:ext uri="{FF2B5EF4-FFF2-40B4-BE49-F238E27FC236}">
                  <a16:creationId xmlns:a16="http://schemas.microsoft.com/office/drawing/2014/main" id="{12E64BC0-A232-F99D-37EE-E6482BD01168}"/>
                </a:ext>
              </a:extLst>
            </p:cNvPr>
            <p:cNvSpPr txBox="1"/>
            <p:nvPr/>
          </p:nvSpPr>
          <p:spPr>
            <a:xfrm>
              <a:off x="791409" y="3242119"/>
              <a:ext cx="7277096" cy="498904"/>
            </a:xfrm>
            <a:prstGeom prst="rect">
              <a:avLst/>
            </a:prstGeom>
            <a:noFill/>
            <a:ln>
              <a:noFill/>
            </a:ln>
            <a:effectLst/>
          </p:spPr>
          <p:txBody>
            <a:bodyPr spcFirstLastPara="0" vert="horz" wrap="square" lIns="396005" tIns="66040" rIns="66040" bIns="66040" numCol="1" spcCol="1270" anchor="ctr" anchorCtr="0">
              <a:noAutofit/>
            </a:bodyPr>
            <a:lstStyle/>
            <a:p>
              <a:pPr marL="0" marR="0" lvl="0" indent="0" defTabSz="1155700" eaLnBrk="1" fontAlgn="auto" latinLnBrk="0" hangingPunct="1">
                <a:lnSpc>
                  <a:spcPct val="90000"/>
                </a:lnSpc>
                <a:spcBef>
                  <a:spcPct val="0"/>
                </a:spcBef>
                <a:spcAft>
                  <a:spcPct val="35000"/>
                </a:spcAft>
                <a:buClrTx/>
                <a:buSzTx/>
                <a:buFontTx/>
                <a:buNone/>
                <a:tabLst/>
                <a:defRPr/>
              </a:pPr>
              <a:r>
                <a:rPr kumimoji="0" lang="en-US" sz="3000" b="0" i="0" u="none" strike="noStrike" kern="0" cap="none" spc="0" normalizeH="0" baseline="0" noProof="0" dirty="0">
                  <a:ln>
                    <a:noFill/>
                  </a:ln>
                  <a:solidFill>
                    <a:srgbClr val="E3DED1"/>
                  </a:solidFill>
                  <a:effectLst/>
                  <a:uLnTx/>
                  <a:uFillTx/>
                  <a:latin typeface="Aptos Narrow" panose="020B0004020202020204" pitchFamily="34" charset="0"/>
                  <a:ea typeface="+mn-ea"/>
                  <a:cs typeface="+mn-cs"/>
                </a:rPr>
                <a:t>Find mentors in and out of your state/territory</a:t>
              </a:r>
            </a:p>
          </p:txBody>
        </p:sp>
      </p:grpSp>
      <p:sp>
        <p:nvSpPr>
          <p:cNvPr id="47" name="Oval 46">
            <a:extLst>
              <a:ext uri="{FF2B5EF4-FFF2-40B4-BE49-F238E27FC236}">
                <a16:creationId xmlns:a16="http://schemas.microsoft.com/office/drawing/2014/main" id="{EB2EC16A-B4FF-B842-5764-591E64638D4E}"/>
              </a:ext>
            </a:extLst>
          </p:cNvPr>
          <p:cNvSpPr/>
          <p:nvPr/>
        </p:nvSpPr>
        <p:spPr>
          <a:xfrm>
            <a:off x="1666862" y="4285013"/>
            <a:ext cx="623630" cy="623630"/>
          </a:xfrm>
          <a:prstGeom prst="ellipse">
            <a:avLst/>
          </a:prstGeom>
          <a:solidFill>
            <a:sysClr val="windowText" lastClr="000000">
              <a:lumMod val="65000"/>
              <a:lumOff val="35000"/>
            </a:sysClr>
          </a:solidFill>
          <a:ln w="12700" cap="flat" cmpd="sng" algn="ctr">
            <a:solidFill>
              <a:srgbClr val="044458">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hueOff val="0"/>
                  <a:satOff val="0"/>
                  <a:lumOff val="0"/>
                  <a:alphaOff val="0"/>
                </a:prstClr>
              </a:solidFill>
              <a:effectLst/>
              <a:uLnTx/>
              <a:uFillTx/>
              <a:latin typeface="Aptos Narrow" panose="020B0004020202020204" pitchFamily="34" charset="0"/>
              <a:ea typeface="+mn-ea"/>
              <a:cs typeface="+mn-cs"/>
            </a:endParaRPr>
          </a:p>
        </p:txBody>
      </p:sp>
      <p:grpSp>
        <p:nvGrpSpPr>
          <p:cNvPr id="48" name="Group 47">
            <a:extLst>
              <a:ext uri="{FF2B5EF4-FFF2-40B4-BE49-F238E27FC236}">
                <a16:creationId xmlns:a16="http://schemas.microsoft.com/office/drawing/2014/main" id="{C072F927-01AB-9FC5-C504-8419193C7134}"/>
              </a:ext>
            </a:extLst>
          </p:cNvPr>
          <p:cNvGrpSpPr/>
          <p:nvPr/>
        </p:nvGrpSpPr>
        <p:grpSpPr>
          <a:xfrm>
            <a:off x="1555737" y="5070452"/>
            <a:ext cx="9052560" cy="498904"/>
            <a:chOff x="381027" y="3990380"/>
            <a:chExt cx="7687479" cy="498904"/>
          </a:xfrm>
        </p:grpSpPr>
        <p:sp>
          <p:nvSpPr>
            <p:cNvPr id="49" name="Rectangle 48">
              <a:extLst>
                <a:ext uri="{FF2B5EF4-FFF2-40B4-BE49-F238E27FC236}">
                  <a16:creationId xmlns:a16="http://schemas.microsoft.com/office/drawing/2014/main" id="{69A628F0-FAAE-C882-1EF3-DF8E6D16C633}"/>
                </a:ext>
              </a:extLst>
            </p:cNvPr>
            <p:cNvSpPr/>
            <p:nvPr/>
          </p:nvSpPr>
          <p:spPr>
            <a:xfrm>
              <a:off x="381027" y="3990380"/>
              <a:ext cx="7687479" cy="498904"/>
            </a:xfrm>
            <a:prstGeom prst="rect">
              <a:avLst/>
            </a:prstGeom>
            <a:solidFill>
              <a:srgbClr val="455F51">
                <a:lumMod val="75000"/>
              </a:srgbClr>
            </a:solid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E3DED1"/>
                </a:solidFill>
                <a:effectLst/>
                <a:uLnTx/>
                <a:uFillTx/>
                <a:latin typeface="Aptos Narrow" panose="020B0004020202020204" pitchFamily="34" charset="0"/>
                <a:ea typeface="+mn-ea"/>
                <a:cs typeface="+mn-cs"/>
              </a:endParaRPr>
            </a:p>
          </p:txBody>
        </p:sp>
        <p:sp>
          <p:nvSpPr>
            <p:cNvPr id="50" name="TextBox 49">
              <a:extLst>
                <a:ext uri="{FF2B5EF4-FFF2-40B4-BE49-F238E27FC236}">
                  <a16:creationId xmlns:a16="http://schemas.microsoft.com/office/drawing/2014/main" id="{145273B4-4445-841F-785F-7D13D9728401}"/>
                </a:ext>
              </a:extLst>
            </p:cNvPr>
            <p:cNvSpPr txBox="1"/>
            <p:nvPr/>
          </p:nvSpPr>
          <p:spPr>
            <a:xfrm>
              <a:off x="381027" y="3990380"/>
              <a:ext cx="7687479" cy="498904"/>
            </a:xfrm>
            <a:prstGeom prst="rect">
              <a:avLst/>
            </a:prstGeom>
            <a:noFill/>
            <a:ln>
              <a:noFill/>
            </a:ln>
            <a:effectLst/>
          </p:spPr>
          <p:txBody>
            <a:bodyPr spcFirstLastPara="0" vert="horz" wrap="square" lIns="396005" tIns="66040" rIns="66040" bIns="66040" numCol="1" spcCol="1270" anchor="ctr" anchorCtr="0">
              <a:noAutofit/>
            </a:bodyPr>
            <a:lstStyle/>
            <a:p>
              <a:pPr marL="0" marR="0" lvl="0" indent="0" defTabSz="1155700" eaLnBrk="1" fontAlgn="auto" latinLnBrk="0" hangingPunct="1">
                <a:lnSpc>
                  <a:spcPct val="90000"/>
                </a:lnSpc>
                <a:spcBef>
                  <a:spcPct val="0"/>
                </a:spcBef>
                <a:spcAft>
                  <a:spcPct val="35000"/>
                </a:spcAft>
                <a:buClrTx/>
                <a:buSzTx/>
                <a:buFontTx/>
                <a:buNone/>
                <a:tabLst/>
                <a:defRPr/>
              </a:pPr>
              <a:r>
                <a:rPr kumimoji="0" lang="en-US" sz="3000" b="0" i="0" u="none" strike="noStrike" kern="0" cap="none" spc="0" normalizeH="0" baseline="0" noProof="0" dirty="0">
                  <a:ln>
                    <a:noFill/>
                  </a:ln>
                  <a:solidFill>
                    <a:srgbClr val="E3DED1"/>
                  </a:solidFill>
                  <a:effectLst/>
                  <a:uLnTx/>
                  <a:uFillTx/>
                  <a:latin typeface="Aptos Narrow" panose="020B0004020202020204" pitchFamily="34" charset="0"/>
                  <a:ea typeface="+mn-ea"/>
                  <a:cs typeface="+mn-cs"/>
                </a:rPr>
                <a:t>Scour your state/local documentation</a:t>
              </a:r>
            </a:p>
          </p:txBody>
        </p:sp>
      </p:grpSp>
      <p:sp>
        <p:nvSpPr>
          <p:cNvPr id="51" name="Oval 50">
            <a:extLst>
              <a:ext uri="{FF2B5EF4-FFF2-40B4-BE49-F238E27FC236}">
                <a16:creationId xmlns:a16="http://schemas.microsoft.com/office/drawing/2014/main" id="{C5B4292E-305D-2BD8-EF19-64E958BDF34D}"/>
              </a:ext>
            </a:extLst>
          </p:cNvPr>
          <p:cNvSpPr/>
          <p:nvPr/>
        </p:nvSpPr>
        <p:spPr>
          <a:xfrm>
            <a:off x="1243921" y="5008089"/>
            <a:ext cx="623630" cy="623630"/>
          </a:xfrm>
          <a:prstGeom prst="ellipse">
            <a:avLst/>
          </a:prstGeom>
          <a:solidFill>
            <a:srgbClr val="455F51">
              <a:lumMod val="75000"/>
            </a:srgbClr>
          </a:solidFill>
          <a:ln w="12700" cap="flat" cmpd="sng" algn="ctr">
            <a:solidFill>
              <a:srgbClr val="044458">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hueOff val="0"/>
                  <a:satOff val="0"/>
                  <a:lumOff val="0"/>
                  <a:alphaOff val="0"/>
                </a:prstClr>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16591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5" grpId="0" animBg="1"/>
      <p:bldP spid="39" grpId="0" animBg="1"/>
      <p:bldP spid="43" grpId="0" animBg="1"/>
      <p:bldP spid="47" grpId="0" animBg="1"/>
      <p:bldP spid="5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F5E8B-888B-A695-BDF4-C4A40392D61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39FDE5D-FE9D-6A11-ADB9-67397CC31F83}"/>
              </a:ext>
            </a:extLst>
          </p:cNvPr>
          <p:cNvSpPr/>
          <p:nvPr/>
        </p:nvSpPr>
        <p:spPr>
          <a:xfrm>
            <a:off x="0" y="6074229"/>
            <a:ext cx="12192000" cy="785140"/>
          </a:xfrm>
          <a:prstGeom prst="rect">
            <a:avLst/>
          </a:prstGeom>
          <a:solidFill>
            <a:schemeClr val="accent1">
              <a:lumMod val="75000"/>
            </a:schemeClr>
          </a:solidFill>
        </p:spPr>
        <p:txBody>
          <a:bodyPr/>
          <a:lstStyle/>
          <a:p>
            <a:pPr defTabSz="609630"/>
            <a:endParaRPr lang="en-US" sz="1200">
              <a:solidFill>
                <a:srgbClr val="00B0F0"/>
              </a:solidFill>
              <a:latin typeface="Calibri"/>
            </a:endParaRPr>
          </a:p>
        </p:txBody>
      </p:sp>
      <p:sp>
        <p:nvSpPr>
          <p:cNvPr id="6" name="TextBox 6">
            <a:extLst>
              <a:ext uri="{FF2B5EF4-FFF2-40B4-BE49-F238E27FC236}">
                <a16:creationId xmlns:a16="http://schemas.microsoft.com/office/drawing/2014/main" id="{2D836D33-720E-075F-E55E-DEB96A95D0F6}"/>
              </a:ext>
            </a:extLst>
          </p:cNvPr>
          <p:cNvSpPr txBox="1"/>
          <p:nvPr/>
        </p:nvSpPr>
        <p:spPr>
          <a:xfrm>
            <a:off x="320401" y="2890506"/>
            <a:ext cx="6994642" cy="498598"/>
          </a:xfrm>
          <a:prstGeom prst="rect">
            <a:avLst/>
          </a:prstGeom>
        </p:spPr>
        <p:txBody>
          <a:bodyPr lIns="0" tIns="0" rIns="0" bIns="0" rtlCol="0" anchor="t">
            <a:spAutoFit/>
          </a:bodyPr>
          <a:lstStyle/>
          <a:p>
            <a:pPr defTabSz="609630">
              <a:lnSpc>
                <a:spcPct val="90000"/>
              </a:lnSpc>
            </a:pPr>
            <a:r>
              <a:rPr lang="en-US" sz="3600" b="1" dirty="0">
                <a:latin typeface="Oswald Bold"/>
                <a:ea typeface="Oswald Bold"/>
                <a:cs typeface="Oswald Bold"/>
                <a:sym typeface="Oswald Bold"/>
              </a:rPr>
              <a:t>Resources and Contacts</a:t>
            </a:r>
          </a:p>
        </p:txBody>
      </p:sp>
      <p:pic>
        <p:nvPicPr>
          <p:cNvPr id="5" name="Picture 4" descr="Person using laptop and mobile phone">
            <a:extLst>
              <a:ext uri="{FF2B5EF4-FFF2-40B4-BE49-F238E27FC236}">
                <a16:creationId xmlns:a16="http://schemas.microsoft.com/office/drawing/2014/main" id="{61B03CA6-F7C7-F6F5-A3AF-49FE52E7F8DC}"/>
              </a:ext>
            </a:extLst>
          </p:cNvPr>
          <p:cNvPicPr>
            <a:picLocks noChangeAspect="1"/>
          </p:cNvPicPr>
          <p:nvPr/>
        </p:nvPicPr>
        <p:blipFill>
          <a:blip r:embed="rId3">
            <a:extLst>
              <a:ext uri="{28A0092B-C50C-407E-A947-70E740481C1C}">
                <a14:useLocalDpi xmlns:a14="http://schemas.microsoft.com/office/drawing/2010/main" val="0"/>
              </a:ext>
            </a:extLst>
          </a:blip>
          <a:srcRect l="26759" r="8851"/>
          <a:stretch>
            <a:fillRect/>
          </a:stretch>
        </p:blipFill>
        <p:spPr>
          <a:xfrm>
            <a:off x="6325085" y="0"/>
            <a:ext cx="5866916" cy="6074229"/>
          </a:xfrm>
          <a:prstGeom prst="rect">
            <a:avLst/>
          </a:prstGeom>
        </p:spPr>
      </p:pic>
    </p:spTree>
    <p:extLst>
      <p:ext uri="{BB962C8B-B14F-4D97-AF65-F5344CB8AC3E}">
        <p14:creationId xmlns:p14="http://schemas.microsoft.com/office/powerpoint/2010/main" val="38699781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5885" y="684345"/>
            <a:ext cx="10515600" cy="1325563"/>
          </a:xfrm>
        </p:spPr>
        <p:txBody>
          <a:bodyPr anchor="ctr">
            <a:normAutofit/>
          </a:bodyPr>
          <a:lstStyle/>
          <a:p>
            <a:r>
              <a:rPr lang="en-US" sz="2800" b="1" dirty="0">
                <a:latin typeface="Aptos Narrow" panose="020B0004020202020204" pitchFamily="34" charset="0"/>
                <a:cs typeface="Calibri" panose="020F0502020204030204" pitchFamily="34" charset="0"/>
              </a:rPr>
              <a:t>Important Resources</a:t>
            </a:r>
            <a:endParaRPr lang="en-US" sz="2800" b="1" dirty="0">
              <a:latin typeface="Aptos Narrow" panose="020B0004020202020204" pitchFamily="34" charset="0"/>
            </a:endParaRPr>
          </a:p>
        </p:txBody>
      </p:sp>
      <p:sp>
        <p:nvSpPr>
          <p:cNvPr id="8" name="Content Placeholder 7"/>
          <p:cNvSpPr>
            <a:spLocks noGrp="1"/>
          </p:cNvSpPr>
          <p:nvPr>
            <p:ph idx="1"/>
          </p:nvPr>
        </p:nvSpPr>
        <p:spPr>
          <a:xfrm>
            <a:off x="425885" y="1792572"/>
            <a:ext cx="11185742" cy="5222681"/>
          </a:xfrm>
        </p:spPr>
        <p:txBody>
          <a:bodyPr>
            <a:normAutofit/>
          </a:bodyPr>
          <a:lstStyle/>
          <a:p>
            <a:pPr>
              <a:spcBef>
                <a:spcPts val="0"/>
              </a:spcBef>
            </a:pPr>
            <a:r>
              <a:rPr lang="en-US" sz="1800" b="1" dirty="0">
                <a:solidFill>
                  <a:srgbClr val="0000CC"/>
                </a:solidFill>
                <a:latin typeface="Aptos Narrow" panose="020B0004020202020204" pitchFamily="34" charset="0"/>
                <a:cs typeface="Calibri" panose="020F0502020204030204" pitchFamily="34" charset="0"/>
                <a:hlinkClick r:id="rId3"/>
              </a:rPr>
              <a:t>LIHEAP Clearinghouse</a:t>
            </a:r>
            <a:r>
              <a:rPr lang="en-US" sz="1800" b="1" dirty="0">
                <a:solidFill>
                  <a:srgbClr val="0000CC"/>
                </a:solidFill>
                <a:latin typeface="Aptos Narrow" panose="020B0004020202020204" pitchFamily="34" charset="0"/>
                <a:cs typeface="Calibri" panose="020F0502020204030204" pitchFamily="34" charset="0"/>
              </a:rPr>
              <a:t>:   </a:t>
            </a:r>
            <a:r>
              <a:rPr lang="en-US" sz="1800" dirty="0">
                <a:latin typeface="Aptos Narrow" panose="020B0004020202020204" pitchFamily="34" charset="0"/>
                <a:cs typeface="Calibri" panose="020F0502020204030204" pitchFamily="34" charset="0"/>
              </a:rPr>
              <a:t>The LIHEAP Clearinghouse contains LIHEAP State Plans, Manuals, contracts, and other administrative documents.  Additionally, the Clearinghouse provides an extensive list of publications related to all areas covered in this training session.  grant recipients are encouraged to call Clearinghouse staff if they need assistance finding resources.</a:t>
            </a:r>
          </a:p>
          <a:p>
            <a:pPr>
              <a:spcBef>
                <a:spcPts val="0"/>
              </a:spcBef>
            </a:pPr>
            <a:endParaRPr lang="en-US" sz="1800" dirty="0">
              <a:latin typeface="Aptos Narrow" panose="020B0004020202020204" pitchFamily="34" charset="0"/>
              <a:cs typeface="Calibri" panose="020F0502020204030204" pitchFamily="34" charset="0"/>
            </a:endParaRPr>
          </a:p>
          <a:p>
            <a:pPr>
              <a:spcBef>
                <a:spcPts val="0"/>
              </a:spcBef>
            </a:pPr>
            <a:r>
              <a:rPr lang="en-US" sz="1800" b="1" dirty="0">
                <a:latin typeface="Aptos Narrow" panose="020B0004020202020204" pitchFamily="34" charset="0"/>
                <a:cs typeface="Calibri" panose="020F0502020204030204" pitchFamily="34" charset="0"/>
                <a:hlinkClick r:id="rId4"/>
              </a:rPr>
              <a:t>OCS Website</a:t>
            </a:r>
            <a:r>
              <a:rPr lang="en-US" sz="1800" b="1" dirty="0">
                <a:latin typeface="Aptos Narrow" panose="020B0004020202020204" pitchFamily="34" charset="0"/>
                <a:cs typeface="Calibri" panose="020F0502020204030204" pitchFamily="34" charset="0"/>
              </a:rPr>
              <a:t>: </a:t>
            </a:r>
            <a:r>
              <a:rPr lang="en-US" sz="1800" dirty="0">
                <a:latin typeface="Aptos Narrow" panose="020B0004020202020204" pitchFamily="34" charset="0"/>
                <a:cs typeface="Calibri" panose="020F0502020204030204" pitchFamily="34" charset="0"/>
              </a:rPr>
              <a:t>The OCS website provides resources for LIHEAP grantees including information memoranda, Dear Colleague notices, and training materials.</a:t>
            </a:r>
          </a:p>
          <a:p>
            <a:pPr>
              <a:spcBef>
                <a:spcPts val="0"/>
              </a:spcBef>
            </a:pPr>
            <a:endParaRPr lang="en-US" sz="1800" b="1" dirty="0">
              <a:solidFill>
                <a:schemeClr val="accent6"/>
              </a:solidFill>
              <a:latin typeface="Aptos Narrow" panose="020B0004020202020204" pitchFamily="34" charset="0"/>
              <a:cs typeface="Calibri" panose="020F0502020204030204" pitchFamily="34" charset="0"/>
            </a:endParaRPr>
          </a:p>
          <a:p>
            <a:pPr>
              <a:spcBef>
                <a:spcPts val="0"/>
              </a:spcBef>
            </a:pPr>
            <a:r>
              <a:rPr lang="en-US" sz="1800" b="1" dirty="0">
                <a:solidFill>
                  <a:schemeClr val="accent6"/>
                </a:solidFill>
                <a:latin typeface="Aptos Narrow" panose="020B0004020202020204" pitchFamily="34" charset="0"/>
                <a:cs typeface="Calibri" panose="020F0502020204030204" pitchFamily="34" charset="0"/>
                <a:hlinkClick r:id="rId5"/>
              </a:rPr>
              <a:t>LIHEAP Virtual Library</a:t>
            </a:r>
            <a:r>
              <a:rPr lang="en-US" sz="1800" b="1" dirty="0">
                <a:solidFill>
                  <a:schemeClr val="accent6"/>
                </a:solidFill>
                <a:latin typeface="Aptos Narrow" panose="020B0004020202020204" pitchFamily="34" charset="0"/>
                <a:cs typeface="Calibri" panose="020F0502020204030204" pitchFamily="34" charset="0"/>
              </a:rPr>
              <a:t>:  </a:t>
            </a:r>
            <a:r>
              <a:rPr lang="en-US" sz="1800" dirty="0">
                <a:latin typeface="Aptos Narrow" panose="020B0004020202020204" pitchFamily="34" charset="0"/>
                <a:cs typeface="Calibri" panose="020F0502020204030204" pitchFamily="34" charset="0"/>
              </a:rPr>
              <a:t>The LIHEAP Virtual Library was designed by grantees to help their peers walk through all aspects of LIHEAP program administration.</a:t>
            </a:r>
          </a:p>
          <a:p>
            <a:pPr>
              <a:spcBef>
                <a:spcPts val="0"/>
              </a:spcBef>
            </a:pPr>
            <a:endParaRPr lang="en-US" sz="1800" dirty="0">
              <a:latin typeface="Aptos Narrow" panose="020B0004020202020204" pitchFamily="34" charset="0"/>
              <a:cs typeface="Calibri" panose="020F0502020204030204" pitchFamily="34" charset="0"/>
            </a:endParaRPr>
          </a:p>
          <a:p>
            <a:pPr>
              <a:spcBef>
                <a:spcPts val="0"/>
              </a:spcBef>
            </a:pPr>
            <a:r>
              <a:rPr lang="en-US" sz="1800" b="1" dirty="0">
                <a:latin typeface="Aptos Narrow" panose="020B0004020202020204" pitchFamily="34" charset="0"/>
                <a:cs typeface="Calibri" panose="020F0502020204030204" pitchFamily="34" charset="0"/>
                <a:hlinkClick r:id="rId6"/>
              </a:rPr>
              <a:t>LIHEAP Performance Management Website:  </a:t>
            </a:r>
            <a:r>
              <a:rPr lang="en-US" sz="1800" dirty="0">
                <a:latin typeface="Aptos Narrow" panose="020B0004020202020204" pitchFamily="34" charset="0"/>
                <a:cs typeface="Calibri" panose="020F0502020204030204" pitchFamily="34" charset="0"/>
              </a:rPr>
              <a:t>The LIHEAP Performance Management website includes a data warehouse with basic and advanced reporting tools.  Additionally, the website contains a wealth of grantee resources related to LIHEAP data, required reporting, and Performance Management.</a:t>
            </a:r>
          </a:p>
          <a:p>
            <a:pPr marL="0" indent="0">
              <a:spcBef>
                <a:spcPts val="0"/>
              </a:spcBef>
              <a:buNone/>
            </a:pPr>
            <a:endParaRPr lang="en-US" sz="1800" dirty="0">
              <a:latin typeface="Aptos Narrow" panose="020B0004020202020204" pitchFamily="34" charset="0"/>
              <a:cs typeface="Calibri" panose="020F0502020204030204" pitchFamily="34" charset="0"/>
            </a:endParaRPr>
          </a:p>
          <a:p>
            <a:pPr>
              <a:spcBef>
                <a:spcPts val="0"/>
              </a:spcBef>
            </a:pPr>
            <a:r>
              <a:rPr lang="en-US" sz="1800" b="1" dirty="0">
                <a:latin typeface="Aptos Narrow" panose="020B0004020202020204" pitchFamily="34" charset="0"/>
                <a:cs typeface="Calibri" panose="020F0502020204030204" pitchFamily="34" charset="0"/>
                <a:hlinkClick r:id="rId7"/>
              </a:rPr>
              <a:t>The Grant Recipient Resource Guide:  </a:t>
            </a:r>
            <a:r>
              <a:rPr lang="en-US" sz="1800" dirty="0">
                <a:latin typeface="Aptos Narrow" panose="020B0004020202020204" pitchFamily="34" charset="0"/>
                <a:cs typeface="Calibri" panose="020F0502020204030204" pitchFamily="34" charset="0"/>
              </a:rPr>
              <a:t>Provides an overview of various LIHEAP elements.  Much of the material in this presentation came from the grant recipient Resource Guide.</a:t>
            </a:r>
          </a:p>
        </p:txBody>
      </p:sp>
    </p:spTree>
    <p:extLst>
      <p:ext uri="{BB962C8B-B14F-4D97-AF65-F5344CB8AC3E}">
        <p14:creationId xmlns:p14="http://schemas.microsoft.com/office/powerpoint/2010/main" val="23521440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670304" y="6210300"/>
            <a:ext cx="457200" cy="457200"/>
          </a:xfrm>
          <a:prstGeom prst="ellipse">
            <a:avLst/>
          </a:prstGeom>
        </p:spPr>
        <p:txBody>
          <a:bodyPr/>
          <a:lstStyle/>
          <a:p>
            <a:pPr algn="ctr">
              <a:defRPr/>
            </a:pPr>
            <a:fld id="{232540F5-BE53-4980-ABDE-DC5A5DE073AE}" type="slidenum">
              <a:rPr lang="en-US" sz="1400">
                <a:solidFill>
                  <a:srgbClr val="FFFFFF"/>
                </a:solidFill>
                <a:latin typeface="Arial"/>
                <a:ea typeface="+mj-ea"/>
                <a:cs typeface="+mj-cs"/>
              </a:rPr>
              <a:pPr algn="ctr">
                <a:defRPr/>
              </a:pPr>
              <a:t>72</a:t>
            </a:fld>
            <a:endParaRPr lang="en-US" sz="1400" dirty="0">
              <a:solidFill>
                <a:srgbClr val="FFFFFF"/>
              </a:solidFill>
              <a:latin typeface="Arial"/>
              <a:ea typeface="+mj-ea"/>
              <a:cs typeface="+mj-cs"/>
            </a:endParaRPr>
          </a:p>
        </p:txBody>
      </p:sp>
      <p:sp>
        <p:nvSpPr>
          <p:cNvPr id="3" name="Rectangle 2"/>
          <p:cNvSpPr/>
          <p:nvPr/>
        </p:nvSpPr>
        <p:spPr>
          <a:xfrm>
            <a:off x="288664" y="2223793"/>
            <a:ext cx="8610600" cy="2800767"/>
          </a:xfrm>
          <a:prstGeom prst="rect">
            <a:avLst/>
          </a:prstGeom>
        </p:spPr>
        <p:txBody>
          <a:bodyPr wrap="square">
            <a:spAutoFit/>
          </a:bodyPr>
          <a:lstStyle/>
          <a:p>
            <a:pPr marL="0" marR="0" algn="l">
              <a:spcBef>
                <a:spcPts val="0"/>
              </a:spcBef>
              <a:spcAft>
                <a:spcPts val="0"/>
              </a:spcAft>
            </a:pPr>
            <a:r>
              <a:rPr lang="en-US" sz="2000" b="1" i="0" dirty="0">
                <a:solidFill>
                  <a:schemeClr val="accent2">
                    <a:lumMod val="50000"/>
                  </a:schemeClr>
                </a:solidFill>
                <a:effectLst/>
                <a:highlight>
                  <a:srgbClr val="FFFFFF"/>
                </a:highlight>
                <a:latin typeface="Aptos Narrow" panose="020B0004020202020204" pitchFamily="34" charset="0"/>
              </a:rPr>
              <a:t>CONTACT INFORMATION:</a:t>
            </a:r>
            <a:endParaRPr lang="en-US" sz="2000" b="1" dirty="0">
              <a:solidFill>
                <a:schemeClr val="accent2">
                  <a:lumMod val="50000"/>
                </a:schemeClr>
              </a:solidFill>
              <a:latin typeface="Aptos Narrow" panose="020B0004020202020204" pitchFamily="34" charset="0"/>
              <a:cs typeface="Calibri" panose="020F0502020204030204" pitchFamily="34" charset="0"/>
            </a:endParaRPr>
          </a:p>
          <a:p>
            <a:pPr marL="0" lvl="1">
              <a:defRPr/>
            </a:pPr>
            <a:endParaRPr lang="en-US" sz="2000" b="1" dirty="0">
              <a:latin typeface="Aptos Narrow" panose="020B0004020202020204" pitchFamily="34" charset="0"/>
              <a:cs typeface="Calibri" panose="020F0502020204030204" pitchFamily="34" charset="0"/>
            </a:endParaRPr>
          </a:p>
          <a:p>
            <a:pPr marL="0" lvl="1">
              <a:defRPr/>
            </a:pPr>
            <a:r>
              <a:rPr lang="en-US" sz="2000" b="1" dirty="0">
                <a:latin typeface="Aptos Narrow" panose="020B0004020202020204" pitchFamily="34" charset="0"/>
                <a:cs typeface="Calibri" panose="020F0502020204030204" pitchFamily="34" charset="0"/>
              </a:rPr>
              <a:t>Melissa Torgerson</a:t>
            </a:r>
          </a:p>
          <a:p>
            <a:pPr marL="0" lvl="1">
              <a:defRPr/>
            </a:pPr>
            <a:r>
              <a:rPr lang="en-US" sz="2000" dirty="0">
                <a:latin typeface="Aptos Narrow" panose="020B0004020202020204" pitchFamily="34" charset="0"/>
                <a:cs typeface="Calibri" panose="020F0502020204030204" pitchFamily="34" charset="0"/>
              </a:rPr>
              <a:t>Verve Associates LLC</a:t>
            </a:r>
          </a:p>
          <a:p>
            <a:pPr marL="0" lvl="1">
              <a:defRPr/>
            </a:pPr>
            <a:r>
              <a:rPr lang="en-US" sz="2000" b="1" i="1" dirty="0">
                <a:latin typeface="Aptos Narrow" panose="020B0004020202020204" pitchFamily="34" charset="0"/>
                <a:cs typeface="Calibri" panose="020F0502020204030204" pitchFamily="34" charset="0"/>
                <a:hlinkClick r:id="rId3"/>
              </a:rPr>
              <a:t>melissa@verveassociates.net</a:t>
            </a:r>
            <a:endParaRPr lang="en-US" sz="2000" b="1" i="1" dirty="0">
              <a:latin typeface="Aptos Narrow" panose="020B0004020202020204" pitchFamily="34" charset="0"/>
              <a:cs typeface="Calibri" panose="020F0502020204030204" pitchFamily="34" charset="0"/>
            </a:endParaRPr>
          </a:p>
          <a:p>
            <a:pPr marL="0" lvl="1">
              <a:defRPr/>
            </a:pPr>
            <a:r>
              <a:rPr lang="en-US" sz="2000" dirty="0">
                <a:latin typeface="Aptos Narrow" panose="020B0004020202020204" pitchFamily="34" charset="0"/>
                <a:cs typeface="Calibri" panose="020F0502020204030204" pitchFamily="34" charset="0"/>
              </a:rPr>
              <a:t>503-706-2647</a:t>
            </a:r>
          </a:p>
          <a:p>
            <a:pPr marL="0" lvl="1">
              <a:defRPr/>
            </a:pPr>
            <a:endParaRPr lang="en-US" sz="2800" dirty="0">
              <a:solidFill>
                <a:srgbClr val="283D43"/>
              </a:solidFill>
              <a:latin typeface="Calibri" panose="020F0502020204030204" pitchFamily="34" charset="0"/>
              <a:cs typeface="Calibri" panose="020F0502020204030204" pitchFamily="34" charset="0"/>
            </a:endParaRPr>
          </a:p>
          <a:p>
            <a:pPr marL="0" lvl="1">
              <a:defRPr/>
            </a:pPr>
            <a:endParaRPr lang="en-US" sz="2800" dirty="0">
              <a:solidFill>
                <a:srgbClr val="283D4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85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8AD65B-106E-026B-93A3-F3447418D76E}"/>
            </a:ext>
          </a:extLst>
        </p:cNvPr>
        <p:cNvGrpSpPr/>
        <p:nvPr/>
      </p:nvGrpSpPr>
      <p:grpSpPr>
        <a:xfrm>
          <a:off x="0" y="0"/>
          <a:ext cx="0" cy="0"/>
          <a:chOff x="0" y="0"/>
          <a:chExt cx="0" cy="0"/>
        </a:xfrm>
      </p:grpSpPr>
      <p:sp>
        <p:nvSpPr>
          <p:cNvPr id="81" name="Rectangle: Rounded Corners 80">
            <a:extLst>
              <a:ext uri="{FF2B5EF4-FFF2-40B4-BE49-F238E27FC236}">
                <a16:creationId xmlns:a16="http://schemas.microsoft.com/office/drawing/2014/main" id="{6A50B1C4-D607-D4B5-6628-78E20B363197}"/>
              </a:ext>
            </a:extLst>
          </p:cNvPr>
          <p:cNvSpPr/>
          <p:nvPr/>
        </p:nvSpPr>
        <p:spPr>
          <a:xfrm>
            <a:off x="3253587" y="5839117"/>
            <a:ext cx="8714755" cy="730572"/>
          </a:xfrm>
          <a:prstGeom prst="roundRect">
            <a:avLst/>
          </a:prstGeom>
          <a:solidFill>
            <a:srgbClr val="C7CFD3"/>
          </a:solidFill>
          <a:ln w="12700" cap="flat" cmpd="sng" algn="ctr">
            <a:noFill/>
            <a:prstDash val="solid"/>
            <a:miter lim="800000"/>
          </a:ln>
          <a:effectLst/>
        </p:spPr>
        <p:txBody>
          <a:bodyPr lIns="731520" rtlCol="0" anchor="ctr"/>
          <a:lstStyle/>
          <a:p>
            <a:pPr marR="0" lvl="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ptos Narrow" panose="020B0004020202020204" pitchFamily="34" charset="0"/>
                <a:ea typeface="+mn-ea"/>
                <a:cs typeface="+mn-cs"/>
              </a:rPr>
              <a:t>Reports tell how your state/territory used LIHEAP funds in accordance with Model</a:t>
            </a:r>
            <a:r>
              <a:rPr kumimoji="0" lang="en-US" sz="1600" b="1" i="0" u="none" strike="noStrike" kern="0" cap="none" spc="0" normalizeH="0" noProof="0" dirty="0">
                <a:ln>
                  <a:noFill/>
                </a:ln>
                <a:solidFill>
                  <a:prstClr val="black"/>
                </a:solidFill>
                <a:effectLst/>
                <a:uLnTx/>
                <a:uFillTx/>
                <a:latin typeface="Aptos Narrow" panose="020B0004020202020204" pitchFamily="34" charset="0"/>
                <a:ea typeface="+mn-ea"/>
                <a:cs typeface="+mn-cs"/>
              </a:rPr>
              <a:t> </a:t>
            </a:r>
            <a:r>
              <a:rPr kumimoji="0" lang="en-US" sz="1600" b="1" i="0" u="none" strike="noStrike" kern="0" cap="none" spc="0" normalizeH="0" baseline="0" noProof="0" dirty="0">
                <a:ln>
                  <a:noFill/>
                </a:ln>
                <a:solidFill>
                  <a:prstClr val="black"/>
                </a:solidFill>
                <a:effectLst/>
                <a:uLnTx/>
                <a:uFillTx/>
                <a:latin typeface="Aptos Narrow" panose="020B0004020202020204" pitchFamily="34" charset="0"/>
                <a:ea typeface="+mn-ea"/>
                <a:cs typeface="+mn-cs"/>
              </a:rPr>
              <a:t>Plan.</a:t>
            </a:r>
          </a:p>
        </p:txBody>
      </p:sp>
      <p:grpSp>
        <p:nvGrpSpPr>
          <p:cNvPr id="2" name="Group 1">
            <a:extLst>
              <a:ext uri="{FF2B5EF4-FFF2-40B4-BE49-F238E27FC236}">
                <a16:creationId xmlns:a16="http://schemas.microsoft.com/office/drawing/2014/main" id="{770365C2-9B4F-25CF-FFAF-CED5D7D2527E}"/>
              </a:ext>
            </a:extLst>
          </p:cNvPr>
          <p:cNvGrpSpPr/>
          <p:nvPr/>
        </p:nvGrpSpPr>
        <p:grpSpPr>
          <a:xfrm>
            <a:off x="226894" y="196455"/>
            <a:ext cx="2832980" cy="735529"/>
            <a:chOff x="193680" y="2482"/>
            <a:chExt cx="2832980" cy="735529"/>
          </a:xfrm>
        </p:grpSpPr>
        <p:sp>
          <p:nvSpPr>
            <p:cNvPr id="3" name="Rectangle: Rounded Corners 2">
              <a:extLst>
                <a:ext uri="{FF2B5EF4-FFF2-40B4-BE49-F238E27FC236}">
                  <a16:creationId xmlns:a16="http://schemas.microsoft.com/office/drawing/2014/main" id="{F31597AC-1F40-123A-399C-C3D50F4E148D}"/>
                </a:ext>
              </a:extLst>
            </p:cNvPr>
            <p:cNvSpPr/>
            <p:nvPr/>
          </p:nvSpPr>
          <p:spPr>
            <a:xfrm>
              <a:off x="193680" y="2482"/>
              <a:ext cx="2832980" cy="735529"/>
            </a:xfrm>
            <a:prstGeom prst="roundRect">
              <a:avLst>
                <a:gd name="adj" fmla="val 10000"/>
              </a:avLst>
            </a:prstGeom>
            <a:solidFill>
              <a:srgbClr val="044458">
                <a:hueOff val="0"/>
                <a:satOff val="0"/>
                <a:lumOff val="0"/>
                <a:alphaOff val="0"/>
              </a:srgbClr>
            </a:solid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4" name="Rectangle: Rounded Corners 4">
              <a:extLst>
                <a:ext uri="{FF2B5EF4-FFF2-40B4-BE49-F238E27FC236}">
                  <a16:creationId xmlns:a16="http://schemas.microsoft.com/office/drawing/2014/main" id="{0C2C9586-7075-1B0B-6EB9-F601D8E37EBE}"/>
                </a:ext>
              </a:extLst>
            </p:cNvPr>
            <p:cNvSpPr txBox="1"/>
            <p:nvPr/>
          </p:nvSpPr>
          <p:spPr>
            <a:xfrm>
              <a:off x="215223" y="24025"/>
              <a:ext cx="2789894" cy="69244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3DED1"/>
                  </a:solidFill>
                  <a:effectLst/>
                  <a:uLnTx/>
                  <a:uFillTx/>
                  <a:latin typeface="Calibri" panose="020F0502020204030204"/>
                  <a:ea typeface="+mn-ea"/>
                  <a:cs typeface="+mn-cs"/>
                </a:rPr>
                <a:t>Federal Law</a:t>
              </a:r>
            </a:p>
          </p:txBody>
        </p:sp>
      </p:grpSp>
      <p:sp>
        <p:nvSpPr>
          <p:cNvPr id="8" name="Rectangle: Rounded Corners 7">
            <a:extLst>
              <a:ext uri="{FF2B5EF4-FFF2-40B4-BE49-F238E27FC236}">
                <a16:creationId xmlns:a16="http://schemas.microsoft.com/office/drawing/2014/main" id="{5B2AB712-CDFD-1871-8C3D-10522DF2C5E5}"/>
              </a:ext>
            </a:extLst>
          </p:cNvPr>
          <p:cNvSpPr/>
          <p:nvPr/>
        </p:nvSpPr>
        <p:spPr>
          <a:xfrm>
            <a:off x="3228807" y="179870"/>
            <a:ext cx="8714755" cy="730572"/>
          </a:xfrm>
          <a:prstGeom prst="roundRect">
            <a:avLst/>
          </a:prstGeom>
          <a:solidFill>
            <a:srgbClr val="C7CFD3"/>
          </a:solidFill>
          <a:ln w="12700" cap="flat" cmpd="sng" algn="ctr">
            <a:noFill/>
            <a:prstDash val="solid"/>
            <a:miter lim="800000"/>
          </a:ln>
          <a:effectLst/>
        </p:spPr>
        <p:txBody>
          <a:bodyPr lIns="137160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ptos Narrow" panose="020B0004020202020204" pitchFamily="34" charset="0"/>
                <a:ea typeface="+mn-ea"/>
                <a:cs typeface="+mn-cs"/>
              </a:rPr>
              <a:t>Federal statute and regulations set the outer boundaries for program design.</a:t>
            </a:r>
          </a:p>
        </p:txBody>
      </p:sp>
      <p:grpSp>
        <p:nvGrpSpPr>
          <p:cNvPr id="9" name="Group 8">
            <a:extLst>
              <a:ext uri="{FF2B5EF4-FFF2-40B4-BE49-F238E27FC236}">
                <a16:creationId xmlns:a16="http://schemas.microsoft.com/office/drawing/2014/main" id="{567EB7A2-0D1C-A41A-6478-DB872898A867}"/>
              </a:ext>
            </a:extLst>
          </p:cNvPr>
          <p:cNvGrpSpPr/>
          <p:nvPr/>
        </p:nvGrpSpPr>
        <p:grpSpPr>
          <a:xfrm>
            <a:off x="1488802" y="985085"/>
            <a:ext cx="330988" cy="275823"/>
            <a:chOff x="1444677" y="783981"/>
            <a:chExt cx="330988" cy="275823"/>
          </a:xfrm>
        </p:grpSpPr>
        <p:sp>
          <p:nvSpPr>
            <p:cNvPr id="24" name="Arrow: Right 23">
              <a:extLst>
                <a:ext uri="{FF2B5EF4-FFF2-40B4-BE49-F238E27FC236}">
                  <a16:creationId xmlns:a16="http://schemas.microsoft.com/office/drawing/2014/main" id="{D2C2084A-AF29-FADC-4451-926F87321E54}"/>
                </a:ext>
              </a:extLst>
            </p:cNvPr>
            <p:cNvSpPr/>
            <p:nvPr/>
          </p:nvSpPr>
          <p:spPr>
            <a:xfrm rot="5400000">
              <a:off x="1472259" y="756399"/>
              <a:ext cx="275823" cy="330988"/>
            </a:xfrm>
            <a:prstGeom prst="rightArrow">
              <a:avLst>
                <a:gd name="adj1" fmla="val 60000"/>
                <a:gd name="adj2" fmla="val 50000"/>
              </a:avLst>
            </a:prstGeom>
            <a:solidFill>
              <a:srgbClr val="044458">
                <a:tint val="60000"/>
                <a:hueOff val="0"/>
                <a:satOff val="0"/>
                <a:lumOff val="0"/>
                <a:alphaOff val="0"/>
              </a:srgbClr>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25" name="Arrow: Right 4">
              <a:extLst>
                <a:ext uri="{FF2B5EF4-FFF2-40B4-BE49-F238E27FC236}">
                  <a16:creationId xmlns:a16="http://schemas.microsoft.com/office/drawing/2014/main" id="{9C9E243B-632F-0C8C-5E19-339308A61A8E}"/>
                </a:ext>
              </a:extLst>
            </p:cNvPr>
            <p:cNvSpPr txBox="1"/>
            <p:nvPr/>
          </p:nvSpPr>
          <p:spPr>
            <a:xfrm>
              <a:off x="1510875" y="783982"/>
              <a:ext cx="198592" cy="19307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77850" eaLnBrk="1" fontAlgn="auto" latinLnBrk="0" hangingPunct="1">
                <a:lnSpc>
                  <a:spcPct val="90000"/>
                </a:lnSpc>
                <a:spcBef>
                  <a:spcPts val="0"/>
                </a:spcBef>
                <a:spcAft>
                  <a:spcPts val="0"/>
                </a:spcAft>
                <a:buClrTx/>
                <a:buSzTx/>
                <a:buFontTx/>
                <a:buNone/>
                <a:tabLst/>
                <a:defRPr/>
              </a:pPr>
              <a:endParaRPr kumimoji="0" lang="en-US" sz="1300" b="1" i="0" u="none" strike="noStrike" kern="0" cap="none" spc="0" normalizeH="0" baseline="0" noProof="0">
                <a:ln>
                  <a:noFill/>
                </a:ln>
                <a:solidFill>
                  <a:srgbClr val="E3DED1"/>
                </a:solidFill>
                <a:effectLst/>
                <a:uLnTx/>
                <a:uFillTx/>
                <a:latin typeface="Calibri" panose="020F0502020204030204"/>
                <a:ea typeface="+mn-ea"/>
                <a:cs typeface="+mn-cs"/>
              </a:endParaRPr>
            </a:p>
          </p:txBody>
        </p:sp>
      </p:grpSp>
      <p:grpSp>
        <p:nvGrpSpPr>
          <p:cNvPr id="50" name="Group 49">
            <a:extLst>
              <a:ext uri="{FF2B5EF4-FFF2-40B4-BE49-F238E27FC236}">
                <a16:creationId xmlns:a16="http://schemas.microsoft.com/office/drawing/2014/main" id="{24DCD4CB-5870-D360-CA9B-DBE136BC8A91}"/>
              </a:ext>
            </a:extLst>
          </p:cNvPr>
          <p:cNvGrpSpPr/>
          <p:nvPr/>
        </p:nvGrpSpPr>
        <p:grpSpPr>
          <a:xfrm>
            <a:off x="237805" y="1306879"/>
            <a:ext cx="2832980" cy="735529"/>
            <a:chOff x="193680" y="1105775"/>
            <a:chExt cx="2832980" cy="735529"/>
          </a:xfrm>
          <a:solidFill>
            <a:srgbClr val="E3DED1">
              <a:lumMod val="10000"/>
            </a:srgbClr>
          </a:solidFill>
        </p:grpSpPr>
        <p:sp>
          <p:nvSpPr>
            <p:cNvPr id="51" name="Rectangle: Rounded Corners 50">
              <a:extLst>
                <a:ext uri="{FF2B5EF4-FFF2-40B4-BE49-F238E27FC236}">
                  <a16:creationId xmlns:a16="http://schemas.microsoft.com/office/drawing/2014/main" id="{08DB6C53-C253-AA59-B3CD-7BDD500B1937}"/>
                </a:ext>
              </a:extLst>
            </p:cNvPr>
            <p:cNvSpPr/>
            <p:nvPr/>
          </p:nvSpPr>
          <p:spPr>
            <a:xfrm>
              <a:off x="193680" y="1105775"/>
              <a:ext cx="2832980" cy="735529"/>
            </a:xfrm>
            <a:prstGeom prst="roundRect">
              <a:avLst>
                <a:gd name="adj" fmla="val 10000"/>
              </a:avLst>
            </a:prstGeom>
            <a:grp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52" name="Rectangle: Rounded Corners 6">
              <a:extLst>
                <a:ext uri="{FF2B5EF4-FFF2-40B4-BE49-F238E27FC236}">
                  <a16:creationId xmlns:a16="http://schemas.microsoft.com/office/drawing/2014/main" id="{5B9989FF-F84E-FF7B-F536-36480CE6A272}"/>
                </a:ext>
              </a:extLst>
            </p:cNvPr>
            <p:cNvSpPr txBox="1"/>
            <p:nvPr/>
          </p:nvSpPr>
          <p:spPr>
            <a:xfrm>
              <a:off x="215223" y="1127318"/>
              <a:ext cx="2789894" cy="692443"/>
            </a:xfrm>
            <a:prstGeom prst="rect">
              <a:avLst/>
            </a:prstGeom>
            <a:grp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3DED1"/>
                  </a:solidFill>
                  <a:effectLst/>
                  <a:uLnTx/>
                  <a:uFillTx/>
                  <a:latin typeface="Calibri" panose="020F0502020204030204"/>
                  <a:ea typeface="+mn-ea"/>
                  <a:cs typeface="+mn-cs"/>
                </a:rPr>
                <a:t>State/Territory Law</a:t>
              </a:r>
            </a:p>
          </p:txBody>
        </p:sp>
      </p:grpSp>
      <p:sp>
        <p:nvSpPr>
          <p:cNvPr id="53" name="Rectangle: Rounded Corners 52">
            <a:extLst>
              <a:ext uri="{FF2B5EF4-FFF2-40B4-BE49-F238E27FC236}">
                <a16:creationId xmlns:a16="http://schemas.microsoft.com/office/drawing/2014/main" id="{102DDDBE-EE31-8CAC-3D89-C9634E746C65}"/>
              </a:ext>
            </a:extLst>
          </p:cNvPr>
          <p:cNvSpPr/>
          <p:nvPr/>
        </p:nvSpPr>
        <p:spPr>
          <a:xfrm>
            <a:off x="3228237" y="1310888"/>
            <a:ext cx="8718852" cy="731520"/>
          </a:xfrm>
          <a:prstGeom prst="roundRect">
            <a:avLst/>
          </a:prstGeom>
          <a:solidFill>
            <a:srgbClr val="CFC6B1"/>
          </a:solidFill>
          <a:ln w="12700" cap="flat" cmpd="sng" algn="ctr">
            <a:noFill/>
            <a:prstDash val="solid"/>
            <a:miter lim="800000"/>
          </a:ln>
          <a:effectLst/>
        </p:spPr>
        <p:txBody>
          <a:bodyPr lIns="137160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ptos Narrow" panose="020B0004020202020204" pitchFamily="34" charset="0"/>
                <a:ea typeface="+mn-ea"/>
                <a:cs typeface="+mn-cs"/>
              </a:rPr>
              <a:t>State/Territory statute, code, and rules may be “stricter” than federal rules.</a:t>
            </a:r>
          </a:p>
        </p:txBody>
      </p:sp>
      <p:grpSp>
        <p:nvGrpSpPr>
          <p:cNvPr id="54" name="Group 53">
            <a:extLst>
              <a:ext uri="{FF2B5EF4-FFF2-40B4-BE49-F238E27FC236}">
                <a16:creationId xmlns:a16="http://schemas.microsoft.com/office/drawing/2014/main" id="{75F5E0D6-8068-2D96-6BB0-E153E603CD86}"/>
              </a:ext>
            </a:extLst>
          </p:cNvPr>
          <p:cNvGrpSpPr/>
          <p:nvPr/>
        </p:nvGrpSpPr>
        <p:grpSpPr>
          <a:xfrm>
            <a:off x="1510345" y="2112202"/>
            <a:ext cx="330988" cy="275823"/>
            <a:chOff x="1444677" y="1887275"/>
            <a:chExt cx="330988" cy="275823"/>
          </a:xfrm>
        </p:grpSpPr>
        <p:sp>
          <p:nvSpPr>
            <p:cNvPr id="55" name="Arrow: Right 54">
              <a:extLst>
                <a:ext uri="{FF2B5EF4-FFF2-40B4-BE49-F238E27FC236}">
                  <a16:creationId xmlns:a16="http://schemas.microsoft.com/office/drawing/2014/main" id="{6FFEE69B-4A8B-6FDF-4A9B-A7A8D79D63DC}"/>
                </a:ext>
              </a:extLst>
            </p:cNvPr>
            <p:cNvSpPr/>
            <p:nvPr/>
          </p:nvSpPr>
          <p:spPr>
            <a:xfrm rot="5400000">
              <a:off x="1472259" y="1859693"/>
              <a:ext cx="275823" cy="330988"/>
            </a:xfrm>
            <a:prstGeom prst="rightArrow">
              <a:avLst>
                <a:gd name="adj1" fmla="val 60000"/>
                <a:gd name="adj2" fmla="val 50000"/>
              </a:avLst>
            </a:prstGeom>
            <a:solidFill>
              <a:srgbClr val="044458">
                <a:tint val="60000"/>
                <a:hueOff val="0"/>
                <a:satOff val="0"/>
                <a:lumOff val="0"/>
                <a:alphaOff val="0"/>
              </a:srgbClr>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56" name="Arrow: Right 4">
              <a:extLst>
                <a:ext uri="{FF2B5EF4-FFF2-40B4-BE49-F238E27FC236}">
                  <a16:creationId xmlns:a16="http://schemas.microsoft.com/office/drawing/2014/main" id="{72F002C5-0BA1-65AE-9E66-F25839BA15D8}"/>
                </a:ext>
              </a:extLst>
            </p:cNvPr>
            <p:cNvSpPr txBox="1"/>
            <p:nvPr/>
          </p:nvSpPr>
          <p:spPr>
            <a:xfrm>
              <a:off x="1510875" y="1887276"/>
              <a:ext cx="198592" cy="19307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77850" eaLnBrk="1" fontAlgn="auto" latinLnBrk="0" hangingPunct="1">
                <a:lnSpc>
                  <a:spcPct val="90000"/>
                </a:lnSpc>
                <a:spcBef>
                  <a:spcPts val="0"/>
                </a:spcBef>
                <a:spcAft>
                  <a:spcPts val="0"/>
                </a:spcAft>
                <a:buClrTx/>
                <a:buSzTx/>
                <a:buFontTx/>
                <a:buNone/>
                <a:tabLst/>
                <a:defRPr/>
              </a:pPr>
              <a:endParaRPr kumimoji="0" lang="en-US" sz="1300" b="1" i="0" u="none" strike="noStrike" kern="0" cap="none" spc="0" normalizeH="0" baseline="0" noProof="0">
                <a:ln>
                  <a:noFill/>
                </a:ln>
                <a:solidFill>
                  <a:srgbClr val="E3DED1"/>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7E2A93A4-93BA-0052-6497-4302BFB41345}"/>
              </a:ext>
            </a:extLst>
          </p:cNvPr>
          <p:cNvGrpSpPr/>
          <p:nvPr/>
        </p:nvGrpSpPr>
        <p:grpSpPr>
          <a:xfrm>
            <a:off x="259348" y="2433996"/>
            <a:ext cx="2832980" cy="735529"/>
            <a:chOff x="193680" y="2209069"/>
            <a:chExt cx="2832980" cy="735529"/>
          </a:xfrm>
          <a:solidFill>
            <a:srgbClr val="245656"/>
          </a:solidFill>
        </p:grpSpPr>
        <p:sp>
          <p:nvSpPr>
            <p:cNvPr id="58" name="Rectangle: Rounded Corners 57">
              <a:extLst>
                <a:ext uri="{FF2B5EF4-FFF2-40B4-BE49-F238E27FC236}">
                  <a16:creationId xmlns:a16="http://schemas.microsoft.com/office/drawing/2014/main" id="{97DE8204-EBDC-176A-D16A-8D72B3AD7882}"/>
                </a:ext>
              </a:extLst>
            </p:cNvPr>
            <p:cNvSpPr/>
            <p:nvPr/>
          </p:nvSpPr>
          <p:spPr>
            <a:xfrm>
              <a:off x="193680" y="2209069"/>
              <a:ext cx="2832980" cy="735529"/>
            </a:xfrm>
            <a:prstGeom prst="roundRect">
              <a:avLst>
                <a:gd name="adj" fmla="val 10000"/>
              </a:avLst>
            </a:prstGeom>
            <a:grp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59" name="Rectangle: Rounded Corners 6">
              <a:extLst>
                <a:ext uri="{FF2B5EF4-FFF2-40B4-BE49-F238E27FC236}">
                  <a16:creationId xmlns:a16="http://schemas.microsoft.com/office/drawing/2014/main" id="{BB8D6F96-0F96-8B02-A254-2ED22B8DDB17}"/>
                </a:ext>
              </a:extLst>
            </p:cNvPr>
            <p:cNvSpPr txBox="1"/>
            <p:nvPr/>
          </p:nvSpPr>
          <p:spPr>
            <a:xfrm>
              <a:off x="215223" y="2230612"/>
              <a:ext cx="2789894" cy="692443"/>
            </a:xfrm>
            <a:prstGeom prst="rect">
              <a:avLst/>
            </a:prstGeom>
            <a:grp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3DED1"/>
                  </a:solidFill>
                  <a:effectLst/>
                  <a:uLnTx/>
                  <a:uFillTx/>
                  <a:latin typeface="Calibri" panose="020F0502020204030204"/>
                  <a:ea typeface="+mn-ea"/>
                  <a:cs typeface="+mn-cs"/>
                </a:rPr>
                <a:t>Model Plan</a:t>
              </a:r>
            </a:p>
          </p:txBody>
        </p:sp>
      </p:grpSp>
      <p:sp>
        <p:nvSpPr>
          <p:cNvPr id="60" name="Rectangle: Rounded Corners 59">
            <a:extLst>
              <a:ext uri="{FF2B5EF4-FFF2-40B4-BE49-F238E27FC236}">
                <a16:creationId xmlns:a16="http://schemas.microsoft.com/office/drawing/2014/main" id="{E051D8FB-581B-481D-41B2-E3D73D2AFF1D}"/>
              </a:ext>
            </a:extLst>
          </p:cNvPr>
          <p:cNvSpPr/>
          <p:nvPr/>
        </p:nvSpPr>
        <p:spPr>
          <a:xfrm>
            <a:off x="3226110" y="2433996"/>
            <a:ext cx="8718852" cy="731520"/>
          </a:xfrm>
          <a:prstGeom prst="roundRect">
            <a:avLst/>
          </a:prstGeom>
          <a:solidFill>
            <a:srgbClr val="B7BDB8"/>
          </a:solidFill>
          <a:ln w="12700" cap="flat" cmpd="sng" algn="ctr">
            <a:noFill/>
            <a:prstDash val="solid"/>
            <a:miter lim="800000"/>
          </a:ln>
          <a:effectLst/>
        </p:spPr>
        <p:txBody>
          <a:bodyPr lIns="128016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ptos Narrow" panose="020B0004020202020204" pitchFamily="34" charset="0"/>
                <a:ea typeface="+mn-ea"/>
                <a:cs typeface="+mn-cs"/>
              </a:rPr>
              <a:t>The Model Plan tells HHS how your state/territory LIHEAP program is designed.</a:t>
            </a:r>
          </a:p>
        </p:txBody>
      </p:sp>
      <p:grpSp>
        <p:nvGrpSpPr>
          <p:cNvPr id="61" name="Group 60">
            <a:extLst>
              <a:ext uri="{FF2B5EF4-FFF2-40B4-BE49-F238E27FC236}">
                <a16:creationId xmlns:a16="http://schemas.microsoft.com/office/drawing/2014/main" id="{936B48AF-D9B5-313C-1490-6202BFA1EA85}"/>
              </a:ext>
            </a:extLst>
          </p:cNvPr>
          <p:cNvGrpSpPr/>
          <p:nvPr/>
        </p:nvGrpSpPr>
        <p:grpSpPr>
          <a:xfrm>
            <a:off x="1510345" y="3246937"/>
            <a:ext cx="330988" cy="275823"/>
            <a:chOff x="1444677" y="2990568"/>
            <a:chExt cx="330988" cy="275823"/>
          </a:xfrm>
        </p:grpSpPr>
        <p:sp>
          <p:nvSpPr>
            <p:cNvPr id="62" name="Arrow: Right 61">
              <a:extLst>
                <a:ext uri="{FF2B5EF4-FFF2-40B4-BE49-F238E27FC236}">
                  <a16:creationId xmlns:a16="http://schemas.microsoft.com/office/drawing/2014/main" id="{DBFB3D56-63D0-53A6-1846-9C5C2E79C6A0}"/>
                </a:ext>
              </a:extLst>
            </p:cNvPr>
            <p:cNvSpPr/>
            <p:nvPr/>
          </p:nvSpPr>
          <p:spPr>
            <a:xfrm rot="5400000">
              <a:off x="1472259" y="2962986"/>
              <a:ext cx="275823" cy="330988"/>
            </a:xfrm>
            <a:prstGeom prst="rightArrow">
              <a:avLst>
                <a:gd name="adj1" fmla="val 60000"/>
                <a:gd name="adj2" fmla="val 50000"/>
              </a:avLst>
            </a:prstGeom>
            <a:solidFill>
              <a:srgbClr val="044458">
                <a:tint val="60000"/>
                <a:hueOff val="0"/>
                <a:satOff val="0"/>
                <a:lumOff val="0"/>
                <a:alphaOff val="0"/>
              </a:srgbClr>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63" name="Arrow: Right 4">
              <a:extLst>
                <a:ext uri="{FF2B5EF4-FFF2-40B4-BE49-F238E27FC236}">
                  <a16:creationId xmlns:a16="http://schemas.microsoft.com/office/drawing/2014/main" id="{208882E8-49B5-F2AB-6BC4-5DF57FA2B5DC}"/>
                </a:ext>
              </a:extLst>
            </p:cNvPr>
            <p:cNvSpPr txBox="1"/>
            <p:nvPr/>
          </p:nvSpPr>
          <p:spPr>
            <a:xfrm>
              <a:off x="1510875" y="2990569"/>
              <a:ext cx="198592" cy="19307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77850" eaLnBrk="1" fontAlgn="auto" latinLnBrk="0" hangingPunct="1">
                <a:lnSpc>
                  <a:spcPct val="90000"/>
                </a:lnSpc>
                <a:spcBef>
                  <a:spcPts val="0"/>
                </a:spcBef>
                <a:spcAft>
                  <a:spcPts val="0"/>
                </a:spcAft>
                <a:buClrTx/>
                <a:buSzTx/>
                <a:buFontTx/>
                <a:buNone/>
                <a:tabLst/>
                <a:defRPr/>
              </a:pPr>
              <a:endParaRPr kumimoji="0" lang="en-US" sz="1300" b="1" i="0" u="none" strike="noStrike" kern="0" cap="none" spc="0" normalizeH="0" baseline="0" noProof="0">
                <a:ln>
                  <a:noFill/>
                </a:ln>
                <a:solidFill>
                  <a:srgbClr val="E3DED1"/>
                </a:solidFill>
                <a:effectLst/>
                <a:uLnTx/>
                <a:uFillTx/>
                <a:latin typeface="Calibri" panose="020F0502020204030204"/>
                <a:ea typeface="+mn-ea"/>
                <a:cs typeface="+mn-cs"/>
              </a:endParaRPr>
            </a:p>
          </p:txBody>
        </p:sp>
      </p:grpSp>
      <p:grpSp>
        <p:nvGrpSpPr>
          <p:cNvPr id="64" name="Group 63">
            <a:extLst>
              <a:ext uri="{FF2B5EF4-FFF2-40B4-BE49-F238E27FC236}">
                <a16:creationId xmlns:a16="http://schemas.microsoft.com/office/drawing/2014/main" id="{5BF17380-4D58-F6AA-442B-9636A6763928}"/>
              </a:ext>
            </a:extLst>
          </p:cNvPr>
          <p:cNvGrpSpPr/>
          <p:nvPr/>
        </p:nvGrpSpPr>
        <p:grpSpPr>
          <a:xfrm>
            <a:off x="259348" y="3568732"/>
            <a:ext cx="2832980" cy="735529"/>
            <a:chOff x="193680" y="3312363"/>
            <a:chExt cx="2832980" cy="735529"/>
          </a:xfrm>
          <a:solidFill>
            <a:srgbClr val="746D58"/>
          </a:solidFill>
        </p:grpSpPr>
        <p:sp>
          <p:nvSpPr>
            <p:cNvPr id="65" name="Rectangle: Rounded Corners 64">
              <a:extLst>
                <a:ext uri="{FF2B5EF4-FFF2-40B4-BE49-F238E27FC236}">
                  <a16:creationId xmlns:a16="http://schemas.microsoft.com/office/drawing/2014/main" id="{B2A8505C-9433-78F6-35BC-034543DC2786}"/>
                </a:ext>
              </a:extLst>
            </p:cNvPr>
            <p:cNvSpPr/>
            <p:nvPr/>
          </p:nvSpPr>
          <p:spPr>
            <a:xfrm>
              <a:off x="193680" y="3312363"/>
              <a:ext cx="2832980" cy="735529"/>
            </a:xfrm>
            <a:prstGeom prst="roundRect">
              <a:avLst>
                <a:gd name="adj" fmla="val 10000"/>
              </a:avLst>
            </a:prstGeom>
            <a:grp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66" name="Rectangle: Rounded Corners 6">
              <a:extLst>
                <a:ext uri="{FF2B5EF4-FFF2-40B4-BE49-F238E27FC236}">
                  <a16:creationId xmlns:a16="http://schemas.microsoft.com/office/drawing/2014/main" id="{F93624BF-A9A4-484B-FE1B-A4B0A9F6EB3B}"/>
                </a:ext>
              </a:extLst>
            </p:cNvPr>
            <p:cNvSpPr txBox="1"/>
            <p:nvPr/>
          </p:nvSpPr>
          <p:spPr>
            <a:xfrm>
              <a:off x="215223" y="3333906"/>
              <a:ext cx="2789894" cy="692443"/>
            </a:xfrm>
            <a:prstGeom prst="rect">
              <a:avLst/>
            </a:prstGeom>
            <a:solidFill>
              <a:srgbClr val="2B223E"/>
            </a:solid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3DED1"/>
                  </a:solidFill>
                  <a:effectLst/>
                  <a:uLnTx/>
                  <a:uFillTx/>
                  <a:latin typeface="Calibri" panose="020F0502020204030204"/>
                  <a:ea typeface="+mn-ea"/>
                  <a:cs typeface="+mn-cs"/>
                </a:rPr>
                <a:t>Policy and Procedures Manuals</a:t>
              </a:r>
            </a:p>
          </p:txBody>
        </p:sp>
      </p:grpSp>
      <p:sp>
        <p:nvSpPr>
          <p:cNvPr id="67" name="Rectangle: Rounded Corners 66">
            <a:extLst>
              <a:ext uri="{FF2B5EF4-FFF2-40B4-BE49-F238E27FC236}">
                <a16:creationId xmlns:a16="http://schemas.microsoft.com/office/drawing/2014/main" id="{9A320B72-E443-262E-4045-7E5813A9C87C}"/>
              </a:ext>
            </a:extLst>
          </p:cNvPr>
          <p:cNvSpPr/>
          <p:nvPr/>
        </p:nvSpPr>
        <p:spPr>
          <a:xfrm>
            <a:off x="3256485" y="3570736"/>
            <a:ext cx="8718852" cy="731520"/>
          </a:xfrm>
          <a:prstGeom prst="roundRect">
            <a:avLst/>
          </a:prstGeom>
          <a:solidFill>
            <a:srgbClr val="C2C2C8"/>
          </a:solidFill>
          <a:ln w="12700" cap="flat" cmpd="sng" algn="ctr">
            <a:noFill/>
            <a:prstDash val="solid"/>
            <a:miter lim="800000"/>
          </a:ln>
          <a:effectLst/>
        </p:spPr>
        <p:txBody>
          <a:bodyPr lIns="137160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ptos Narrow" panose="020B0004020202020204" pitchFamily="34" charset="0"/>
                <a:ea typeface="+mn-ea"/>
                <a:cs typeface="+mn-cs"/>
              </a:rPr>
              <a:t>Policies and procedure manual(s) spell out how the program aligns with Model Plan.</a:t>
            </a:r>
          </a:p>
        </p:txBody>
      </p:sp>
      <p:grpSp>
        <p:nvGrpSpPr>
          <p:cNvPr id="68" name="Group 67">
            <a:extLst>
              <a:ext uri="{FF2B5EF4-FFF2-40B4-BE49-F238E27FC236}">
                <a16:creationId xmlns:a16="http://schemas.microsoft.com/office/drawing/2014/main" id="{BDD86091-72D8-7325-F1A9-B864C5E90E8D}"/>
              </a:ext>
            </a:extLst>
          </p:cNvPr>
          <p:cNvGrpSpPr/>
          <p:nvPr/>
        </p:nvGrpSpPr>
        <p:grpSpPr>
          <a:xfrm>
            <a:off x="1515940" y="4376358"/>
            <a:ext cx="330988" cy="275823"/>
            <a:chOff x="1444677" y="4093862"/>
            <a:chExt cx="330988" cy="275823"/>
          </a:xfrm>
        </p:grpSpPr>
        <p:sp>
          <p:nvSpPr>
            <p:cNvPr id="69" name="Arrow: Right 68">
              <a:extLst>
                <a:ext uri="{FF2B5EF4-FFF2-40B4-BE49-F238E27FC236}">
                  <a16:creationId xmlns:a16="http://schemas.microsoft.com/office/drawing/2014/main" id="{8E84028D-480D-2AFE-959A-256BD577DD75}"/>
                </a:ext>
              </a:extLst>
            </p:cNvPr>
            <p:cNvSpPr/>
            <p:nvPr/>
          </p:nvSpPr>
          <p:spPr>
            <a:xfrm rot="5400000">
              <a:off x="1472259" y="4066280"/>
              <a:ext cx="275823" cy="330988"/>
            </a:xfrm>
            <a:prstGeom prst="rightArrow">
              <a:avLst>
                <a:gd name="adj1" fmla="val 60000"/>
                <a:gd name="adj2" fmla="val 50000"/>
              </a:avLst>
            </a:prstGeom>
            <a:solidFill>
              <a:srgbClr val="044458">
                <a:tint val="60000"/>
                <a:hueOff val="0"/>
                <a:satOff val="0"/>
                <a:lumOff val="0"/>
                <a:alphaOff val="0"/>
              </a:srgbClr>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70" name="Arrow: Right 4">
              <a:extLst>
                <a:ext uri="{FF2B5EF4-FFF2-40B4-BE49-F238E27FC236}">
                  <a16:creationId xmlns:a16="http://schemas.microsoft.com/office/drawing/2014/main" id="{27F89530-D833-DC91-9915-49A1D4C35C10}"/>
                </a:ext>
              </a:extLst>
            </p:cNvPr>
            <p:cNvSpPr txBox="1"/>
            <p:nvPr/>
          </p:nvSpPr>
          <p:spPr>
            <a:xfrm>
              <a:off x="1510875" y="4093863"/>
              <a:ext cx="198592" cy="19307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77850" eaLnBrk="1" fontAlgn="auto" latinLnBrk="0" hangingPunct="1">
                <a:lnSpc>
                  <a:spcPct val="90000"/>
                </a:lnSpc>
                <a:spcBef>
                  <a:spcPts val="0"/>
                </a:spcBef>
                <a:spcAft>
                  <a:spcPts val="0"/>
                </a:spcAft>
                <a:buClrTx/>
                <a:buSzTx/>
                <a:buFontTx/>
                <a:buNone/>
                <a:tabLst/>
                <a:defRPr/>
              </a:pPr>
              <a:endParaRPr kumimoji="0" lang="en-US" sz="1300" b="1" i="0" u="none" strike="noStrike" kern="0" cap="none" spc="0" normalizeH="0" baseline="0" noProof="0">
                <a:ln>
                  <a:noFill/>
                </a:ln>
                <a:solidFill>
                  <a:srgbClr val="E3DED1"/>
                </a:solidFill>
                <a:effectLst/>
                <a:uLnTx/>
                <a:uFillTx/>
                <a:latin typeface="Calibri" panose="020F0502020204030204"/>
                <a:ea typeface="+mn-ea"/>
                <a:cs typeface="+mn-cs"/>
              </a:endParaRPr>
            </a:p>
          </p:txBody>
        </p:sp>
      </p:grpSp>
      <p:grpSp>
        <p:nvGrpSpPr>
          <p:cNvPr id="71" name="Group 70">
            <a:extLst>
              <a:ext uri="{FF2B5EF4-FFF2-40B4-BE49-F238E27FC236}">
                <a16:creationId xmlns:a16="http://schemas.microsoft.com/office/drawing/2014/main" id="{0A47C18B-93D4-4BD2-F813-E18C7FA9F41B}"/>
              </a:ext>
            </a:extLst>
          </p:cNvPr>
          <p:cNvGrpSpPr/>
          <p:nvPr/>
        </p:nvGrpSpPr>
        <p:grpSpPr>
          <a:xfrm>
            <a:off x="264943" y="4698152"/>
            <a:ext cx="2832980" cy="735529"/>
            <a:chOff x="193680" y="4415656"/>
            <a:chExt cx="2832980" cy="735529"/>
          </a:xfrm>
          <a:solidFill>
            <a:srgbClr val="737373"/>
          </a:solidFill>
        </p:grpSpPr>
        <p:sp>
          <p:nvSpPr>
            <p:cNvPr id="72" name="Rectangle: Rounded Corners 71">
              <a:extLst>
                <a:ext uri="{FF2B5EF4-FFF2-40B4-BE49-F238E27FC236}">
                  <a16:creationId xmlns:a16="http://schemas.microsoft.com/office/drawing/2014/main" id="{3CD31519-E12D-7DE0-3236-F5902CD36E15}"/>
                </a:ext>
              </a:extLst>
            </p:cNvPr>
            <p:cNvSpPr/>
            <p:nvPr/>
          </p:nvSpPr>
          <p:spPr>
            <a:xfrm>
              <a:off x="193680" y="4415656"/>
              <a:ext cx="2832980" cy="735529"/>
            </a:xfrm>
            <a:prstGeom prst="roundRect">
              <a:avLst>
                <a:gd name="adj" fmla="val 10000"/>
              </a:avLst>
            </a:prstGeom>
            <a:grp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73" name="Rectangle: Rounded Corners 6">
              <a:extLst>
                <a:ext uri="{FF2B5EF4-FFF2-40B4-BE49-F238E27FC236}">
                  <a16:creationId xmlns:a16="http://schemas.microsoft.com/office/drawing/2014/main" id="{E410221D-D713-BB0D-6A5F-62A67279639B}"/>
                </a:ext>
              </a:extLst>
            </p:cNvPr>
            <p:cNvSpPr txBox="1"/>
            <p:nvPr/>
          </p:nvSpPr>
          <p:spPr>
            <a:xfrm>
              <a:off x="215223" y="4437199"/>
              <a:ext cx="2789894" cy="692443"/>
            </a:xfrm>
            <a:prstGeom prst="rect">
              <a:avLst/>
            </a:prstGeom>
            <a:grp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3DED1"/>
                  </a:solidFill>
                  <a:effectLst/>
                  <a:uLnTx/>
                  <a:uFillTx/>
                  <a:latin typeface="Calibri" panose="020F0502020204030204"/>
                  <a:ea typeface="+mn-ea"/>
                  <a:cs typeface="+mn-cs"/>
                </a:rPr>
                <a:t>Subgrantee and Vendor Agreements</a:t>
              </a:r>
            </a:p>
          </p:txBody>
        </p:sp>
      </p:grpSp>
      <p:sp>
        <p:nvSpPr>
          <p:cNvPr id="74" name="Rectangle: Rounded Corners 73">
            <a:extLst>
              <a:ext uri="{FF2B5EF4-FFF2-40B4-BE49-F238E27FC236}">
                <a16:creationId xmlns:a16="http://schemas.microsoft.com/office/drawing/2014/main" id="{EA5A995C-1521-A99F-69BA-1028AA5508EA}"/>
              </a:ext>
            </a:extLst>
          </p:cNvPr>
          <p:cNvSpPr/>
          <p:nvPr/>
        </p:nvSpPr>
        <p:spPr>
          <a:xfrm>
            <a:off x="3250890" y="4716092"/>
            <a:ext cx="8718852" cy="731520"/>
          </a:xfrm>
          <a:prstGeom prst="roundRect">
            <a:avLst/>
          </a:prstGeom>
          <a:solidFill>
            <a:srgbClr val="B6B6B6"/>
          </a:solidFill>
          <a:ln w="12700" cap="flat" cmpd="sng" algn="ctr">
            <a:noFill/>
            <a:prstDash val="solid"/>
            <a:miter lim="800000"/>
          </a:ln>
          <a:effectLst/>
        </p:spPr>
        <p:txBody>
          <a:bodyPr lIns="137160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ptos Narrow" panose="020B0004020202020204" pitchFamily="34" charset="0"/>
                <a:ea typeface="+mn-ea"/>
                <a:cs typeface="+mn-cs"/>
              </a:rPr>
              <a:t>Agreements spell out how contractors deliver LIHEAP in alignment with Model Plan. </a:t>
            </a:r>
          </a:p>
        </p:txBody>
      </p:sp>
      <p:grpSp>
        <p:nvGrpSpPr>
          <p:cNvPr id="75" name="Group 74">
            <a:extLst>
              <a:ext uri="{FF2B5EF4-FFF2-40B4-BE49-F238E27FC236}">
                <a16:creationId xmlns:a16="http://schemas.microsoft.com/office/drawing/2014/main" id="{367B45A1-6118-55C8-7AB9-96797F946412}"/>
              </a:ext>
            </a:extLst>
          </p:cNvPr>
          <p:cNvGrpSpPr/>
          <p:nvPr/>
        </p:nvGrpSpPr>
        <p:grpSpPr>
          <a:xfrm>
            <a:off x="1510345" y="5514845"/>
            <a:ext cx="330988" cy="275823"/>
            <a:chOff x="1444677" y="5197156"/>
            <a:chExt cx="330988" cy="275823"/>
          </a:xfrm>
        </p:grpSpPr>
        <p:sp>
          <p:nvSpPr>
            <p:cNvPr id="76" name="Arrow: Right 75">
              <a:extLst>
                <a:ext uri="{FF2B5EF4-FFF2-40B4-BE49-F238E27FC236}">
                  <a16:creationId xmlns:a16="http://schemas.microsoft.com/office/drawing/2014/main" id="{6A4764A0-E098-AF9E-DFDC-53A1FBA37846}"/>
                </a:ext>
              </a:extLst>
            </p:cNvPr>
            <p:cNvSpPr/>
            <p:nvPr/>
          </p:nvSpPr>
          <p:spPr>
            <a:xfrm rot="5400000">
              <a:off x="1472259" y="5169574"/>
              <a:ext cx="275823" cy="330988"/>
            </a:xfrm>
            <a:prstGeom prst="rightArrow">
              <a:avLst>
                <a:gd name="adj1" fmla="val 60000"/>
                <a:gd name="adj2" fmla="val 50000"/>
              </a:avLst>
            </a:prstGeom>
            <a:solidFill>
              <a:srgbClr val="044458">
                <a:tint val="60000"/>
                <a:hueOff val="0"/>
                <a:satOff val="0"/>
                <a:lumOff val="0"/>
                <a:alphaOff val="0"/>
              </a:srgbClr>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77" name="Arrow: Right 4">
              <a:extLst>
                <a:ext uri="{FF2B5EF4-FFF2-40B4-BE49-F238E27FC236}">
                  <a16:creationId xmlns:a16="http://schemas.microsoft.com/office/drawing/2014/main" id="{CEB2D2DF-8A64-0868-49F2-E85347045977}"/>
                </a:ext>
              </a:extLst>
            </p:cNvPr>
            <p:cNvSpPr txBox="1"/>
            <p:nvPr/>
          </p:nvSpPr>
          <p:spPr>
            <a:xfrm>
              <a:off x="1510875" y="5197157"/>
              <a:ext cx="198592" cy="193076"/>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577850" eaLnBrk="1" fontAlgn="auto" latinLnBrk="0" hangingPunct="1">
                <a:lnSpc>
                  <a:spcPct val="90000"/>
                </a:lnSpc>
                <a:spcBef>
                  <a:spcPts val="0"/>
                </a:spcBef>
                <a:spcAft>
                  <a:spcPts val="0"/>
                </a:spcAft>
                <a:buClrTx/>
                <a:buSzTx/>
                <a:buFontTx/>
                <a:buNone/>
                <a:tabLst/>
                <a:defRPr/>
              </a:pPr>
              <a:endParaRPr kumimoji="0" lang="en-US" sz="1300" b="1" i="0" u="none" strike="noStrike" kern="0" cap="none" spc="0" normalizeH="0" baseline="0" noProof="0">
                <a:ln>
                  <a:noFill/>
                </a:ln>
                <a:solidFill>
                  <a:srgbClr val="E3DED1"/>
                </a:solidFill>
                <a:effectLst/>
                <a:uLnTx/>
                <a:uFillTx/>
                <a:latin typeface="Calibri" panose="020F0502020204030204"/>
                <a:ea typeface="+mn-ea"/>
                <a:cs typeface="+mn-cs"/>
              </a:endParaRPr>
            </a:p>
          </p:txBody>
        </p:sp>
      </p:grpSp>
      <p:grpSp>
        <p:nvGrpSpPr>
          <p:cNvPr id="78" name="Group 77">
            <a:extLst>
              <a:ext uri="{FF2B5EF4-FFF2-40B4-BE49-F238E27FC236}">
                <a16:creationId xmlns:a16="http://schemas.microsoft.com/office/drawing/2014/main" id="{2C516BB2-B38D-5087-2377-A20327384C1D}"/>
              </a:ext>
            </a:extLst>
          </p:cNvPr>
          <p:cNvGrpSpPr/>
          <p:nvPr/>
        </p:nvGrpSpPr>
        <p:grpSpPr>
          <a:xfrm>
            <a:off x="259348" y="5836639"/>
            <a:ext cx="2832980" cy="735529"/>
            <a:chOff x="193680" y="5518950"/>
            <a:chExt cx="2832980" cy="735529"/>
          </a:xfrm>
        </p:grpSpPr>
        <p:sp>
          <p:nvSpPr>
            <p:cNvPr id="79" name="Rectangle: Rounded Corners 78">
              <a:extLst>
                <a:ext uri="{FF2B5EF4-FFF2-40B4-BE49-F238E27FC236}">
                  <a16:creationId xmlns:a16="http://schemas.microsoft.com/office/drawing/2014/main" id="{AE119E35-7F4C-DE84-945B-68EBF53C62B8}"/>
                </a:ext>
              </a:extLst>
            </p:cNvPr>
            <p:cNvSpPr/>
            <p:nvPr/>
          </p:nvSpPr>
          <p:spPr>
            <a:xfrm>
              <a:off x="193680" y="5518950"/>
              <a:ext cx="2832980" cy="735529"/>
            </a:xfrm>
            <a:prstGeom prst="roundRect">
              <a:avLst>
                <a:gd name="adj" fmla="val 10000"/>
              </a:avLst>
            </a:prstGeom>
            <a:solidFill>
              <a:srgbClr val="044458">
                <a:hueOff val="0"/>
                <a:satOff val="0"/>
                <a:lumOff val="0"/>
                <a:alphaOff val="0"/>
              </a:srgbClr>
            </a:solidFill>
            <a:ln w="12700" cap="flat" cmpd="sng" algn="ctr">
              <a:solidFill>
                <a:srgbClr val="E3DED1">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3DED1"/>
                </a:solidFill>
                <a:effectLst/>
                <a:uLnTx/>
                <a:uFillTx/>
                <a:latin typeface="Calibri" panose="020F0502020204030204"/>
                <a:ea typeface="+mn-ea"/>
                <a:cs typeface="+mn-cs"/>
              </a:endParaRPr>
            </a:p>
          </p:txBody>
        </p:sp>
        <p:sp>
          <p:nvSpPr>
            <p:cNvPr id="80" name="Rectangle: Rounded Corners 6">
              <a:extLst>
                <a:ext uri="{FF2B5EF4-FFF2-40B4-BE49-F238E27FC236}">
                  <a16:creationId xmlns:a16="http://schemas.microsoft.com/office/drawing/2014/main" id="{E5A84B25-BD4B-9947-8BB7-E656E0944648}"/>
                </a:ext>
              </a:extLst>
            </p:cNvPr>
            <p:cNvSpPr txBox="1"/>
            <p:nvPr/>
          </p:nvSpPr>
          <p:spPr>
            <a:xfrm>
              <a:off x="215223" y="5540493"/>
              <a:ext cx="2789894" cy="69244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3DED1"/>
                  </a:solidFill>
                  <a:effectLst/>
                  <a:uLnTx/>
                  <a:uFillTx/>
                  <a:latin typeface="Calibri" panose="020F0502020204030204"/>
                  <a:ea typeface="+mn-ea"/>
                  <a:cs typeface="+mn-cs"/>
                </a:rPr>
                <a:t>Reports </a:t>
              </a:r>
            </a:p>
            <a:p>
              <a:pPr marL="0" marR="0" lvl="0" indent="0" algn="ctr" defTabSz="8001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3DED1"/>
                  </a:solidFill>
                  <a:effectLst/>
                  <a:uLnTx/>
                  <a:uFillTx/>
                  <a:latin typeface="Calibri" panose="020F0502020204030204"/>
                  <a:ea typeface="+mn-ea"/>
                  <a:cs typeface="+mn-cs"/>
                </a:rPr>
                <a:t>(Federal, State, Internal)</a:t>
              </a:r>
            </a:p>
          </p:txBody>
        </p:sp>
      </p:grpSp>
      <p:sp>
        <p:nvSpPr>
          <p:cNvPr id="82" name="Rectangle: Folded Corner 81">
            <a:extLst>
              <a:ext uri="{FF2B5EF4-FFF2-40B4-BE49-F238E27FC236}">
                <a16:creationId xmlns:a16="http://schemas.microsoft.com/office/drawing/2014/main" id="{6D7CA0DC-C984-66B2-B3F9-88D800308111}"/>
              </a:ext>
            </a:extLst>
          </p:cNvPr>
          <p:cNvSpPr/>
          <p:nvPr/>
        </p:nvSpPr>
        <p:spPr>
          <a:xfrm>
            <a:off x="3204591" y="3556421"/>
            <a:ext cx="1423215" cy="1909517"/>
          </a:xfrm>
          <a:prstGeom prst="foldedCorner">
            <a:avLst/>
          </a:prstGeom>
          <a:solidFill>
            <a:srgbClr val="5F836F"/>
          </a:solidFill>
          <a:ln w="12700" cap="flat" cmpd="sng" algn="ctr">
            <a:noFill/>
            <a:prstDash val="solid"/>
            <a:miter lim="800000"/>
          </a:ln>
          <a:effectLst/>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3DED1"/>
              </a:solidFill>
              <a:effectLst/>
              <a:uLnTx/>
              <a:uFillTx/>
              <a:latin typeface="Calibri" panose="020F0502020204030204"/>
              <a:ea typeface="+mn-ea"/>
              <a:cs typeface="+mn-cs"/>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3DED1"/>
                </a:solidFill>
                <a:effectLst/>
                <a:uLnTx/>
                <a:uFillTx/>
                <a:latin typeface="Calibri" panose="020F0502020204030204"/>
                <a:ea typeface="+mn-ea"/>
                <a:cs typeface="+mn-cs"/>
              </a:rPr>
              <a:t>Subgrantee, Vendor Monitoring</a:t>
            </a:r>
          </a:p>
          <a:p>
            <a:pPr marL="0" marR="0" lvl="0" indent="0" defTabSz="914400" eaLnBrk="1" fontAlgn="auto" latinLnBrk="0" hangingPunct="1">
              <a:lnSpc>
                <a:spcPct val="80000"/>
              </a:lnSpc>
              <a:spcBef>
                <a:spcPts val="0"/>
              </a:spcBef>
              <a:spcAft>
                <a:spcPts val="0"/>
              </a:spcAft>
              <a:buClrTx/>
              <a:buSzTx/>
              <a:buFontTx/>
              <a:buNone/>
              <a:tabLst/>
              <a:defRPr/>
            </a:pPr>
            <a:endParaRPr kumimoji="0" lang="en-US" sz="700" b="1" i="0" u="none" strike="noStrike" kern="0" cap="none" spc="0" normalizeH="0" baseline="0" noProof="0" dirty="0">
              <a:ln>
                <a:noFill/>
              </a:ln>
              <a:solidFill>
                <a:srgbClr val="E3DED1"/>
              </a:solidFill>
              <a:effectLst/>
              <a:uLnTx/>
              <a:uFillTx/>
              <a:latin typeface="Calibri" panose="020F0502020204030204"/>
              <a:ea typeface="+mn-ea"/>
              <a:cs typeface="+mn-cs"/>
            </a:endParaRPr>
          </a:p>
          <a:p>
            <a:pPr marL="0" marR="0" lvl="0" indent="0" defTabSz="914400" eaLnBrk="1" fontAlgn="auto" latinLnBrk="0" hangingPunct="1">
              <a:lnSpc>
                <a:spcPct val="80000"/>
              </a:lnSpc>
              <a:spcBef>
                <a:spcPts val="0"/>
              </a:spcBef>
              <a:spcAft>
                <a:spcPts val="0"/>
              </a:spcAft>
              <a:buClrTx/>
              <a:buSzTx/>
              <a:buFontTx/>
              <a:buNone/>
              <a:tabLst/>
              <a:defRPr/>
            </a:pPr>
            <a:endParaRPr kumimoji="0" lang="en-US" sz="500" b="1" i="0" u="none" strike="noStrike" kern="0" cap="none" spc="0" normalizeH="0" baseline="0" noProof="0" dirty="0">
              <a:ln>
                <a:noFill/>
              </a:ln>
              <a:solidFill>
                <a:srgbClr val="E3DED1"/>
              </a:solidFill>
              <a:effectLst/>
              <a:uLnTx/>
              <a:uFillTx/>
              <a:latin typeface="Calibri" panose="020F0502020204030204"/>
              <a:ea typeface="+mn-ea"/>
              <a:cs typeface="+mn-cs"/>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sz="1100" b="1" i="1" u="none" strike="noStrike" kern="0" cap="none" spc="0" normalizeH="0" baseline="0" noProof="0" dirty="0">
                <a:ln>
                  <a:noFill/>
                </a:ln>
                <a:solidFill>
                  <a:srgbClr val="E3DED1"/>
                </a:solidFill>
                <a:effectLst/>
                <a:uLnTx/>
                <a:uFillTx/>
                <a:latin typeface="Calibri" panose="020F0502020204030204"/>
                <a:ea typeface="+mn-ea"/>
                <a:cs typeface="+mn-cs"/>
              </a:rPr>
              <a:t>(Tools, Past Findings, Corrective Actions)</a:t>
            </a:r>
            <a:endParaRPr kumimoji="0" lang="en-US" sz="1100" b="0" i="1" u="none" strike="noStrike" kern="0" cap="none" spc="0" normalizeH="0" baseline="0" noProof="0" dirty="0">
              <a:ln>
                <a:noFill/>
              </a:ln>
              <a:solidFill>
                <a:srgbClr val="E3DED1"/>
              </a:solidFill>
              <a:effectLst/>
              <a:uLnTx/>
              <a:uFillTx/>
              <a:latin typeface="Calibri" panose="020F0502020204030204"/>
              <a:ea typeface="+mn-ea"/>
              <a:cs typeface="+mn-cs"/>
            </a:endParaRPr>
          </a:p>
        </p:txBody>
      </p:sp>
      <p:sp>
        <p:nvSpPr>
          <p:cNvPr id="83" name="Rectangle: Folded Corner 82">
            <a:extLst>
              <a:ext uri="{FF2B5EF4-FFF2-40B4-BE49-F238E27FC236}">
                <a16:creationId xmlns:a16="http://schemas.microsoft.com/office/drawing/2014/main" id="{B5FFC250-334C-D0CF-0493-8FF556AF8A6A}"/>
              </a:ext>
            </a:extLst>
          </p:cNvPr>
          <p:cNvSpPr/>
          <p:nvPr/>
        </p:nvSpPr>
        <p:spPr>
          <a:xfrm>
            <a:off x="3210162" y="1292154"/>
            <a:ext cx="1423215" cy="1909517"/>
          </a:xfrm>
          <a:prstGeom prst="foldedCorner">
            <a:avLst/>
          </a:prstGeom>
          <a:solidFill>
            <a:srgbClr val="5F836F"/>
          </a:solidFill>
          <a:ln w="12700" cap="flat" cmpd="sng" algn="ctr">
            <a:noFill/>
            <a:prstDash val="solid"/>
            <a:miter lim="800000"/>
          </a:ln>
          <a:effectLst/>
        </p:spPr>
        <p:txBody>
          <a:bodyPr rtlCol="0" anchor="ctr"/>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3DED1"/>
              </a:solidFill>
              <a:effectLst/>
              <a:uLnTx/>
              <a:uFillTx/>
              <a:latin typeface="Calibri" panose="020F0502020204030204"/>
              <a:ea typeface="+mn-ea"/>
              <a:cs typeface="+mn-cs"/>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3DED1"/>
                </a:solidFill>
                <a:effectLst/>
                <a:uLnTx/>
                <a:uFillTx/>
                <a:latin typeface="Calibri" panose="020F0502020204030204"/>
                <a:ea typeface="+mn-ea"/>
                <a:cs typeface="+mn-cs"/>
              </a:rPr>
              <a:t>Compliance Reviews, Audits</a:t>
            </a:r>
          </a:p>
          <a:p>
            <a:pPr marL="0" marR="0" lvl="0" indent="0" defTabSz="914400" eaLnBrk="1" fontAlgn="auto" latinLnBrk="0" hangingPunct="1">
              <a:lnSpc>
                <a:spcPct val="8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3DED1"/>
              </a:solidFill>
              <a:effectLst/>
              <a:uLnTx/>
              <a:uFillTx/>
              <a:latin typeface="Calibri" panose="020F0502020204030204"/>
              <a:ea typeface="+mn-ea"/>
              <a:cs typeface="+mn-cs"/>
            </a:endParaRPr>
          </a:p>
          <a:p>
            <a:pPr marL="0" marR="0" lvl="0" indent="0" defTabSz="914400" eaLnBrk="1" fontAlgn="auto" latinLnBrk="0" hangingPunct="1">
              <a:lnSpc>
                <a:spcPct val="80000"/>
              </a:lnSpc>
              <a:spcBef>
                <a:spcPts val="0"/>
              </a:spcBef>
              <a:spcAft>
                <a:spcPts val="0"/>
              </a:spcAft>
              <a:buClrTx/>
              <a:buSzTx/>
              <a:buFontTx/>
              <a:buNone/>
              <a:tabLst/>
              <a:defRPr/>
            </a:pPr>
            <a:endParaRPr kumimoji="0" lang="en-US" sz="500" b="1" i="0" u="none" strike="noStrike" kern="0" cap="none" spc="0" normalizeH="0" baseline="0" noProof="0" dirty="0">
              <a:ln>
                <a:noFill/>
              </a:ln>
              <a:solidFill>
                <a:srgbClr val="E3DED1"/>
              </a:solidFill>
              <a:effectLst/>
              <a:uLnTx/>
              <a:uFillTx/>
              <a:latin typeface="Calibri" panose="020F0502020204030204"/>
              <a:ea typeface="+mn-ea"/>
              <a:cs typeface="+mn-cs"/>
            </a:endParaRPr>
          </a:p>
          <a:p>
            <a:pPr marL="0" marR="0" lvl="0" indent="0" defTabSz="914400" eaLnBrk="1" fontAlgn="auto" latinLnBrk="0" hangingPunct="1">
              <a:lnSpc>
                <a:spcPct val="80000"/>
              </a:lnSpc>
              <a:spcBef>
                <a:spcPts val="0"/>
              </a:spcBef>
              <a:spcAft>
                <a:spcPts val="0"/>
              </a:spcAft>
              <a:buClrTx/>
              <a:buSzTx/>
              <a:buFontTx/>
              <a:buNone/>
              <a:tabLst/>
              <a:defRPr/>
            </a:pPr>
            <a:r>
              <a:rPr kumimoji="0" lang="en-US" sz="1100" b="1" i="1" u="none" strike="noStrike" kern="0" cap="none" spc="0" normalizeH="0" baseline="0" noProof="0" dirty="0">
                <a:ln>
                  <a:noFill/>
                </a:ln>
                <a:solidFill>
                  <a:srgbClr val="E3DED1"/>
                </a:solidFill>
                <a:effectLst/>
                <a:uLnTx/>
                <a:uFillTx/>
                <a:latin typeface="Calibri" panose="020F0502020204030204"/>
                <a:ea typeface="+mn-ea"/>
                <a:cs typeface="+mn-cs"/>
              </a:rPr>
              <a:t>(Past Findings, Corrective Actions)</a:t>
            </a:r>
            <a:endParaRPr kumimoji="0" lang="en-US" sz="1100" b="0" i="1" u="none" strike="noStrike" kern="0" cap="none" spc="0" normalizeH="0" baseline="0" noProof="0" dirty="0">
              <a:ln>
                <a:noFill/>
              </a:ln>
              <a:solidFill>
                <a:srgbClr val="E3DED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17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 grpId="0" animBg="1"/>
      <p:bldP spid="53" grpId="0" animBg="1"/>
      <p:bldP spid="60" grpId="0" animBg="1"/>
      <p:bldP spid="67" grpId="0" animBg="1"/>
      <p:bldP spid="74" grpId="0" animBg="1"/>
      <p:bldP spid="82"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8AD61-C8D8-1043-C207-230EDB554A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302DA5F-5674-0071-F4A1-459E04A40F96}"/>
              </a:ext>
            </a:extLst>
          </p:cNvPr>
          <p:cNvPicPr>
            <a:picLocks noChangeAspect="1"/>
          </p:cNvPicPr>
          <p:nvPr/>
        </p:nvPicPr>
        <p:blipFill>
          <a:blip r:embed="rId3"/>
          <a:srcRect b="13860"/>
          <a:stretch>
            <a:fillRect/>
          </a:stretch>
        </p:blipFill>
        <p:spPr>
          <a:xfrm>
            <a:off x="6754587" y="-21771"/>
            <a:ext cx="5437414" cy="6232072"/>
          </a:xfrm>
          <a:prstGeom prst="rect">
            <a:avLst/>
          </a:prstGeom>
        </p:spPr>
      </p:pic>
      <p:sp>
        <p:nvSpPr>
          <p:cNvPr id="2" name="AutoShape 2">
            <a:extLst>
              <a:ext uri="{FF2B5EF4-FFF2-40B4-BE49-F238E27FC236}">
                <a16:creationId xmlns:a16="http://schemas.microsoft.com/office/drawing/2014/main" id="{14778C9B-7A80-B1C3-1BD9-AD7E42D4665B}"/>
              </a:ext>
            </a:extLst>
          </p:cNvPr>
          <p:cNvSpPr/>
          <p:nvPr/>
        </p:nvSpPr>
        <p:spPr>
          <a:xfrm>
            <a:off x="0" y="6074229"/>
            <a:ext cx="12192000" cy="785140"/>
          </a:xfrm>
          <a:prstGeom prst="rect">
            <a:avLst/>
          </a:prstGeom>
          <a:solidFill>
            <a:schemeClr val="accent1">
              <a:lumMod val="75000"/>
            </a:schemeClr>
          </a:solidFill>
        </p:spPr>
        <p:txBody>
          <a:bodyPr/>
          <a:lstStyle/>
          <a:p>
            <a:pPr defTabSz="609630"/>
            <a:endParaRPr lang="en-US" sz="1200">
              <a:solidFill>
                <a:srgbClr val="00B0F0"/>
              </a:solidFill>
              <a:latin typeface="Calibri"/>
            </a:endParaRPr>
          </a:p>
        </p:txBody>
      </p:sp>
      <p:sp>
        <p:nvSpPr>
          <p:cNvPr id="6" name="TextBox 6">
            <a:extLst>
              <a:ext uri="{FF2B5EF4-FFF2-40B4-BE49-F238E27FC236}">
                <a16:creationId xmlns:a16="http://schemas.microsoft.com/office/drawing/2014/main" id="{3F1024E2-E5EE-00EA-5A9D-0B2F3F4A4F7C}"/>
              </a:ext>
            </a:extLst>
          </p:cNvPr>
          <p:cNvSpPr txBox="1"/>
          <p:nvPr/>
        </p:nvSpPr>
        <p:spPr>
          <a:xfrm>
            <a:off x="320401" y="2890506"/>
            <a:ext cx="6994642" cy="498598"/>
          </a:xfrm>
          <a:prstGeom prst="rect">
            <a:avLst/>
          </a:prstGeom>
        </p:spPr>
        <p:txBody>
          <a:bodyPr lIns="0" tIns="0" rIns="0" bIns="0" rtlCol="0" anchor="t">
            <a:spAutoFit/>
          </a:bodyPr>
          <a:lstStyle/>
          <a:p>
            <a:pPr defTabSz="609630">
              <a:lnSpc>
                <a:spcPct val="90000"/>
              </a:lnSpc>
            </a:pPr>
            <a:r>
              <a:rPr lang="en-US" sz="3600" b="1" dirty="0">
                <a:latin typeface="Oswald Bold"/>
                <a:ea typeface="Oswald Bold"/>
                <a:cs typeface="Oswald Bold"/>
                <a:sym typeface="Oswald Bold"/>
              </a:rPr>
              <a:t>LIHEAP as a Block Grant</a:t>
            </a:r>
          </a:p>
        </p:txBody>
      </p:sp>
    </p:spTree>
    <p:extLst>
      <p:ext uri="{BB962C8B-B14F-4D97-AF65-F5344CB8AC3E}">
        <p14:creationId xmlns:p14="http://schemas.microsoft.com/office/powerpoint/2010/main" val="4229413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E27437F290A742B33C50902C59475C" ma:contentTypeVersion="15" ma:contentTypeDescription="Create a new document." ma:contentTypeScope="" ma:versionID="a4f3866ed64f3235a68d1faf0f9974d9">
  <xsd:schema xmlns:xsd="http://www.w3.org/2001/XMLSchema" xmlns:xs="http://www.w3.org/2001/XMLSchema" xmlns:p="http://schemas.microsoft.com/office/2006/metadata/properties" xmlns:ns2="78564ab5-b4a5-4767-8d79-cd53dfe02758" xmlns:ns3="f4f4bc07-40b7-4e61-9bed-2568226f4de5" targetNamespace="http://schemas.microsoft.com/office/2006/metadata/properties" ma:root="true" ma:fieldsID="1fe8824c5ec48615a4556cb69e2dd814" ns2:_="" ns3:_="">
    <xsd:import namespace="78564ab5-b4a5-4767-8d79-cd53dfe02758"/>
    <xsd:import namespace="f4f4bc07-40b7-4e61-9bed-2568226f4d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4ab5-b4a5-4767-8d79-cd53dfe02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ecea897-e294-4e5a-891a-91714734c0b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f4bc07-40b7-4e61-9bed-2568226f4d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d96dac-73ce-49ad-ad69-b255746e8089}" ma:internalName="TaxCatchAll" ma:showField="CatchAllData" ma:web="f4f4bc07-40b7-4e61-9bed-2568226f4d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f4bc07-40b7-4e61-9bed-2568226f4de5" xsi:nil="true"/>
    <lcf76f155ced4ddcb4097134ff3c332f xmlns="78564ab5-b4a5-4767-8d79-cd53dfe02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8D96E1-2006-4F81-849D-94550E523DF5}"/>
</file>

<file path=customXml/itemProps2.xml><?xml version="1.0" encoding="utf-8"?>
<ds:datastoreItem xmlns:ds="http://schemas.openxmlformats.org/officeDocument/2006/customXml" ds:itemID="{A0C36AF0-E6E9-4225-A43E-1A19EEA8BFDB}"/>
</file>

<file path=customXml/itemProps3.xml><?xml version="1.0" encoding="utf-8"?>
<ds:datastoreItem xmlns:ds="http://schemas.openxmlformats.org/officeDocument/2006/customXml" ds:itemID="{F9EBF964-ABDA-4AAF-B65E-969A39A62726}"/>
</file>

<file path=docProps/app.xml><?xml version="1.0" encoding="utf-8"?>
<Properties xmlns="http://schemas.openxmlformats.org/officeDocument/2006/extended-properties" xmlns:vt="http://schemas.openxmlformats.org/officeDocument/2006/docPropsVTypes">
  <TotalTime>1808</TotalTime>
  <Words>8151</Words>
  <Application>Microsoft Office PowerPoint</Application>
  <PresentationFormat>Widescreen</PresentationFormat>
  <Paragraphs>990</Paragraphs>
  <Slides>72</Slides>
  <Notes>67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72</vt:i4>
      </vt:variant>
    </vt:vector>
  </HeadingPairs>
  <TitlesOfParts>
    <vt:vector size="82" baseType="lpstr">
      <vt:lpstr>Aptos</vt:lpstr>
      <vt:lpstr>Aptos Narrow</vt:lpstr>
      <vt:lpstr>Arial</vt:lpstr>
      <vt:lpstr>Calibri</vt:lpstr>
      <vt:lpstr>Lato</vt:lpstr>
      <vt:lpstr>Lato Heavy</vt:lpstr>
      <vt:lpstr>Oswald Bold</vt:lpstr>
      <vt:lpstr>Wingdings</vt:lpstr>
      <vt:lpstr>Office Theme</vt:lpstr>
      <vt:lpstr>1_Office Theme</vt:lpstr>
      <vt:lpstr>PowerPoint Presentation</vt:lpstr>
      <vt:lpstr>Introduction, Session Objectives</vt:lpstr>
      <vt:lpstr>Training Outline</vt:lpstr>
      <vt:lpstr>Training Outline (continued)</vt:lpstr>
      <vt:lpstr>2026 Overarching Themes, Hot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Torgerson</dc:creator>
  <cp:lastModifiedBy>Cassandra Lovejoy</cp:lastModifiedBy>
  <cp:revision>3</cp:revision>
  <dcterms:created xsi:type="dcterms:W3CDTF">2025-05-30T05:41:24Z</dcterms:created>
  <dcterms:modified xsi:type="dcterms:W3CDTF">2026-03-09T22:18:26Z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0x010100B2E27437F290A742B33C50902C59475C</vt:lpwstr>
  </property>
</Properties>
</file>