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9" r:id="rId23"/>
    <p:sldId id="280" r:id="rId24"/>
    <p:sldId id="281" r:id="rId25"/>
    <p:sldId id="282" r:id="rId26"/>
    <p:sldId id="283" r:id="rId27"/>
    <p:sldId id="284" r:id="rId28"/>
    <p:sldId id="285" r:id="rId29"/>
    <p:sldId id="286" r:id="rId30"/>
    <p:sldId id="287" r:id="rId31"/>
    <p:sldId id="290" r:id="rId32"/>
    <p:sldId id="291"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Lexend" panose="020B0604020202020204" charset="0"/>
      <p:regular r:id="rId39"/>
      <p:bold r:id="rId40"/>
    </p:embeddedFont>
    <p:embeddedFont>
      <p:font typeface="Open Sans" panose="020B0606030504020204" pitchFamily="34" charset="0"/>
      <p:regular r:id="rId41"/>
      <p:bold r:id="rId42"/>
      <p:italic r:id="rId43"/>
      <p:boldItalic r:id="rId44"/>
    </p:embeddedFont>
    <p:embeddedFont>
      <p:font typeface="Oswald" panose="00000500000000000000" pitchFamily="2" charset="0"/>
      <p:regular r:id="rId45"/>
      <p:bold r:id="rId46"/>
    </p:embeddedFont>
    <p:embeddedFont>
      <p:font typeface="PT Sans Narrow" panose="020B0506020203020204"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03" y="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customXml" Target="../customXml/item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95d2b75101_0_1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395d2b75101_0_15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ce3d4cd81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ce3d4cd81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ce3d4cd81c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ce3d4cd81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ce3d4cd81c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ce3d4cd8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ce3d4cd81c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ce3d4cd81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ce3d4cd81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ce3d4cd81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rPr>
              <a:t>•</a:t>
            </a:r>
            <a:r>
              <a:rPr lang="en" sz="2000">
                <a:solidFill>
                  <a:srgbClr val="002F6C"/>
                </a:solidFill>
              </a:rPr>
              <a:t>14% of New Yorkers reported using a food pantry in 2024</a:t>
            </a:r>
            <a:endParaRPr sz="2000">
              <a:solidFill>
                <a:srgbClr val="002F6C"/>
              </a:solidFill>
            </a:endParaRPr>
          </a:p>
          <a:p>
            <a:pPr marL="0" lvl="0" indent="0" algn="l" rtl="0">
              <a:lnSpc>
                <a:spcPct val="115000"/>
              </a:lnSpc>
              <a:spcBef>
                <a:spcPts val="0"/>
              </a:spcBef>
              <a:spcAft>
                <a:spcPts val="0"/>
              </a:spcAft>
              <a:buNone/>
            </a:pPr>
            <a:r>
              <a:rPr lang="en" sz="2000">
                <a:solidFill>
                  <a:schemeClr val="dk1"/>
                </a:solidFill>
              </a:rPr>
              <a:t>•</a:t>
            </a:r>
            <a:r>
              <a:rPr lang="en" sz="2000">
                <a:solidFill>
                  <a:srgbClr val="002F6C"/>
                </a:solidFill>
              </a:rPr>
              <a:t>This translates to nearly 1.2 million food pantry users across the city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ce3d4cd81c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ce3d4cd81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000">
              <a:solidFill>
                <a:srgbClr val="002F6C"/>
              </a:solidFill>
            </a:endParaRPr>
          </a:p>
          <a:p>
            <a:pPr marL="0" lvl="0" indent="0" algn="l" rtl="0">
              <a:lnSpc>
                <a:spcPct val="115000"/>
              </a:lnSpc>
              <a:spcBef>
                <a:spcPts val="0"/>
              </a:spcBef>
              <a:spcAft>
                <a:spcPts val="0"/>
              </a:spcAft>
              <a:buNone/>
            </a:pPr>
            <a:r>
              <a:rPr lang="en" sz="2000">
                <a:solidFill>
                  <a:schemeClr val="dk1"/>
                </a:solidFill>
              </a:rPr>
              <a:t>•</a:t>
            </a:r>
            <a:r>
              <a:rPr lang="en" sz="2000">
                <a:solidFill>
                  <a:srgbClr val="002F6C"/>
                </a:solidFill>
              </a:rPr>
              <a:t>This translates to nearly 1.2 million food pantry users across the city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ce3d4cd81c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ce3d4cd81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ce3d4cd81c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ce3d4cd81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ce3d4cd81c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ce3d4cd81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ce3d4cd81c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ce3d4cd81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95d2b75101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395d2b75101_0_8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95d2b75101_0_10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95d2b75101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95d2b75101_0_1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95d2b75101_0_1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95d2b75101_0_1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95d2b75101_0_1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95d2b75101_0_1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95d2b75101_0_1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95d2b75101_0_1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95d2b75101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70% of New Yorkers who could not afford a utility payment at least once in a five-year period also</a:t>
            </a:r>
            <a:endParaRPr/>
          </a:p>
          <a:p>
            <a:pPr marL="0" lvl="0" indent="0" algn="l" rtl="0">
              <a:spcBef>
                <a:spcPts val="0"/>
              </a:spcBef>
              <a:spcAft>
                <a:spcPts val="0"/>
              </a:spcAft>
              <a:buClr>
                <a:schemeClr val="dk1"/>
              </a:buClr>
              <a:buSzPts val="1100"/>
              <a:buFont typeface="Arial"/>
              <a:buNone/>
            </a:pPr>
            <a:r>
              <a:rPr lang="en"/>
              <a:t>faced multiple other forms of material hardship in the same period, including not being able to</a:t>
            </a:r>
            <a:endParaRPr/>
          </a:p>
          <a:p>
            <a:pPr marL="0" lvl="0" indent="0" algn="l" rtl="0">
              <a:spcBef>
                <a:spcPts val="0"/>
              </a:spcBef>
              <a:spcAft>
                <a:spcPts val="0"/>
              </a:spcAft>
              <a:buNone/>
            </a:pPr>
            <a:r>
              <a:rPr lang="en"/>
              <a:t>afford rent, food, or medical care.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95d2b75101_0_1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95d2b75101_0_1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95d2b75101_0_1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95d2b75101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The same is true for 85% of New Yorkers who had their utilities shut off.</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95d2b75101_0_1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95d2b75101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95d2b75101_0_1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95d2b75101_0_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95d2b75101_0_1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95d2b75101_0_1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95d2b75101_0_9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95d2b75101_0_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95d2b75101_0_1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95d2b75101_0_1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95d2b75101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95d2b75101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95d2b75101_0_1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95d2b75101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95d2b75101_0_1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95d2b75101_0_1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ce3d4cd81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ce3d4cd81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•More than 2.2 million new Yorkers lived in poverty, highest level on record since we started the poverty tracker 12 years ago</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•Asian and Latino New Yorkers were more than twice as likely to live in poverty in 2024 than white New Yorkers (30% and 33% vs. 14%), and rates were similarly elevated among Black New Yorkers (27%). There is suggestive evidence that these gaps may be widening.</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ce3d4cd81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ce3d4cd81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56" name="Google Shape;56;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57" name="Google Shape;57;p14"/>
          <p:cNvGrpSpPr/>
          <p:nvPr/>
        </p:nvGrpSpPr>
        <p:grpSpPr>
          <a:xfrm>
            <a:off x="1004144" y="1022025"/>
            <a:ext cx="7136668" cy="152400"/>
            <a:chOff x="1346429" y="1011300"/>
            <a:chExt cx="6452100" cy="152400"/>
          </a:xfrm>
        </p:grpSpPr>
        <p:cxnSp>
          <p:nvCxnSpPr>
            <p:cNvPr id="58" name="Google Shape;58;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59" name="Google Shape;59;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0" name="Google Shape;60;p14"/>
          <p:cNvGrpSpPr/>
          <p:nvPr/>
        </p:nvGrpSpPr>
        <p:grpSpPr>
          <a:xfrm>
            <a:off x="1004151" y="3969100"/>
            <a:ext cx="7136668" cy="152400"/>
            <a:chOff x="1346435" y="3969088"/>
            <a:chExt cx="6452100" cy="152400"/>
          </a:xfrm>
        </p:grpSpPr>
        <p:cxnSp>
          <p:nvCxnSpPr>
            <p:cNvPr id="61" name="Google Shape;61;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2" name="Google Shape;62;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3" name="Google Shape;63;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64" name="Google Shape;64;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3" name="Google Shape;73;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7" name="Google Shape;77;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8" name="Google Shape;78;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4" name="Google Shape;94;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96" name="Google Shape;9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9" name="Google Shape;9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3"/>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3"/>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103" name="Google Shape;103;p23"/>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04" name="Google Shape;10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4" name="Google Shape;114;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5" name="Google Shape;11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8" name="Google Shape;11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1" name="Google Shape;12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22" name="Google Shape;12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5" name="Google Shape;125;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6" name="Google Shape;126;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7" name="Google Shape;12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0" name="Google Shape;13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3" name="Google Shape;133;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34" name="Google Shape;13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5"/>
        <p:cNvGrpSpPr/>
        <p:nvPr/>
      </p:nvGrpSpPr>
      <p:grpSpPr>
        <a:xfrm>
          <a:off x="0" y="0"/>
          <a:ext cx="0" cy="0"/>
          <a:chOff x="0" y="0"/>
          <a:chExt cx="0" cy="0"/>
        </a:xfrm>
      </p:grpSpPr>
      <p:sp>
        <p:nvSpPr>
          <p:cNvPr id="136" name="Google Shape;136;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7" name="Google Shape;13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8"/>
        <p:cNvGrpSpPr/>
        <p:nvPr/>
      </p:nvGrpSpPr>
      <p:grpSpPr>
        <a:xfrm>
          <a:off x="0" y="0"/>
          <a:ext cx="0" cy="0"/>
          <a:chOff x="0" y="0"/>
          <a:chExt cx="0" cy="0"/>
        </a:xfrm>
      </p:grpSpPr>
      <p:sp>
        <p:nvSpPr>
          <p:cNvPr id="139" name="Google Shape;139;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1" name="Google Shape;141;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2" name="Google Shape;142;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43" name="Google Shape;14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4"/>
        <p:cNvGrpSpPr/>
        <p:nvPr/>
      </p:nvGrpSpPr>
      <p:grpSpPr>
        <a:xfrm>
          <a:off x="0" y="0"/>
          <a:ext cx="0" cy="0"/>
          <a:chOff x="0" y="0"/>
          <a:chExt cx="0" cy="0"/>
        </a:xfrm>
      </p:grpSpPr>
      <p:sp>
        <p:nvSpPr>
          <p:cNvPr id="145" name="Google Shape;145;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46" name="Google Shape;14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7"/>
        <p:cNvGrpSpPr/>
        <p:nvPr/>
      </p:nvGrpSpPr>
      <p:grpSpPr>
        <a:xfrm>
          <a:off x="0" y="0"/>
          <a:ext cx="0" cy="0"/>
          <a:chOff x="0" y="0"/>
          <a:chExt cx="0" cy="0"/>
        </a:xfrm>
      </p:grpSpPr>
      <p:sp>
        <p:nvSpPr>
          <p:cNvPr id="148" name="Google Shape;148;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9" name="Google Shape;149;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50" name="Google Shape;15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sp>
        <p:nvSpPr>
          <p:cNvPr id="152" name="Google Shape;15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2" name="Google Shape;52;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68F"/>
              </a:buClr>
              <a:buSzPts val="2800"/>
              <a:buFont typeface="Oswald"/>
              <a:buNone/>
              <a:defRPr sz="2800">
                <a:solidFill>
                  <a:srgbClr val="00568F"/>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9" name="Google Shape;109;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exend"/>
              <a:buChar char="●"/>
              <a:defRPr sz="1800">
                <a:solidFill>
                  <a:schemeClr val="dk1"/>
                </a:solidFill>
                <a:latin typeface="Lexend"/>
                <a:ea typeface="Lexend"/>
                <a:cs typeface="Lexend"/>
                <a:sym typeface="Lexend"/>
              </a:defRPr>
            </a:lvl1pPr>
            <a:lvl2pPr marL="914400" lvl="1"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
        <p:nvSpPr>
          <p:cNvPr id="110" name="Google Shape;11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111" name="Google Shape;111;p25"/>
          <p:cNvPicPr preferRelativeResize="0"/>
          <p:nvPr/>
        </p:nvPicPr>
        <p:blipFill>
          <a:blip r:embed="rId13">
            <a:alphaModFix/>
          </a:blip>
          <a:stretch>
            <a:fillRect/>
          </a:stretch>
        </p:blipFill>
        <p:spPr>
          <a:xfrm>
            <a:off x="7028224" y="4308376"/>
            <a:ext cx="1992924" cy="630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hyperlink" Target="mailto:christopher.wimer@columbia.edu"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7"/>
          <p:cNvSpPr txBox="1"/>
          <p:nvPr/>
        </p:nvSpPr>
        <p:spPr>
          <a:xfrm>
            <a:off x="311700" y="466975"/>
            <a:ext cx="8520600" cy="17214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3900">
                <a:solidFill>
                  <a:srgbClr val="6FA8DC"/>
                </a:solidFill>
              </a:rPr>
              <a:t>Insights from the Poverty Tracker: </a:t>
            </a:r>
            <a:endParaRPr sz="3900">
              <a:solidFill>
                <a:srgbClr val="6FA8DC"/>
              </a:solidFill>
            </a:endParaRPr>
          </a:p>
        </p:txBody>
      </p:sp>
      <p:sp>
        <p:nvSpPr>
          <p:cNvPr id="158" name="Google Shape;158;p37"/>
          <p:cNvSpPr txBox="1"/>
          <p:nvPr/>
        </p:nvSpPr>
        <p:spPr>
          <a:xfrm>
            <a:off x="311700" y="211465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259">
                <a:solidFill>
                  <a:srgbClr val="00568F"/>
                </a:solidFill>
                <a:latin typeface="Oswald"/>
                <a:ea typeface="Oswald"/>
                <a:cs typeface="Oswald"/>
                <a:sym typeface="Oswald"/>
              </a:rPr>
              <a:t>Energy Insecurity in New York City </a:t>
            </a:r>
            <a:endParaRPr sz="3259">
              <a:solidFill>
                <a:srgbClr val="00568F"/>
              </a:solidFill>
              <a:latin typeface="Oswald"/>
              <a:ea typeface="Oswald"/>
              <a:cs typeface="Oswald"/>
              <a:sym typeface="Oswald"/>
            </a:endParaRPr>
          </a:p>
          <a:p>
            <a:pPr marL="0" lvl="0" indent="0" algn="l" rtl="0">
              <a:lnSpc>
                <a:spcPct val="90000"/>
              </a:lnSpc>
              <a:spcBef>
                <a:spcPts val="0"/>
              </a:spcBef>
              <a:spcAft>
                <a:spcPts val="0"/>
              </a:spcAft>
              <a:buNone/>
            </a:pPr>
            <a:endParaRPr sz="184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6"/>
          <p:cNvSpPr txBox="1">
            <a:spLocks noGrp="1"/>
          </p:cNvSpPr>
          <p:nvPr>
            <p:ph type="title"/>
          </p:nvPr>
        </p:nvSpPr>
        <p:spPr>
          <a:xfrm>
            <a:off x="311700" y="154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2024 Poverty Thresholds for Families in Rental Housing</a:t>
            </a:r>
            <a:endParaRPr/>
          </a:p>
        </p:txBody>
      </p:sp>
      <p:sp>
        <p:nvSpPr>
          <p:cNvPr id="228" name="Google Shape;228;p46"/>
          <p:cNvSpPr txBox="1">
            <a:spLocks noGrp="1"/>
          </p:cNvSpPr>
          <p:nvPr>
            <p:ph type="body" idx="1"/>
          </p:nvPr>
        </p:nvSpPr>
        <p:spPr>
          <a:xfrm>
            <a:off x="311700" y="726800"/>
            <a:ext cx="8520600" cy="41994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sz="6400" b="1">
                <a:solidFill>
                  <a:srgbClr val="002F6C"/>
                </a:solidFill>
                <a:highlight>
                  <a:srgbClr val="FFD966"/>
                </a:highlight>
                <a:latin typeface="Open Sans"/>
                <a:ea typeface="Open Sans"/>
                <a:cs typeface="Open Sans"/>
                <a:sym typeface="Open Sans"/>
              </a:rPr>
              <a:t>SPM</a:t>
            </a:r>
            <a:r>
              <a:rPr lang="en" sz="7200">
                <a:solidFill>
                  <a:srgbClr val="002F6C"/>
                </a:solidFill>
                <a:highlight>
                  <a:srgbClr val="FFD966"/>
                </a:highlight>
                <a:latin typeface="Open Sans"/>
                <a:ea typeface="Open Sans"/>
                <a:cs typeface="Open Sans"/>
                <a:sym typeface="Open Sans"/>
              </a:rPr>
              <a:t>: </a:t>
            </a:r>
            <a:r>
              <a:rPr lang="en" sz="5200" b="1">
                <a:solidFill>
                  <a:srgbClr val="063A79"/>
                </a:solidFill>
                <a:highlight>
                  <a:srgbClr val="FFD966"/>
                </a:highlight>
                <a:latin typeface="Arial"/>
                <a:ea typeface="Arial"/>
                <a:cs typeface="Arial"/>
                <a:sym typeface="Arial"/>
              </a:rPr>
              <a:t>In poverty </a:t>
            </a:r>
            <a:r>
              <a:rPr lang="en" sz="5200">
                <a:solidFill>
                  <a:srgbClr val="063A79"/>
                </a:solidFill>
                <a:highlight>
                  <a:srgbClr val="FFD966"/>
                </a:highlight>
                <a:latin typeface="Arial"/>
                <a:ea typeface="Arial"/>
                <a:cs typeface="Arial"/>
                <a:sym typeface="Arial"/>
              </a:rPr>
              <a:t>= (Post-tax cash income + in-kind benefits – nondiscretionary expenses) &lt; Poverty threshold</a:t>
            </a:r>
            <a:endParaRPr sz="5200">
              <a:solidFill>
                <a:srgbClr val="063A79"/>
              </a:solidFill>
              <a:highlight>
                <a:srgbClr val="FFD966"/>
              </a:highlight>
              <a:latin typeface="Arial"/>
              <a:ea typeface="Arial"/>
              <a:cs typeface="Arial"/>
              <a:sym typeface="Arial"/>
            </a:endParaRPr>
          </a:p>
          <a:p>
            <a:pPr marL="0" lvl="0" indent="0" algn="l" rtl="0">
              <a:spcBef>
                <a:spcPts val="1200"/>
              </a:spcBef>
              <a:spcAft>
                <a:spcPts val="0"/>
              </a:spcAft>
              <a:buNone/>
            </a:pPr>
            <a:endParaRPr sz="7200">
              <a:solidFill>
                <a:srgbClr val="002F6C"/>
              </a:solidFill>
              <a:latin typeface="Open Sans"/>
              <a:ea typeface="Open Sans"/>
              <a:cs typeface="Open Sans"/>
              <a:sym typeface="Open Sans"/>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29" name="Google Shape;229;p46"/>
          <p:cNvPicPr preferRelativeResize="0"/>
          <p:nvPr/>
        </p:nvPicPr>
        <p:blipFill>
          <a:blip r:embed="rId3">
            <a:alphaModFix/>
          </a:blip>
          <a:stretch>
            <a:fillRect/>
          </a:stretch>
        </p:blipFill>
        <p:spPr>
          <a:xfrm>
            <a:off x="1627632" y="821745"/>
            <a:ext cx="5888736" cy="27137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title"/>
          </p:nvPr>
        </p:nvSpPr>
        <p:spPr>
          <a:xfrm>
            <a:off x="311700" y="959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573"/>
              <a:buFont typeface="Arial"/>
              <a:buNone/>
            </a:pPr>
            <a:r>
              <a:rPr lang="en" sz="2711" b="1">
                <a:solidFill>
                  <a:srgbClr val="002F6C"/>
                </a:solidFill>
              </a:rPr>
              <a:t>Nearly 3 in 5 New Yorkers (5 million) lived below 200% of the poverty line.</a:t>
            </a:r>
            <a:endParaRPr sz="2711" b="1">
              <a:solidFill>
                <a:srgbClr val="002F6C"/>
              </a:solidFill>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235" name="Google Shape;235;p47"/>
          <p:cNvSpPr txBox="1">
            <a:spLocks noGrp="1"/>
          </p:cNvSpPr>
          <p:nvPr>
            <p:ph type="body" idx="1"/>
          </p:nvPr>
        </p:nvSpPr>
        <p:spPr>
          <a:xfrm rot="10800000" flipH="1">
            <a:off x="311700" y="4568825"/>
            <a:ext cx="8520600" cy="54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523"/>
              <a:buNone/>
            </a:pPr>
            <a:endParaRPr sz="1710">
              <a:solidFill>
                <a:srgbClr val="002F6C"/>
              </a:solidFill>
              <a:latin typeface="Arial"/>
              <a:ea typeface="Arial"/>
              <a:cs typeface="Arial"/>
              <a:sym typeface="Arial"/>
            </a:endParaRPr>
          </a:p>
        </p:txBody>
      </p:sp>
      <p:pic>
        <p:nvPicPr>
          <p:cNvPr id="236" name="Google Shape;236;p47"/>
          <p:cNvPicPr preferRelativeResize="0"/>
          <p:nvPr/>
        </p:nvPicPr>
        <p:blipFill>
          <a:blip r:embed="rId3">
            <a:alphaModFix/>
          </a:blip>
          <a:stretch>
            <a:fillRect/>
          </a:stretch>
        </p:blipFill>
        <p:spPr>
          <a:xfrm>
            <a:off x="1354576" y="1274850"/>
            <a:ext cx="6434848" cy="2825500"/>
          </a:xfrm>
          <a:prstGeom prst="rect">
            <a:avLst/>
          </a:prstGeom>
          <a:noFill/>
          <a:ln>
            <a:noFill/>
          </a:ln>
        </p:spPr>
      </p:pic>
      <p:pic>
        <p:nvPicPr>
          <p:cNvPr id="237" name="Google Shape;237;p47"/>
          <p:cNvPicPr preferRelativeResize="0"/>
          <p:nvPr/>
        </p:nvPicPr>
        <p:blipFill>
          <a:blip r:embed="rId4">
            <a:alphaModFix/>
          </a:blip>
          <a:stretch>
            <a:fillRect/>
          </a:stretch>
        </p:blipFill>
        <p:spPr>
          <a:xfrm>
            <a:off x="1778300" y="973425"/>
            <a:ext cx="5587391" cy="301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8"/>
          <p:cNvSpPr txBox="1">
            <a:spLocks noGrp="1"/>
          </p:cNvSpPr>
          <p:nvPr>
            <p:ph type="title"/>
          </p:nvPr>
        </p:nvSpPr>
        <p:spPr>
          <a:xfrm>
            <a:off x="311700" y="14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Hardship &amp; Disadvantage</a:t>
            </a:r>
            <a:endParaRPr/>
          </a:p>
          <a:p>
            <a:pPr marL="0" lvl="0" indent="0" algn="l" rtl="0">
              <a:spcBef>
                <a:spcPts val="0"/>
              </a:spcBef>
              <a:spcAft>
                <a:spcPts val="0"/>
              </a:spcAft>
              <a:buNone/>
            </a:pPr>
            <a:endParaRPr/>
          </a:p>
        </p:txBody>
      </p:sp>
      <p:sp>
        <p:nvSpPr>
          <p:cNvPr id="243" name="Google Shape;243;p48"/>
          <p:cNvSpPr txBox="1">
            <a:spLocks noGrp="1"/>
          </p:cNvSpPr>
          <p:nvPr>
            <p:ph type="body" idx="1"/>
          </p:nvPr>
        </p:nvSpPr>
        <p:spPr>
          <a:xfrm>
            <a:off x="335450" y="859725"/>
            <a:ext cx="3999900" cy="353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solidFill>
                  <a:srgbClr val="002F6C"/>
                </a:solidFill>
                <a:latin typeface="Arial"/>
                <a:ea typeface="Arial"/>
                <a:cs typeface="Arial"/>
                <a:sym typeface="Arial"/>
              </a:rPr>
              <a:t>Adult Hardship Rate in NYC (2015-2024)</a:t>
            </a:r>
            <a:endParaRPr b="1">
              <a:solidFill>
                <a:srgbClr val="002F6C"/>
              </a:solidFill>
              <a:latin typeface="Arial"/>
              <a:ea typeface="Arial"/>
              <a:cs typeface="Arial"/>
              <a:sym typeface="Arial"/>
            </a:endParaRPr>
          </a:p>
          <a:p>
            <a:pPr marL="0" lvl="0" indent="0" algn="l" rtl="0">
              <a:spcBef>
                <a:spcPts val="0"/>
              </a:spcBef>
              <a:spcAft>
                <a:spcPts val="1200"/>
              </a:spcAft>
              <a:buSzPts val="523"/>
              <a:buNone/>
            </a:pPr>
            <a:endParaRPr sz="1710">
              <a:solidFill>
                <a:srgbClr val="002F6C"/>
              </a:solidFill>
              <a:latin typeface="Arial"/>
              <a:ea typeface="Arial"/>
              <a:cs typeface="Arial"/>
              <a:sym typeface="Arial"/>
            </a:endParaRPr>
          </a:p>
        </p:txBody>
      </p:sp>
      <p:sp>
        <p:nvSpPr>
          <p:cNvPr id="244" name="Google Shape;244;p48"/>
          <p:cNvSpPr txBox="1">
            <a:spLocks noGrp="1"/>
          </p:cNvSpPr>
          <p:nvPr>
            <p:ph type="body" idx="2"/>
          </p:nvPr>
        </p:nvSpPr>
        <p:spPr>
          <a:xfrm>
            <a:off x="4856150" y="85972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b="1">
                <a:solidFill>
                  <a:srgbClr val="002F6C"/>
                </a:solidFill>
                <a:latin typeface="Arial"/>
                <a:ea typeface="Arial"/>
                <a:cs typeface="Arial"/>
                <a:sym typeface="Arial"/>
              </a:rPr>
              <a:t>Child Hardship Rate in NYC (2017-2024)</a:t>
            </a:r>
            <a:endParaRPr b="1">
              <a:solidFill>
                <a:srgbClr val="002F6C"/>
              </a:solidFill>
              <a:latin typeface="Arial"/>
              <a:ea typeface="Arial"/>
              <a:cs typeface="Arial"/>
              <a:sym typeface="Arial"/>
            </a:endParaRPr>
          </a:p>
          <a:p>
            <a:pPr marL="0" lvl="0" indent="0" algn="l" rtl="0">
              <a:spcBef>
                <a:spcPts val="0"/>
              </a:spcBef>
              <a:spcAft>
                <a:spcPts val="1200"/>
              </a:spcAft>
              <a:buNone/>
            </a:pPr>
            <a:endParaRPr/>
          </a:p>
        </p:txBody>
      </p:sp>
      <p:pic>
        <p:nvPicPr>
          <p:cNvPr id="245" name="Google Shape;245;p48"/>
          <p:cNvPicPr preferRelativeResize="0"/>
          <p:nvPr/>
        </p:nvPicPr>
        <p:blipFill>
          <a:blip r:embed="rId3">
            <a:alphaModFix/>
          </a:blip>
          <a:stretch>
            <a:fillRect/>
          </a:stretch>
        </p:blipFill>
        <p:spPr>
          <a:xfrm>
            <a:off x="4595750" y="1272300"/>
            <a:ext cx="4425695" cy="2249728"/>
          </a:xfrm>
          <a:prstGeom prst="rect">
            <a:avLst/>
          </a:prstGeom>
          <a:noFill/>
          <a:ln>
            <a:noFill/>
          </a:ln>
        </p:spPr>
      </p:pic>
      <p:pic>
        <p:nvPicPr>
          <p:cNvPr id="246" name="Google Shape;246;p48"/>
          <p:cNvPicPr preferRelativeResize="0"/>
          <p:nvPr/>
        </p:nvPicPr>
        <p:blipFill>
          <a:blip r:embed="rId4">
            <a:alphaModFix/>
          </a:blip>
          <a:stretch>
            <a:fillRect/>
          </a:stretch>
        </p:blipFill>
        <p:spPr>
          <a:xfrm>
            <a:off x="122550" y="1263863"/>
            <a:ext cx="4425696" cy="2266602"/>
          </a:xfrm>
          <a:prstGeom prst="rect">
            <a:avLst/>
          </a:prstGeom>
          <a:noFill/>
          <a:ln>
            <a:noFill/>
          </a:ln>
        </p:spPr>
      </p:pic>
      <p:sp>
        <p:nvSpPr>
          <p:cNvPr id="247" name="Google Shape;247;p48"/>
          <p:cNvSpPr txBox="1"/>
          <p:nvPr/>
        </p:nvSpPr>
        <p:spPr>
          <a:xfrm>
            <a:off x="467425" y="3622950"/>
            <a:ext cx="8262300" cy="34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a:solidFill>
                  <a:srgbClr val="002F6C"/>
                </a:solidFill>
              </a:rPr>
              <a:t>More than half of adults and 2 in 3 families with children experienced at least one form of material hardship in 2024.</a:t>
            </a:r>
            <a:endParaRPr sz="1900">
              <a:solidFill>
                <a:srgbClr val="002F6C"/>
              </a:solidFill>
            </a:endParaRPr>
          </a:p>
          <a:p>
            <a:pPr marL="0" lvl="0" indent="0" algn="l" rtl="0">
              <a:spcBef>
                <a:spcPts val="0"/>
              </a:spcBef>
              <a:spcAft>
                <a:spcPts val="0"/>
              </a:spcAft>
              <a:buNone/>
            </a:pPr>
            <a:endParaRPr sz="1800">
              <a:solidFill>
                <a:schemeClr val="dk1"/>
              </a:solidFill>
              <a:latin typeface="Lexend"/>
              <a:ea typeface="Lexend"/>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9"/>
          <p:cNvSpPr txBox="1">
            <a:spLocks noGrp="1"/>
          </p:cNvSpPr>
          <p:nvPr>
            <p:ph type="title"/>
          </p:nvPr>
        </p:nvSpPr>
        <p:spPr>
          <a:xfrm>
            <a:off x="311700" y="95925"/>
            <a:ext cx="8520600" cy="990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000">
                <a:solidFill>
                  <a:srgbClr val="002F6C"/>
                </a:solidFill>
                <a:latin typeface="Arial"/>
                <a:ea typeface="Arial"/>
                <a:cs typeface="Arial"/>
                <a:sym typeface="Arial"/>
              </a:rPr>
              <a:t>I</a:t>
            </a:r>
            <a:r>
              <a:rPr lang="en" sz="1666">
                <a:solidFill>
                  <a:srgbClr val="002F6C"/>
                </a:solidFill>
                <a:latin typeface="Arial"/>
                <a:ea typeface="Arial"/>
                <a:cs typeface="Arial"/>
                <a:sym typeface="Arial"/>
              </a:rPr>
              <a:t>n 2024, 6% of New Yorkers experienced severe food hardship. This translates to nearly 550,000 people often running out of food or worrying that food will run out before having money to buy more. About 1 in 3 New Yorkers reported at least some form of food hardship, or 2.6 million people.</a:t>
            </a:r>
            <a:endParaRPr sz="1666">
              <a:solidFill>
                <a:srgbClr val="002F6C"/>
              </a:solidFill>
              <a:latin typeface="Arial"/>
              <a:ea typeface="Arial"/>
              <a:cs typeface="Arial"/>
              <a:sym typeface="Arial"/>
            </a:endParaRPr>
          </a:p>
          <a:p>
            <a:pPr marL="0" lvl="0" indent="0" algn="l" rtl="0">
              <a:lnSpc>
                <a:spcPct val="115000"/>
              </a:lnSpc>
              <a:spcBef>
                <a:spcPts val="0"/>
              </a:spcBef>
              <a:spcAft>
                <a:spcPts val="0"/>
              </a:spcAft>
              <a:buClr>
                <a:schemeClr val="dk1"/>
              </a:buClr>
              <a:buSzPct val="31349"/>
              <a:buFont typeface="Arial"/>
              <a:buNone/>
            </a:pPr>
            <a:endParaRPr sz="1666">
              <a:solidFill>
                <a:srgbClr val="002F6C"/>
              </a:solidFill>
              <a:latin typeface="Arial"/>
              <a:ea typeface="Arial"/>
              <a:cs typeface="Arial"/>
              <a:sym typeface="Arial"/>
            </a:endParaRPr>
          </a:p>
          <a:p>
            <a:pPr marL="0" lvl="0" indent="0" algn="l" rtl="0">
              <a:spcBef>
                <a:spcPts val="0"/>
              </a:spcBef>
              <a:spcAft>
                <a:spcPts val="0"/>
              </a:spcAft>
              <a:buNone/>
            </a:pPr>
            <a:endParaRPr/>
          </a:p>
        </p:txBody>
      </p:sp>
      <p:pic>
        <p:nvPicPr>
          <p:cNvPr id="253" name="Google Shape;253;p49"/>
          <p:cNvPicPr preferRelativeResize="0"/>
          <p:nvPr/>
        </p:nvPicPr>
        <p:blipFill rotWithShape="1">
          <a:blip r:embed="rId3">
            <a:alphaModFix/>
          </a:blip>
          <a:srcRect t="6033"/>
          <a:stretch/>
        </p:blipFill>
        <p:spPr>
          <a:xfrm>
            <a:off x="1815084" y="1179225"/>
            <a:ext cx="5513831" cy="34124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a:spLocks noGrp="1"/>
          </p:cNvSpPr>
          <p:nvPr>
            <p:ph type="title"/>
          </p:nvPr>
        </p:nvSpPr>
        <p:spPr>
          <a:xfrm>
            <a:off x="311700" y="212175"/>
            <a:ext cx="8520600" cy="9903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ct val="55000"/>
              <a:buFont typeface="Arial"/>
              <a:buNone/>
            </a:pPr>
            <a:r>
              <a:rPr lang="en" sz="2000">
                <a:solidFill>
                  <a:srgbClr val="002F6C"/>
                </a:solidFill>
                <a:latin typeface="Arial"/>
                <a:ea typeface="Arial"/>
                <a:cs typeface="Arial"/>
                <a:sym typeface="Arial"/>
              </a:rPr>
              <a:t>Food pantry use spiked during the pandemic and has remained elevated in the years since.</a:t>
            </a:r>
            <a:endParaRPr sz="2000">
              <a:solidFill>
                <a:srgbClr val="002F6C"/>
              </a:solidFill>
              <a:latin typeface="Arial"/>
              <a:ea typeface="Arial"/>
              <a:cs typeface="Arial"/>
              <a:sym typeface="Arial"/>
            </a:endParaRPr>
          </a:p>
          <a:p>
            <a:pPr marL="0" lvl="0" indent="0" algn="l" rtl="0">
              <a:lnSpc>
                <a:spcPct val="115000"/>
              </a:lnSpc>
              <a:spcBef>
                <a:spcPts val="0"/>
              </a:spcBef>
              <a:spcAft>
                <a:spcPts val="0"/>
              </a:spcAft>
              <a:buNone/>
            </a:pPr>
            <a:endParaRPr sz="2000">
              <a:solidFill>
                <a:srgbClr val="002F6C"/>
              </a:solidFill>
              <a:latin typeface="Arial"/>
              <a:ea typeface="Arial"/>
              <a:cs typeface="Arial"/>
              <a:sym typeface="Arial"/>
            </a:endParaRPr>
          </a:p>
          <a:p>
            <a:pPr marL="0" lvl="0" indent="0" algn="l" rtl="0">
              <a:lnSpc>
                <a:spcPct val="115000"/>
              </a:lnSpc>
              <a:spcBef>
                <a:spcPts val="0"/>
              </a:spcBef>
              <a:spcAft>
                <a:spcPts val="0"/>
              </a:spcAft>
              <a:buNone/>
            </a:pPr>
            <a:endParaRPr sz="1666">
              <a:solidFill>
                <a:srgbClr val="002F6C"/>
              </a:solidFill>
              <a:latin typeface="Arial"/>
              <a:ea typeface="Arial"/>
              <a:cs typeface="Arial"/>
              <a:sym typeface="Arial"/>
            </a:endParaRPr>
          </a:p>
          <a:p>
            <a:pPr marL="0" lvl="0" indent="0" algn="l" rtl="0">
              <a:spcBef>
                <a:spcPts val="0"/>
              </a:spcBef>
              <a:spcAft>
                <a:spcPts val="0"/>
              </a:spcAft>
              <a:buNone/>
            </a:pPr>
            <a:endParaRPr/>
          </a:p>
        </p:txBody>
      </p:sp>
      <p:pic>
        <p:nvPicPr>
          <p:cNvPr id="259" name="Google Shape;259;p50"/>
          <p:cNvPicPr preferRelativeResize="0"/>
          <p:nvPr/>
        </p:nvPicPr>
        <p:blipFill rotWithShape="1">
          <a:blip r:embed="rId3">
            <a:alphaModFix/>
          </a:blip>
          <a:srcRect t="9008"/>
          <a:stretch/>
        </p:blipFill>
        <p:spPr>
          <a:xfrm>
            <a:off x="1124700" y="1202476"/>
            <a:ext cx="6711696" cy="30761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1"/>
          <p:cNvSpPr txBox="1">
            <a:spLocks noGrp="1"/>
          </p:cNvSpPr>
          <p:nvPr>
            <p:ph type="title"/>
          </p:nvPr>
        </p:nvSpPr>
        <p:spPr>
          <a:xfrm>
            <a:off x="311700" y="212175"/>
            <a:ext cx="8520600" cy="990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711">
                <a:solidFill>
                  <a:srgbClr val="002F6C"/>
                </a:solidFill>
                <a:latin typeface="Arial"/>
                <a:ea typeface="Arial"/>
                <a:cs typeface="Arial"/>
                <a:sym typeface="Arial"/>
              </a:rPr>
              <a:t>Food prices have risen by 33% in the NYC metro area over the past 10 years.</a:t>
            </a:r>
            <a:endParaRPr sz="2711">
              <a:solidFill>
                <a:srgbClr val="002F6C"/>
              </a:solidFill>
              <a:latin typeface="Arial"/>
              <a:ea typeface="Arial"/>
              <a:cs typeface="Arial"/>
              <a:sym typeface="Arial"/>
            </a:endParaRPr>
          </a:p>
          <a:p>
            <a:pPr marL="0" lvl="0" indent="0" algn="l" rtl="0">
              <a:lnSpc>
                <a:spcPct val="115000"/>
              </a:lnSpc>
              <a:spcBef>
                <a:spcPts val="0"/>
              </a:spcBef>
              <a:spcAft>
                <a:spcPts val="0"/>
              </a:spcAft>
              <a:buNone/>
            </a:pPr>
            <a:endParaRPr sz="2000">
              <a:solidFill>
                <a:srgbClr val="002F6C"/>
              </a:solidFill>
              <a:latin typeface="Arial"/>
              <a:ea typeface="Arial"/>
              <a:cs typeface="Arial"/>
              <a:sym typeface="Arial"/>
            </a:endParaRPr>
          </a:p>
          <a:p>
            <a:pPr marL="0" lvl="0" indent="0" algn="l" rtl="0">
              <a:lnSpc>
                <a:spcPct val="115000"/>
              </a:lnSpc>
              <a:spcBef>
                <a:spcPts val="0"/>
              </a:spcBef>
              <a:spcAft>
                <a:spcPts val="0"/>
              </a:spcAft>
              <a:buNone/>
            </a:pPr>
            <a:endParaRPr sz="2000">
              <a:solidFill>
                <a:srgbClr val="002F6C"/>
              </a:solidFill>
              <a:latin typeface="Arial"/>
              <a:ea typeface="Arial"/>
              <a:cs typeface="Arial"/>
              <a:sym typeface="Arial"/>
            </a:endParaRPr>
          </a:p>
          <a:p>
            <a:pPr marL="0" lvl="0" indent="0" algn="l" rtl="0">
              <a:lnSpc>
                <a:spcPct val="115000"/>
              </a:lnSpc>
              <a:spcBef>
                <a:spcPts val="0"/>
              </a:spcBef>
              <a:spcAft>
                <a:spcPts val="0"/>
              </a:spcAft>
              <a:buNone/>
            </a:pPr>
            <a:endParaRPr sz="1666">
              <a:solidFill>
                <a:srgbClr val="002F6C"/>
              </a:solidFill>
              <a:latin typeface="Arial"/>
              <a:ea typeface="Arial"/>
              <a:cs typeface="Arial"/>
              <a:sym typeface="Arial"/>
            </a:endParaRPr>
          </a:p>
          <a:p>
            <a:pPr marL="0" lvl="0" indent="0" algn="l" rtl="0">
              <a:spcBef>
                <a:spcPts val="0"/>
              </a:spcBef>
              <a:spcAft>
                <a:spcPts val="0"/>
              </a:spcAft>
              <a:buNone/>
            </a:pPr>
            <a:endParaRPr/>
          </a:p>
        </p:txBody>
      </p:sp>
      <p:pic>
        <p:nvPicPr>
          <p:cNvPr id="265" name="Google Shape;265;p51"/>
          <p:cNvPicPr preferRelativeResize="0"/>
          <p:nvPr/>
        </p:nvPicPr>
        <p:blipFill rotWithShape="1">
          <a:blip r:embed="rId3">
            <a:alphaModFix/>
          </a:blip>
          <a:srcRect t="6716"/>
          <a:stretch/>
        </p:blipFill>
        <p:spPr>
          <a:xfrm>
            <a:off x="1820050" y="1202475"/>
            <a:ext cx="5503901" cy="3391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311700" y="14245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6261"/>
              <a:buFont typeface="Arial"/>
              <a:buNone/>
            </a:pPr>
            <a:r>
              <a:rPr lang="en" sz="2377">
                <a:solidFill>
                  <a:srgbClr val="002F6C"/>
                </a:solidFill>
                <a:latin typeface="Arial"/>
                <a:ea typeface="Arial"/>
                <a:cs typeface="Arial"/>
                <a:sym typeface="Arial"/>
              </a:rPr>
              <a:t>Half of New Yorkers had at least one form of disadvantage in 2024.</a:t>
            </a:r>
            <a:endParaRPr sz="2377">
              <a:solidFill>
                <a:srgbClr val="002F6C"/>
              </a:solidFill>
              <a:latin typeface="Arial"/>
              <a:ea typeface="Arial"/>
              <a:cs typeface="Arial"/>
              <a:sym typeface="Arial"/>
            </a:endParaRPr>
          </a:p>
          <a:p>
            <a:pPr marL="0" lvl="0" indent="0" algn="l" rtl="0">
              <a:spcBef>
                <a:spcPts val="0"/>
              </a:spcBef>
              <a:spcAft>
                <a:spcPts val="0"/>
              </a:spcAft>
              <a:buNone/>
            </a:pPr>
            <a:endParaRPr sz="2133" b="1"/>
          </a:p>
          <a:p>
            <a:pPr marL="0" lvl="0" indent="0" algn="l" rtl="0">
              <a:spcBef>
                <a:spcPts val="0"/>
              </a:spcBef>
              <a:spcAft>
                <a:spcPts val="0"/>
              </a:spcAft>
              <a:buNone/>
            </a:pPr>
            <a:endParaRPr/>
          </a:p>
        </p:txBody>
      </p:sp>
      <p:pic>
        <p:nvPicPr>
          <p:cNvPr id="271" name="Google Shape;271;p52"/>
          <p:cNvPicPr preferRelativeResize="0"/>
          <p:nvPr/>
        </p:nvPicPr>
        <p:blipFill>
          <a:blip r:embed="rId3">
            <a:alphaModFix/>
          </a:blip>
          <a:stretch>
            <a:fillRect/>
          </a:stretch>
        </p:blipFill>
        <p:spPr>
          <a:xfrm>
            <a:off x="1406850" y="1012350"/>
            <a:ext cx="5943599" cy="3791296"/>
          </a:xfrm>
          <a:prstGeom prst="rect">
            <a:avLst/>
          </a:prstGeom>
          <a:noFill/>
          <a:ln>
            <a:noFill/>
          </a:ln>
        </p:spPr>
      </p:pic>
      <p:pic>
        <p:nvPicPr>
          <p:cNvPr id="272" name="Google Shape;272;p52"/>
          <p:cNvPicPr preferRelativeResize="0"/>
          <p:nvPr/>
        </p:nvPicPr>
        <p:blipFill>
          <a:blip r:embed="rId4">
            <a:alphaModFix/>
          </a:blip>
          <a:stretch>
            <a:fillRect/>
          </a:stretch>
        </p:blipFill>
        <p:spPr>
          <a:xfrm>
            <a:off x="1787652" y="715159"/>
            <a:ext cx="5568696" cy="3346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311700" y="61000"/>
            <a:ext cx="8520600" cy="8739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488">
                <a:solidFill>
                  <a:srgbClr val="002F6C"/>
                </a:solidFill>
                <a:latin typeface="Arial"/>
                <a:ea typeface="Arial"/>
                <a:cs typeface="Arial"/>
                <a:sym typeface="Arial"/>
              </a:rPr>
              <a:t>Economic shocks are relatively common and can push people into poverty or hardship.</a:t>
            </a:r>
            <a:endParaRPr sz="1266">
              <a:solidFill>
                <a:srgbClr val="002F6C"/>
              </a:solidFill>
              <a:latin typeface="Arial"/>
              <a:ea typeface="Arial"/>
              <a:cs typeface="Arial"/>
              <a:sym typeface="Arial"/>
            </a:endParaRPr>
          </a:p>
          <a:p>
            <a:pPr marL="0" lvl="0" indent="0" algn="l" rtl="0">
              <a:spcBef>
                <a:spcPts val="0"/>
              </a:spcBef>
              <a:spcAft>
                <a:spcPts val="0"/>
              </a:spcAft>
              <a:buNone/>
            </a:pPr>
            <a:endParaRPr sz="2133" b="1"/>
          </a:p>
          <a:p>
            <a:pPr marL="0" lvl="0" indent="0" algn="l" rtl="0">
              <a:spcBef>
                <a:spcPts val="0"/>
              </a:spcBef>
              <a:spcAft>
                <a:spcPts val="0"/>
              </a:spcAft>
              <a:buNone/>
            </a:pPr>
            <a:endParaRPr/>
          </a:p>
        </p:txBody>
      </p:sp>
      <p:pic>
        <p:nvPicPr>
          <p:cNvPr id="278" name="Google Shape;278;p53"/>
          <p:cNvPicPr preferRelativeResize="0"/>
          <p:nvPr/>
        </p:nvPicPr>
        <p:blipFill>
          <a:blip r:embed="rId3">
            <a:alphaModFix/>
          </a:blip>
          <a:stretch>
            <a:fillRect/>
          </a:stretch>
        </p:blipFill>
        <p:spPr>
          <a:xfrm>
            <a:off x="1481328" y="995550"/>
            <a:ext cx="6181345" cy="34150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4"/>
          <p:cNvSpPr txBox="1">
            <a:spLocks noGrp="1"/>
          </p:cNvSpPr>
          <p:nvPr>
            <p:ph type="title"/>
          </p:nvPr>
        </p:nvSpPr>
        <p:spPr>
          <a:xfrm>
            <a:off x="311700" y="14245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488" b="1">
                <a:solidFill>
                  <a:srgbClr val="002F6C"/>
                </a:solidFill>
                <a:latin typeface="Arial"/>
                <a:ea typeface="Arial"/>
                <a:cs typeface="Arial"/>
                <a:sym typeface="Arial"/>
              </a:rPr>
              <a:t>Inflation has created greater instability for New Yorkers</a:t>
            </a:r>
            <a:endParaRPr sz="1266" b="1">
              <a:solidFill>
                <a:srgbClr val="002F6C"/>
              </a:solidFill>
              <a:latin typeface="Arial"/>
              <a:ea typeface="Arial"/>
              <a:cs typeface="Arial"/>
              <a:sym typeface="Arial"/>
            </a:endParaRPr>
          </a:p>
          <a:p>
            <a:pPr marL="0" lvl="0" indent="0" algn="l" rtl="0">
              <a:spcBef>
                <a:spcPts val="0"/>
              </a:spcBef>
              <a:spcAft>
                <a:spcPts val="0"/>
              </a:spcAft>
              <a:buNone/>
            </a:pPr>
            <a:endParaRPr sz="2133" b="1"/>
          </a:p>
          <a:p>
            <a:pPr marL="0" lvl="0" indent="0" algn="l" rtl="0">
              <a:spcBef>
                <a:spcPts val="0"/>
              </a:spcBef>
              <a:spcAft>
                <a:spcPts val="0"/>
              </a:spcAft>
              <a:buNone/>
            </a:pPr>
            <a:endParaRPr/>
          </a:p>
        </p:txBody>
      </p:sp>
      <p:pic>
        <p:nvPicPr>
          <p:cNvPr id="284" name="Google Shape;284;p54"/>
          <p:cNvPicPr preferRelativeResize="0"/>
          <p:nvPr/>
        </p:nvPicPr>
        <p:blipFill>
          <a:blip r:embed="rId3">
            <a:alphaModFix/>
          </a:blip>
          <a:stretch>
            <a:fillRect/>
          </a:stretch>
        </p:blipFill>
        <p:spPr>
          <a:xfrm>
            <a:off x="470916" y="812851"/>
            <a:ext cx="8202168" cy="35177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5"/>
          <p:cNvSpPr txBox="1">
            <a:spLocks noGrp="1"/>
          </p:cNvSpPr>
          <p:nvPr>
            <p:ph type="title"/>
          </p:nvPr>
        </p:nvSpPr>
        <p:spPr>
          <a:xfrm>
            <a:off x="311700" y="142450"/>
            <a:ext cx="8520600" cy="82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105">
                <a:solidFill>
                  <a:srgbClr val="002F6C"/>
                </a:solidFill>
                <a:latin typeface="Arial"/>
                <a:ea typeface="Arial"/>
                <a:cs typeface="Arial"/>
                <a:sym typeface="Arial"/>
              </a:rPr>
              <a:t>New Yorkers in poverty or with low incomes were more likely to cut back on basic necessities and savings to cope with inflation and high prices.</a:t>
            </a:r>
            <a:endParaRPr sz="2105">
              <a:solidFill>
                <a:srgbClr val="002F6C"/>
              </a:solidFill>
              <a:latin typeface="Arial"/>
              <a:ea typeface="Arial"/>
              <a:cs typeface="Arial"/>
              <a:sym typeface="Arial"/>
            </a:endParaRPr>
          </a:p>
          <a:p>
            <a:pPr marL="0" lvl="0" indent="0" algn="l" rtl="0">
              <a:spcBef>
                <a:spcPts val="0"/>
              </a:spcBef>
              <a:spcAft>
                <a:spcPts val="0"/>
              </a:spcAft>
              <a:buNone/>
            </a:pPr>
            <a:endParaRPr sz="2133" b="1"/>
          </a:p>
          <a:p>
            <a:pPr marL="0" lvl="0" indent="0" algn="l" rtl="0">
              <a:spcBef>
                <a:spcPts val="0"/>
              </a:spcBef>
              <a:spcAft>
                <a:spcPts val="0"/>
              </a:spcAft>
              <a:buNone/>
            </a:pPr>
            <a:endParaRPr/>
          </a:p>
        </p:txBody>
      </p:sp>
      <p:pic>
        <p:nvPicPr>
          <p:cNvPr id="290" name="Google Shape;290;p55"/>
          <p:cNvPicPr preferRelativeResize="0"/>
          <p:nvPr/>
        </p:nvPicPr>
        <p:blipFill>
          <a:blip r:embed="rId3">
            <a:alphaModFix/>
          </a:blip>
          <a:stretch>
            <a:fillRect/>
          </a:stretch>
        </p:blipFill>
        <p:spPr>
          <a:xfrm>
            <a:off x="928113" y="1123575"/>
            <a:ext cx="7287768" cy="32058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SzPct val="39285"/>
              <a:buNone/>
            </a:pPr>
            <a:r>
              <a:rPr lang="en" b="1"/>
              <a:t>Poverty Tracker Background: </a:t>
            </a:r>
            <a:r>
              <a:rPr lang="en">
                <a:solidFill>
                  <a:srgbClr val="00568F"/>
                </a:solidFill>
              </a:rPr>
              <a:t>Original goals of the </a:t>
            </a:r>
            <a:r>
              <a:rPr lang="en"/>
              <a:t>study</a:t>
            </a:r>
            <a:endParaRPr>
              <a:solidFill>
                <a:srgbClr val="00568F"/>
              </a:solidFill>
            </a:endParaRPr>
          </a:p>
        </p:txBody>
      </p:sp>
      <p:sp>
        <p:nvSpPr>
          <p:cNvPr id="164" name="Google Shape;164;p38"/>
          <p:cNvSpPr txBox="1"/>
          <p:nvPr/>
        </p:nvSpPr>
        <p:spPr>
          <a:xfrm>
            <a:off x="2087025" y="1403113"/>
            <a:ext cx="6864300" cy="2979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 sz="1600" i="0" u="none" strike="noStrike" cap="none">
                <a:solidFill>
                  <a:schemeClr val="dk1"/>
                </a:solidFill>
                <a:latin typeface="Lexend"/>
                <a:ea typeface="Lexend"/>
                <a:cs typeface="Lexend"/>
                <a:sym typeface="Lexend"/>
              </a:rPr>
              <a:t>Get a better measure of poverty in New York City. </a:t>
            </a:r>
            <a:endParaRPr sz="1600" i="0" u="none" strike="noStrike" cap="none">
              <a:solidFill>
                <a:schemeClr val="dk1"/>
              </a:solidFill>
              <a:latin typeface="Lexend"/>
              <a:ea typeface="Lexend"/>
              <a:cs typeface="Lexend"/>
              <a:sym typeface="Lexend"/>
            </a:endParaRPr>
          </a:p>
          <a:p>
            <a:pPr marL="0" marR="0" lvl="0" indent="0" algn="l" rtl="0">
              <a:lnSpc>
                <a:spcPct val="115000"/>
              </a:lnSpc>
              <a:spcBef>
                <a:spcPts val="0"/>
              </a:spcBef>
              <a:spcAft>
                <a:spcPts val="0"/>
              </a:spcAft>
              <a:buClr>
                <a:srgbClr val="000000"/>
              </a:buClr>
              <a:buSzPts val="1500"/>
              <a:buFont typeface="Arial"/>
              <a:buNone/>
            </a:pPr>
            <a:endParaRPr sz="1600" i="0" u="none" strike="noStrike" cap="none">
              <a:solidFill>
                <a:schemeClr val="dk1"/>
              </a:solidFill>
              <a:latin typeface="Lexend"/>
              <a:ea typeface="Lexend"/>
              <a:cs typeface="Lexend"/>
              <a:sym typeface="Lexend"/>
            </a:endParaRPr>
          </a:p>
          <a:p>
            <a:pPr marL="0" marR="0" lvl="0" indent="0" algn="l" rtl="0">
              <a:lnSpc>
                <a:spcPct val="115000"/>
              </a:lnSpc>
              <a:spcBef>
                <a:spcPts val="0"/>
              </a:spcBef>
              <a:spcAft>
                <a:spcPts val="0"/>
              </a:spcAft>
              <a:buClr>
                <a:srgbClr val="000000"/>
              </a:buClr>
              <a:buSzPts val="1500"/>
              <a:buFont typeface="Arial"/>
              <a:buNone/>
            </a:pPr>
            <a:endParaRPr sz="1600" i="0" u="none" strike="noStrike" cap="none">
              <a:solidFill>
                <a:schemeClr val="dk1"/>
              </a:solidFill>
              <a:latin typeface="Lexend"/>
              <a:ea typeface="Lexend"/>
              <a:cs typeface="Lexend"/>
              <a:sym typeface="Lexend"/>
            </a:endParaRPr>
          </a:p>
          <a:p>
            <a:pPr marL="0" marR="0" lvl="0" indent="0" algn="l" rtl="0">
              <a:lnSpc>
                <a:spcPct val="115000"/>
              </a:lnSpc>
              <a:spcBef>
                <a:spcPts val="0"/>
              </a:spcBef>
              <a:spcAft>
                <a:spcPts val="0"/>
              </a:spcAft>
              <a:buClr>
                <a:srgbClr val="000000"/>
              </a:buClr>
              <a:buSzPts val="1800"/>
              <a:buFont typeface="Arial"/>
              <a:buNone/>
            </a:pPr>
            <a:r>
              <a:rPr lang="en" sz="1600" i="0" u="none" strike="noStrike" cap="none">
                <a:solidFill>
                  <a:schemeClr val="dk1"/>
                </a:solidFill>
                <a:latin typeface="Lexend"/>
                <a:ea typeface="Lexend"/>
                <a:cs typeface="Lexend"/>
                <a:sym typeface="Lexend"/>
              </a:rPr>
              <a:t>Provide a more comprehensive understanding of disadvantage beyond poverty.</a:t>
            </a:r>
            <a:endParaRPr sz="1600" i="0" u="none" strike="noStrike" cap="none">
              <a:solidFill>
                <a:schemeClr val="dk1"/>
              </a:solidFill>
              <a:latin typeface="Lexend"/>
              <a:ea typeface="Lexend"/>
              <a:cs typeface="Lexend"/>
              <a:sym typeface="Lexend"/>
            </a:endParaRPr>
          </a:p>
          <a:p>
            <a:pPr marL="0" marR="0" lvl="0" indent="0" algn="l" rtl="0">
              <a:lnSpc>
                <a:spcPct val="115000"/>
              </a:lnSpc>
              <a:spcBef>
                <a:spcPts val="0"/>
              </a:spcBef>
              <a:spcAft>
                <a:spcPts val="0"/>
              </a:spcAft>
              <a:buClr>
                <a:srgbClr val="000000"/>
              </a:buClr>
              <a:buSzPts val="1500"/>
              <a:buFont typeface="Arial"/>
              <a:buNone/>
            </a:pPr>
            <a:endParaRPr sz="1600" i="0" u="none" strike="noStrike" cap="none">
              <a:solidFill>
                <a:schemeClr val="dk1"/>
              </a:solidFill>
              <a:latin typeface="Lexend"/>
              <a:ea typeface="Lexend"/>
              <a:cs typeface="Lexend"/>
              <a:sym typeface="Lexend"/>
            </a:endParaRPr>
          </a:p>
          <a:p>
            <a:pPr marL="0" marR="0" lvl="0" indent="0" algn="l" rtl="0">
              <a:lnSpc>
                <a:spcPct val="115000"/>
              </a:lnSpc>
              <a:spcBef>
                <a:spcPts val="0"/>
              </a:spcBef>
              <a:spcAft>
                <a:spcPts val="0"/>
              </a:spcAft>
              <a:buClr>
                <a:srgbClr val="000000"/>
              </a:buClr>
              <a:buSzPts val="1500"/>
              <a:buFont typeface="Arial"/>
              <a:buNone/>
            </a:pPr>
            <a:endParaRPr sz="1600" i="0" u="none" strike="noStrike" cap="none">
              <a:solidFill>
                <a:schemeClr val="dk1"/>
              </a:solidFill>
              <a:latin typeface="Lexend"/>
              <a:ea typeface="Lexend"/>
              <a:cs typeface="Lexend"/>
              <a:sym typeface="Lexend"/>
            </a:endParaRPr>
          </a:p>
          <a:p>
            <a:pPr marL="0" marR="0" lvl="0" indent="0" algn="l" rtl="0">
              <a:lnSpc>
                <a:spcPct val="115000"/>
              </a:lnSpc>
              <a:spcBef>
                <a:spcPts val="0"/>
              </a:spcBef>
              <a:spcAft>
                <a:spcPts val="0"/>
              </a:spcAft>
              <a:buClr>
                <a:srgbClr val="000000"/>
              </a:buClr>
              <a:buSzPts val="1800"/>
              <a:buFont typeface="Arial"/>
              <a:buNone/>
            </a:pPr>
            <a:r>
              <a:rPr lang="en" sz="1600" i="0" u="none" strike="noStrike" cap="none">
                <a:solidFill>
                  <a:schemeClr val="dk1"/>
                </a:solidFill>
                <a:latin typeface="Lexend"/>
                <a:ea typeface="Lexend"/>
                <a:cs typeface="Lexend"/>
                <a:sym typeface="Lexend"/>
              </a:rPr>
              <a:t>Understand the dynamics of poverty and disadvantage over time and how these experiences respond to policy interventions and other life events and circumstances.</a:t>
            </a:r>
            <a:endParaRPr sz="1600" i="0" u="none" strike="noStrike" cap="none">
              <a:solidFill>
                <a:schemeClr val="dk1"/>
              </a:solidFill>
              <a:latin typeface="Lexend"/>
              <a:ea typeface="Lexend"/>
              <a:cs typeface="Lexend"/>
              <a:sym typeface="Lexend"/>
            </a:endParaRPr>
          </a:p>
        </p:txBody>
      </p:sp>
      <p:pic>
        <p:nvPicPr>
          <p:cNvPr id="165" name="Google Shape;165;p38"/>
          <p:cNvPicPr preferRelativeResize="0"/>
          <p:nvPr/>
        </p:nvPicPr>
        <p:blipFill rotWithShape="1">
          <a:blip r:embed="rId3">
            <a:alphaModFix/>
          </a:blip>
          <a:srcRect/>
          <a:stretch/>
        </p:blipFill>
        <p:spPr>
          <a:xfrm>
            <a:off x="192675" y="3557100"/>
            <a:ext cx="1668075" cy="938585"/>
          </a:xfrm>
          <a:prstGeom prst="rect">
            <a:avLst/>
          </a:prstGeom>
          <a:noFill/>
          <a:ln>
            <a:noFill/>
          </a:ln>
        </p:spPr>
      </p:pic>
      <p:pic>
        <p:nvPicPr>
          <p:cNvPr id="166" name="Google Shape;166;p38"/>
          <p:cNvPicPr preferRelativeResize="0"/>
          <p:nvPr/>
        </p:nvPicPr>
        <p:blipFill rotWithShape="1">
          <a:blip r:embed="rId4">
            <a:alphaModFix/>
          </a:blip>
          <a:srcRect/>
          <a:stretch/>
        </p:blipFill>
        <p:spPr>
          <a:xfrm>
            <a:off x="192675" y="2452187"/>
            <a:ext cx="1668075" cy="834025"/>
          </a:xfrm>
          <a:prstGeom prst="rect">
            <a:avLst/>
          </a:prstGeom>
          <a:noFill/>
          <a:ln>
            <a:noFill/>
          </a:ln>
        </p:spPr>
      </p:pic>
      <p:pic>
        <p:nvPicPr>
          <p:cNvPr id="167" name="Google Shape;167;p38"/>
          <p:cNvPicPr preferRelativeResize="0"/>
          <p:nvPr/>
        </p:nvPicPr>
        <p:blipFill rotWithShape="1">
          <a:blip r:embed="rId5">
            <a:alphaModFix/>
          </a:blip>
          <a:srcRect/>
          <a:stretch/>
        </p:blipFill>
        <p:spPr>
          <a:xfrm>
            <a:off x="536788" y="1319900"/>
            <a:ext cx="979825" cy="979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rgbClr val="4DB6AC"/>
                </a:solidFill>
                <a:latin typeface="PT Sans Narrow"/>
                <a:ea typeface="PT Sans Narrow"/>
                <a:cs typeface="PT Sans Narrow"/>
                <a:sym typeface="PT Sans Narrow"/>
              </a:rPr>
              <a:t>How is energy insecurity measured in the Poverty Tracker?</a:t>
            </a:r>
            <a:endParaRPr sz="2575">
              <a:solidFill>
                <a:srgbClr val="4DB6AC"/>
              </a:solidFill>
              <a:latin typeface="PT Sans Narrow"/>
              <a:ea typeface="PT Sans Narrow"/>
              <a:cs typeface="PT Sans Narrow"/>
              <a:sym typeface="PT Sans Narrow"/>
            </a:endParaRPr>
          </a:p>
        </p:txBody>
      </p:sp>
      <p:sp>
        <p:nvSpPr>
          <p:cNvPr id="321" name="Google Shape;321;p60"/>
          <p:cNvSpPr txBox="1"/>
          <p:nvPr/>
        </p:nvSpPr>
        <p:spPr>
          <a:xfrm>
            <a:off x="418650" y="1388675"/>
            <a:ext cx="8306700" cy="2678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14377D"/>
              </a:buClr>
              <a:buSzPts val="1800"/>
              <a:buFont typeface="Lexend"/>
              <a:buAutoNum type="arabicPeriod"/>
            </a:pPr>
            <a:r>
              <a:rPr lang="en" sz="1800" b="1">
                <a:solidFill>
                  <a:srgbClr val="14377D"/>
                </a:solidFill>
                <a:latin typeface="Open Sans"/>
                <a:ea typeface="Open Sans"/>
                <a:cs typeface="Open Sans"/>
                <a:sym typeface="Open Sans"/>
              </a:rPr>
              <a:t>Couldn’t afford a utility payment and fell behind:</a:t>
            </a:r>
            <a:r>
              <a:rPr lang="en" sz="1800">
                <a:solidFill>
                  <a:srgbClr val="14377D"/>
                </a:solidFill>
                <a:latin typeface="Open Sans"/>
                <a:ea typeface="Open Sans"/>
                <a:cs typeface="Open Sans"/>
                <a:sym typeface="Open Sans"/>
              </a:rPr>
              <a:t> </a:t>
            </a:r>
            <a:endParaRPr sz="1800">
              <a:solidFill>
                <a:srgbClr val="14377D"/>
              </a:solidFill>
              <a:latin typeface="Open Sans"/>
              <a:ea typeface="Open Sans"/>
              <a:cs typeface="Open Sans"/>
              <a:sym typeface="Open Sans"/>
            </a:endParaRPr>
          </a:p>
          <a:p>
            <a:pPr marL="457200" lvl="0" indent="0" algn="l" rtl="0">
              <a:spcBef>
                <a:spcPts val="0"/>
              </a:spcBef>
              <a:spcAft>
                <a:spcPts val="0"/>
              </a:spcAft>
              <a:buNone/>
            </a:pPr>
            <a:endParaRPr sz="1800" i="1">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800" i="1">
                <a:solidFill>
                  <a:schemeClr val="dk1"/>
                </a:solidFill>
                <a:latin typeface="Open Sans"/>
                <a:ea typeface="Open Sans"/>
                <a:cs typeface="Open Sans"/>
                <a:sym typeface="Open Sans"/>
              </a:rPr>
              <a:t>In the past 12 months, did you not pay the full amount of your phone, gas, oil, or electricity bill because there wasn’t enough money?</a:t>
            </a:r>
            <a:endParaRPr sz="1800" i="1">
              <a:solidFill>
                <a:schemeClr val="dk1"/>
              </a:solidFill>
              <a:latin typeface="Open Sans"/>
              <a:ea typeface="Open Sans"/>
              <a:cs typeface="Open Sans"/>
              <a:sym typeface="Open Sans"/>
            </a:endParaRPr>
          </a:p>
          <a:p>
            <a:pPr marL="0" lvl="0" indent="0" algn="l" rtl="0">
              <a:spcBef>
                <a:spcPts val="0"/>
              </a:spcBef>
              <a:spcAft>
                <a:spcPts val="0"/>
              </a:spcAft>
              <a:buNone/>
            </a:pPr>
            <a:endParaRPr sz="1800" i="1">
              <a:solidFill>
                <a:schemeClr val="dk1"/>
              </a:solidFill>
              <a:latin typeface="Open Sans"/>
              <a:ea typeface="Open Sans"/>
              <a:cs typeface="Open Sans"/>
              <a:sym typeface="Open Sans"/>
            </a:endParaRPr>
          </a:p>
          <a:p>
            <a:pPr marL="457200" lvl="0" indent="-342900" algn="l" rtl="0">
              <a:spcBef>
                <a:spcPts val="0"/>
              </a:spcBef>
              <a:spcAft>
                <a:spcPts val="0"/>
              </a:spcAft>
              <a:buClr>
                <a:srgbClr val="E69138"/>
              </a:buClr>
              <a:buSzPts val="1800"/>
              <a:buFont typeface="Lexend"/>
              <a:buAutoNum type="arabicPeriod"/>
            </a:pPr>
            <a:r>
              <a:rPr lang="en" sz="1800" b="1">
                <a:solidFill>
                  <a:srgbClr val="E69138"/>
                </a:solidFill>
                <a:latin typeface="Open Sans"/>
                <a:ea typeface="Open Sans"/>
                <a:cs typeface="Open Sans"/>
                <a:sym typeface="Open Sans"/>
              </a:rPr>
              <a:t>Utilities shutoffs after not being able to make full payments:</a:t>
            </a:r>
            <a:r>
              <a:rPr lang="en" sz="1800">
                <a:solidFill>
                  <a:srgbClr val="E69138"/>
                </a:solidFill>
                <a:latin typeface="Open Sans"/>
                <a:ea typeface="Open Sans"/>
                <a:cs typeface="Open Sans"/>
                <a:sym typeface="Open Sans"/>
              </a:rPr>
              <a:t> </a:t>
            </a:r>
            <a:endParaRPr sz="1800">
              <a:solidFill>
                <a:srgbClr val="E69138"/>
              </a:solidFill>
              <a:latin typeface="Open Sans"/>
              <a:ea typeface="Open Sans"/>
              <a:cs typeface="Open Sans"/>
              <a:sym typeface="Open Sans"/>
            </a:endParaRPr>
          </a:p>
          <a:p>
            <a:pPr marL="457200" lvl="0" indent="0" algn="l" rtl="0">
              <a:spcBef>
                <a:spcPts val="0"/>
              </a:spcBef>
              <a:spcAft>
                <a:spcPts val="0"/>
              </a:spcAft>
              <a:buNone/>
            </a:pPr>
            <a:endParaRPr sz="1800" i="1">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800" i="1">
                <a:solidFill>
                  <a:schemeClr val="dk1"/>
                </a:solidFill>
                <a:latin typeface="Open Sans"/>
                <a:ea typeface="Open Sans"/>
                <a:cs typeface="Open Sans"/>
                <a:sym typeface="Open Sans"/>
              </a:rPr>
              <a:t>In the past 12 months, was your phone, gas, or electricity service ever cut off because there wasn’t enough money to pay the bills?</a:t>
            </a:r>
            <a:endParaRPr sz="1800" i="1">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1"/>
          <p:cNvSpPr txBox="1"/>
          <p:nvPr/>
        </p:nvSpPr>
        <p:spPr>
          <a:xfrm>
            <a:off x="223600" y="1308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40" b="1">
                <a:solidFill>
                  <a:srgbClr val="4DB6AC"/>
                </a:solidFill>
                <a:latin typeface="PT Sans Narrow"/>
                <a:ea typeface="PT Sans Narrow"/>
                <a:cs typeface="PT Sans Narrow"/>
                <a:sym typeface="PT Sans Narrow"/>
              </a:rPr>
              <a:t>Energy insecurity among New Yorkers</a:t>
            </a:r>
            <a:endParaRPr sz="2640" b="1">
              <a:solidFill>
                <a:srgbClr val="4DB6AC"/>
              </a:solidFill>
              <a:latin typeface="PT Sans Narrow"/>
              <a:ea typeface="PT Sans Narrow"/>
              <a:cs typeface="PT Sans Narrow"/>
              <a:sym typeface="PT Sans Narrow"/>
            </a:endParaRPr>
          </a:p>
        </p:txBody>
      </p:sp>
      <p:sp>
        <p:nvSpPr>
          <p:cNvPr id="327" name="Google Shape;327;p61"/>
          <p:cNvSpPr txBox="1"/>
          <p:nvPr/>
        </p:nvSpPr>
        <p:spPr>
          <a:xfrm>
            <a:off x="3531100" y="2180700"/>
            <a:ext cx="369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695D46"/>
              </a:solidFill>
              <a:latin typeface="Open Sans"/>
              <a:ea typeface="Open Sans"/>
              <a:cs typeface="Open Sans"/>
              <a:sym typeface="Open Sans"/>
            </a:endParaRPr>
          </a:p>
        </p:txBody>
      </p:sp>
      <p:pic>
        <p:nvPicPr>
          <p:cNvPr id="328" name="Google Shape;328;p61"/>
          <p:cNvPicPr preferRelativeResize="0"/>
          <p:nvPr/>
        </p:nvPicPr>
        <p:blipFill rotWithShape="1">
          <a:blip r:embed="rId3">
            <a:alphaModFix/>
          </a:blip>
          <a:srcRect b="92195"/>
          <a:stretch/>
        </p:blipFill>
        <p:spPr>
          <a:xfrm>
            <a:off x="1645913" y="685075"/>
            <a:ext cx="5675975" cy="278850"/>
          </a:xfrm>
          <a:prstGeom prst="rect">
            <a:avLst/>
          </a:prstGeom>
          <a:noFill/>
          <a:ln>
            <a:noFill/>
          </a:ln>
        </p:spPr>
      </p:pic>
      <p:pic>
        <p:nvPicPr>
          <p:cNvPr id="329" name="Google Shape;329;p61"/>
          <p:cNvPicPr preferRelativeResize="0"/>
          <p:nvPr/>
        </p:nvPicPr>
        <p:blipFill>
          <a:blip r:embed="rId4">
            <a:alphaModFix/>
          </a:blip>
          <a:stretch>
            <a:fillRect/>
          </a:stretch>
        </p:blipFill>
        <p:spPr>
          <a:xfrm>
            <a:off x="1645920" y="963925"/>
            <a:ext cx="5852160" cy="351129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2"/>
          <p:cNvSpPr txBox="1"/>
          <p:nvPr/>
        </p:nvSpPr>
        <p:spPr>
          <a:xfrm>
            <a:off x="311700" y="959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40" b="1">
                <a:solidFill>
                  <a:srgbClr val="4DB6AC"/>
                </a:solidFill>
                <a:latin typeface="PT Sans Narrow"/>
                <a:ea typeface="PT Sans Narrow"/>
                <a:cs typeface="PT Sans Narrow"/>
                <a:sym typeface="PT Sans Narrow"/>
              </a:rPr>
              <a:t>Persistence of energy insecurity among New Yorkers </a:t>
            </a:r>
            <a:endParaRPr sz="2640" b="1">
              <a:solidFill>
                <a:srgbClr val="4DB6AC"/>
              </a:solidFill>
              <a:latin typeface="PT Sans Narrow"/>
              <a:ea typeface="PT Sans Narrow"/>
              <a:cs typeface="PT Sans Narrow"/>
              <a:sym typeface="PT Sans Narrow"/>
            </a:endParaRPr>
          </a:p>
        </p:txBody>
      </p:sp>
      <p:sp>
        <p:nvSpPr>
          <p:cNvPr id="335" name="Google Shape;335;p62"/>
          <p:cNvSpPr txBox="1"/>
          <p:nvPr/>
        </p:nvSpPr>
        <p:spPr>
          <a:xfrm>
            <a:off x="3531100" y="2180700"/>
            <a:ext cx="369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695D46"/>
              </a:solidFill>
              <a:latin typeface="Open Sans"/>
              <a:ea typeface="Open Sans"/>
              <a:cs typeface="Open Sans"/>
              <a:sym typeface="Open Sans"/>
            </a:endParaRPr>
          </a:p>
        </p:txBody>
      </p:sp>
      <p:sp>
        <p:nvSpPr>
          <p:cNvPr id="336" name="Google Shape;336;p62"/>
          <p:cNvSpPr/>
          <p:nvPr/>
        </p:nvSpPr>
        <p:spPr>
          <a:xfrm>
            <a:off x="1950375" y="1061375"/>
            <a:ext cx="1859700" cy="780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37" name="Google Shape;337;p62"/>
          <p:cNvSpPr/>
          <p:nvPr/>
        </p:nvSpPr>
        <p:spPr>
          <a:xfrm>
            <a:off x="2367650" y="1841375"/>
            <a:ext cx="270300" cy="116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38" name="Google Shape;338;p62"/>
          <p:cNvSpPr/>
          <p:nvPr/>
        </p:nvSpPr>
        <p:spPr>
          <a:xfrm>
            <a:off x="2254800" y="1881225"/>
            <a:ext cx="270300" cy="116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39" name="Google Shape;339;p62"/>
          <p:cNvSpPr/>
          <p:nvPr/>
        </p:nvSpPr>
        <p:spPr>
          <a:xfrm>
            <a:off x="4450600" y="920025"/>
            <a:ext cx="1859700" cy="70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340" name="Google Shape;340;p62" title="Screenshot 2026-03-06 135932.png"/>
          <p:cNvPicPr preferRelativeResize="0"/>
          <p:nvPr/>
        </p:nvPicPr>
        <p:blipFill>
          <a:blip r:embed="rId3">
            <a:alphaModFix/>
          </a:blip>
          <a:stretch>
            <a:fillRect/>
          </a:stretch>
        </p:blipFill>
        <p:spPr>
          <a:xfrm>
            <a:off x="1352729" y="722175"/>
            <a:ext cx="6438541" cy="42755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rgbClr val="4DB6AC"/>
                </a:solidFill>
                <a:latin typeface="PT Sans Narrow"/>
                <a:ea typeface="PT Sans Narrow"/>
                <a:cs typeface="PT Sans Narrow"/>
                <a:sym typeface="PT Sans Narrow"/>
              </a:rPr>
              <a:t>Overlap between energy insecurity and other material hardships</a:t>
            </a:r>
            <a:endParaRPr sz="2575">
              <a:solidFill>
                <a:srgbClr val="4DB6AC"/>
              </a:solidFill>
              <a:latin typeface="PT Sans Narrow"/>
              <a:ea typeface="PT Sans Narrow"/>
              <a:cs typeface="PT Sans Narrow"/>
              <a:sym typeface="PT Sans Narrow"/>
            </a:endParaRPr>
          </a:p>
        </p:txBody>
      </p:sp>
      <p:sp>
        <p:nvSpPr>
          <p:cNvPr id="346" name="Google Shape;346;p63"/>
          <p:cNvSpPr txBox="1"/>
          <p:nvPr/>
        </p:nvSpPr>
        <p:spPr>
          <a:xfrm>
            <a:off x="418650" y="1017725"/>
            <a:ext cx="83067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14377D"/>
                </a:solidFill>
                <a:latin typeface="Open Sans"/>
                <a:ea typeface="Open Sans"/>
                <a:cs typeface="Open Sans"/>
                <a:sym typeface="Open Sans"/>
              </a:rPr>
              <a:t>The “Trifecta of Insecurity”: food, housing, and energy insecurity</a:t>
            </a:r>
            <a:endParaRPr sz="1800" b="1">
              <a:solidFill>
                <a:srgbClr val="14377D"/>
              </a:solidFill>
              <a:latin typeface="Open Sans"/>
              <a:ea typeface="Open Sans"/>
              <a:cs typeface="Open Sans"/>
              <a:sym typeface="Open Sans"/>
            </a:endParaRPr>
          </a:p>
          <a:p>
            <a:pPr marL="0" lvl="0" indent="0" algn="l" rtl="0">
              <a:spcBef>
                <a:spcPts val="0"/>
              </a:spcBef>
              <a:spcAft>
                <a:spcPts val="0"/>
              </a:spcAft>
              <a:buNone/>
            </a:pPr>
            <a:endParaRPr sz="1800" b="1">
              <a:solidFill>
                <a:srgbClr val="14377D"/>
              </a:solidFill>
              <a:latin typeface="Open Sans"/>
              <a:ea typeface="Open Sans"/>
              <a:cs typeface="Open Sans"/>
              <a:sym typeface="Open Sans"/>
            </a:endParaRPr>
          </a:p>
          <a:p>
            <a:pPr marL="914400" lvl="1" indent="-342900" algn="l" rtl="0">
              <a:spcBef>
                <a:spcPts val="0"/>
              </a:spcBef>
              <a:spcAft>
                <a:spcPts val="0"/>
              </a:spcAft>
              <a:buClr>
                <a:srgbClr val="14377D"/>
              </a:buClr>
              <a:buSzPts val="1800"/>
              <a:buFont typeface="Open Sans"/>
              <a:buChar char="○"/>
            </a:pPr>
            <a:r>
              <a:rPr lang="en" sz="1800">
                <a:solidFill>
                  <a:srgbClr val="14377D"/>
                </a:solidFill>
                <a:latin typeface="Open Sans"/>
                <a:ea typeface="Open Sans"/>
                <a:cs typeface="Open Sans"/>
                <a:sym typeface="Open Sans"/>
              </a:rPr>
              <a:t>More than 2-in-3 New Yorkers (68%) who fell behind on utility payments were not able to pay the full amount of rent or mortgage at least once in the five-year period examined.</a:t>
            </a:r>
            <a:endParaRPr sz="1800">
              <a:solidFill>
                <a:srgbClr val="14377D"/>
              </a:solidFill>
              <a:latin typeface="Open Sans"/>
              <a:ea typeface="Open Sans"/>
              <a:cs typeface="Open Sans"/>
              <a:sym typeface="Open Sans"/>
            </a:endParaRPr>
          </a:p>
          <a:p>
            <a:pPr marL="914400" lvl="0" indent="0" algn="l" rtl="0">
              <a:spcBef>
                <a:spcPts val="0"/>
              </a:spcBef>
              <a:spcAft>
                <a:spcPts val="0"/>
              </a:spcAft>
              <a:buNone/>
            </a:pPr>
            <a:endParaRPr sz="1800">
              <a:solidFill>
                <a:srgbClr val="14377D"/>
              </a:solidFill>
              <a:latin typeface="Open Sans"/>
              <a:ea typeface="Open Sans"/>
              <a:cs typeface="Open Sans"/>
              <a:sym typeface="Open Sans"/>
            </a:endParaRPr>
          </a:p>
          <a:p>
            <a:pPr marL="914400" lvl="1" indent="-342900" algn="l" rtl="0">
              <a:spcBef>
                <a:spcPts val="0"/>
              </a:spcBef>
              <a:spcAft>
                <a:spcPts val="0"/>
              </a:spcAft>
              <a:buClr>
                <a:srgbClr val="14377D"/>
              </a:buClr>
              <a:buSzPts val="1800"/>
              <a:buFont typeface="Open Sans"/>
              <a:buChar char="○"/>
            </a:pPr>
            <a:r>
              <a:rPr lang="en" sz="1800">
                <a:solidFill>
                  <a:srgbClr val="14377D"/>
                </a:solidFill>
                <a:latin typeface="Open Sans"/>
                <a:ea typeface="Open Sans"/>
                <a:cs typeface="Open Sans"/>
                <a:sym typeface="Open Sans"/>
              </a:rPr>
              <a:t>More than a third (37%) of New Yorkers that experienced a shutoff in the five-year period examined reported often running out of food and not having money to get more.</a:t>
            </a:r>
            <a:endParaRPr sz="1800">
              <a:solidFill>
                <a:srgbClr val="14377D"/>
              </a:solidFill>
              <a:latin typeface="Open Sans"/>
              <a:ea typeface="Open Sans"/>
              <a:cs typeface="Open Sans"/>
              <a:sym typeface="Open Sans"/>
            </a:endParaRPr>
          </a:p>
          <a:p>
            <a:pPr marL="0" lvl="0" indent="0" algn="l" rtl="0">
              <a:spcBef>
                <a:spcPts val="0"/>
              </a:spcBef>
              <a:spcAft>
                <a:spcPts val="0"/>
              </a:spcAft>
              <a:buNone/>
            </a:pPr>
            <a:endParaRPr sz="1800">
              <a:solidFill>
                <a:srgbClr val="14377D"/>
              </a:solidFill>
              <a:latin typeface="Open Sans"/>
              <a:ea typeface="Open Sans"/>
              <a:cs typeface="Open Sans"/>
              <a:sym typeface="Open Sans"/>
            </a:endParaRPr>
          </a:p>
          <a:p>
            <a:pPr marL="0" lvl="0" indent="0" algn="l" rtl="0">
              <a:spcBef>
                <a:spcPts val="0"/>
              </a:spcBef>
              <a:spcAft>
                <a:spcPts val="0"/>
              </a:spcAft>
              <a:buNone/>
            </a:pPr>
            <a:r>
              <a:rPr lang="en" sz="1800" b="1">
                <a:solidFill>
                  <a:srgbClr val="14377D"/>
                </a:solidFill>
                <a:latin typeface="Open Sans"/>
                <a:ea typeface="Open Sans"/>
                <a:cs typeface="Open Sans"/>
                <a:sym typeface="Open Sans"/>
              </a:rPr>
              <a:t>Energy insecurity is frequently experienced concurrently with food, housing, financial, and medical hardship.</a:t>
            </a:r>
            <a:endParaRPr sz="1800" b="1">
              <a:solidFill>
                <a:srgbClr val="14377D"/>
              </a:solidFill>
              <a:latin typeface="Open Sans"/>
              <a:ea typeface="Open Sans"/>
              <a:cs typeface="Open Sans"/>
              <a:sym typeface="Open Sans"/>
            </a:endParaRPr>
          </a:p>
          <a:p>
            <a:pPr marL="0" lvl="0" indent="0" algn="l" rtl="0">
              <a:spcBef>
                <a:spcPts val="0"/>
              </a:spcBef>
              <a:spcAft>
                <a:spcPts val="0"/>
              </a:spcAft>
              <a:buNone/>
            </a:pPr>
            <a:endParaRPr sz="1800">
              <a:solidFill>
                <a:srgbClr val="14377D"/>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p:nvPr>
        </p:nvSpPr>
        <p:spPr>
          <a:xfrm>
            <a:off x="311700" y="1657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40" b="0">
                <a:solidFill>
                  <a:schemeClr val="accent3"/>
                </a:solidFill>
              </a:rPr>
              <a:t>Prevalence of other hardships among New Yorkers that </a:t>
            </a:r>
            <a:r>
              <a:rPr lang="en" sz="2040">
                <a:solidFill>
                  <a:schemeClr val="accent3"/>
                </a:solidFill>
              </a:rPr>
              <a:t>fell behind</a:t>
            </a:r>
            <a:r>
              <a:rPr lang="en" sz="2040" b="0">
                <a:solidFill>
                  <a:schemeClr val="accent3"/>
                </a:solidFill>
              </a:rPr>
              <a:t> on utility payments at least once in a five-year period</a:t>
            </a:r>
            <a:endParaRPr sz="2040" b="0">
              <a:solidFill>
                <a:schemeClr val="accent3"/>
              </a:solidFill>
            </a:endParaRPr>
          </a:p>
        </p:txBody>
      </p:sp>
      <p:pic>
        <p:nvPicPr>
          <p:cNvPr id="352" name="Google Shape;352;p64" title="Screenshot 2026-03-06 134043.png"/>
          <p:cNvPicPr preferRelativeResize="0"/>
          <p:nvPr/>
        </p:nvPicPr>
        <p:blipFill>
          <a:blip r:embed="rId3">
            <a:alphaModFix/>
          </a:blip>
          <a:stretch>
            <a:fillRect/>
          </a:stretch>
        </p:blipFill>
        <p:spPr>
          <a:xfrm>
            <a:off x="759272" y="989504"/>
            <a:ext cx="7625457" cy="38097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p:nvPr>
        </p:nvSpPr>
        <p:spPr>
          <a:xfrm>
            <a:off x="311700" y="1657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40" b="0">
                <a:solidFill>
                  <a:schemeClr val="accent3"/>
                </a:solidFill>
              </a:rPr>
              <a:t>Prevalence of other hardships among New Yorkers that </a:t>
            </a:r>
            <a:r>
              <a:rPr lang="en" sz="2040">
                <a:solidFill>
                  <a:schemeClr val="accent3"/>
                </a:solidFill>
              </a:rPr>
              <a:t>fell behind</a:t>
            </a:r>
            <a:r>
              <a:rPr lang="en" sz="2040" b="0">
                <a:solidFill>
                  <a:schemeClr val="accent3"/>
                </a:solidFill>
              </a:rPr>
              <a:t> on utility payments at least once in a five-year period</a:t>
            </a:r>
            <a:endParaRPr sz="2040" b="0">
              <a:solidFill>
                <a:schemeClr val="accent3"/>
              </a:solidFill>
            </a:endParaRPr>
          </a:p>
        </p:txBody>
      </p:sp>
      <p:pic>
        <p:nvPicPr>
          <p:cNvPr id="358" name="Google Shape;358;p65" title="Screenshot 2026-03-06 134043.png"/>
          <p:cNvPicPr preferRelativeResize="0"/>
          <p:nvPr/>
        </p:nvPicPr>
        <p:blipFill>
          <a:blip r:embed="rId3">
            <a:alphaModFix/>
          </a:blip>
          <a:stretch>
            <a:fillRect/>
          </a:stretch>
        </p:blipFill>
        <p:spPr>
          <a:xfrm>
            <a:off x="759272" y="989504"/>
            <a:ext cx="7625457" cy="3809761"/>
          </a:xfrm>
          <a:prstGeom prst="rect">
            <a:avLst/>
          </a:prstGeom>
          <a:noFill/>
          <a:ln>
            <a:noFill/>
          </a:ln>
        </p:spPr>
      </p:pic>
      <p:sp>
        <p:nvSpPr>
          <p:cNvPr id="359" name="Google Shape;359;p65"/>
          <p:cNvSpPr/>
          <p:nvPr/>
        </p:nvSpPr>
        <p:spPr>
          <a:xfrm>
            <a:off x="746700" y="4239700"/>
            <a:ext cx="7505700" cy="546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6"/>
          <p:cNvSpPr txBox="1">
            <a:spLocks noGrp="1"/>
          </p:cNvSpPr>
          <p:nvPr>
            <p:ph type="title"/>
          </p:nvPr>
        </p:nvSpPr>
        <p:spPr>
          <a:xfrm>
            <a:off x="311700" y="1657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40" b="0">
                <a:solidFill>
                  <a:schemeClr val="accent3"/>
                </a:solidFill>
              </a:rPr>
              <a:t>Prevalence of other hardships among New Yorkers that had a </a:t>
            </a:r>
            <a:r>
              <a:rPr lang="en" sz="2040">
                <a:solidFill>
                  <a:schemeClr val="accent3"/>
                </a:solidFill>
              </a:rPr>
              <a:t>utility shutoff </a:t>
            </a:r>
            <a:r>
              <a:rPr lang="en" sz="2040" b="0">
                <a:solidFill>
                  <a:schemeClr val="accent3"/>
                </a:solidFill>
              </a:rPr>
              <a:t>at least once in a five-year period</a:t>
            </a:r>
            <a:endParaRPr sz="2040" b="0">
              <a:solidFill>
                <a:schemeClr val="accent3"/>
              </a:solidFill>
            </a:endParaRPr>
          </a:p>
        </p:txBody>
      </p:sp>
      <p:pic>
        <p:nvPicPr>
          <p:cNvPr id="365" name="Google Shape;365;p66" title="Screenshot 2026-03-06 141019.png"/>
          <p:cNvPicPr preferRelativeResize="0"/>
          <p:nvPr/>
        </p:nvPicPr>
        <p:blipFill>
          <a:blip r:embed="rId3">
            <a:alphaModFix/>
          </a:blip>
          <a:stretch>
            <a:fillRect/>
          </a:stretch>
        </p:blipFill>
        <p:spPr>
          <a:xfrm>
            <a:off x="745025" y="1125465"/>
            <a:ext cx="7653957" cy="3688445"/>
          </a:xfrm>
          <a:prstGeom prst="rect">
            <a:avLst/>
          </a:prstGeom>
          <a:noFill/>
          <a:ln>
            <a:noFill/>
          </a:ln>
        </p:spPr>
      </p:pic>
      <p:pic>
        <p:nvPicPr>
          <p:cNvPr id="366" name="Google Shape;366;p66" title="Screenshot 2026-03-06 141222.png"/>
          <p:cNvPicPr preferRelativeResize="0"/>
          <p:nvPr/>
        </p:nvPicPr>
        <p:blipFill>
          <a:blip r:embed="rId4">
            <a:alphaModFix/>
          </a:blip>
          <a:stretch>
            <a:fillRect/>
          </a:stretch>
        </p:blipFill>
        <p:spPr>
          <a:xfrm>
            <a:off x="4535891" y="1027100"/>
            <a:ext cx="3865309" cy="156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7"/>
          <p:cNvSpPr txBox="1">
            <a:spLocks noGrp="1"/>
          </p:cNvSpPr>
          <p:nvPr>
            <p:ph type="title"/>
          </p:nvPr>
        </p:nvSpPr>
        <p:spPr>
          <a:xfrm>
            <a:off x="311700" y="1657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40" b="0">
                <a:solidFill>
                  <a:schemeClr val="accent3"/>
                </a:solidFill>
              </a:rPr>
              <a:t>Prevalence of other hardships among New Yorkers that had a </a:t>
            </a:r>
            <a:r>
              <a:rPr lang="en" sz="2040">
                <a:solidFill>
                  <a:schemeClr val="accent3"/>
                </a:solidFill>
              </a:rPr>
              <a:t>utility shutoff </a:t>
            </a:r>
            <a:r>
              <a:rPr lang="en" sz="2040" b="0">
                <a:solidFill>
                  <a:schemeClr val="accent3"/>
                </a:solidFill>
              </a:rPr>
              <a:t>at least once in a five-year period</a:t>
            </a:r>
            <a:endParaRPr sz="2040" b="0">
              <a:solidFill>
                <a:schemeClr val="accent3"/>
              </a:solidFill>
            </a:endParaRPr>
          </a:p>
        </p:txBody>
      </p:sp>
      <p:pic>
        <p:nvPicPr>
          <p:cNvPr id="372" name="Google Shape;372;p67" title="Screenshot 2026-03-06 141019.png"/>
          <p:cNvPicPr preferRelativeResize="0"/>
          <p:nvPr/>
        </p:nvPicPr>
        <p:blipFill>
          <a:blip r:embed="rId3">
            <a:alphaModFix/>
          </a:blip>
          <a:stretch>
            <a:fillRect/>
          </a:stretch>
        </p:blipFill>
        <p:spPr>
          <a:xfrm>
            <a:off x="745025" y="1125465"/>
            <a:ext cx="7653957" cy="3688445"/>
          </a:xfrm>
          <a:prstGeom prst="rect">
            <a:avLst/>
          </a:prstGeom>
          <a:noFill/>
          <a:ln>
            <a:noFill/>
          </a:ln>
        </p:spPr>
      </p:pic>
      <p:pic>
        <p:nvPicPr>
          <p:cNvPr id="373" name="Google Shape;373;p67" title="Screenshot 2026-03-06 141222.png"/>
          <p:cNvPicPr preferRelativeResize="0"/>
          <p:nvPr/>
        </p:nvPicPr>
        <p:blipFill>
          <a:blip r:embed="rId4">
            <a:alphaModFix/>
          </a:blip>
          <a:stretch>
            <a:fillRect/>
          </a:stretch>
        </p:blipFill>
        <p:spPr>
          <a:xfrm>
            <a:off x="4535891" y="1027100"/>
            <a:ext cx="3865309" cy="156350"/>
          </a:xfrm>
          <a:prstGeom prst="rect">
            <a:avLst/>
          </a:prstGeom>
          <a:noFill/>
          <a:ln>
            <a:noFill/>
          </a:ln>
        </p:spPr>
      </p:pic>
      <p:sp>
        <p:nvSpPr>
          <p:cNvPr id="374" name="Google Shape;374;p67"/>
          <p:cNvSpPr/>
          <p:nvPr/>
        </p:nvSpPr>
        <p:spPr>
          <a:xfrm>
            <a:off x="746700" y="4239700"/>
            <a:ext cx="7715400" cy="546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8"/>
          <p:cNvSpPr txBox="1">
            <a:spLocks noGrp="1"/>
          </p:cNvSpPr>
          <p:nvPr>
            <p:ph type="title"/>
          </p:nvPr>
        </p:nvSpPr>
        <p:spPr>
          <a:xfrm>
            <a:off x="311700" y="95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rgbClr val="4DB6AC"/>
                </a:solidFill>
                <a:latin typeface="PT Sans Narrow"/>
                <a:ea typeface="PT Sans Narrow"/>
                <a:cs typeface="PT Sans Narrow"/>
                <a:sym typeface="PT Sans Narrow"/>
              </a:rPr>
              <a:t>Energy insecurity among different sociodemographic groups</a:t>
            </a:r>
            <a:endParaRPr sz="2575">
              <a:solidFill>
                <a:srgbClr val="4DB6AC"/>
              </a:solidFill>
              <a:latin typeface="PT Sans Narrow"/>
              <a:ea typeface="PT Sans Narrow"/>
              <a:cs typeface="PT Sans Narrow"/>
              <a:sym typeface="PT Sans Narrow"/>
            </a:endParaRPr>
          </a:p>
        </p:txBody>
      </p:sp>
      <p:sp>
        <p:nvSpPr>
          <p:cNvPr id="380" name="Google Shape;380;p68"/>
          <p:cNvSpPr txBox="1"/>
          <p:nvPr/>
        </p:nvSpPr>
        <p:spPr>
          <a:xfrm>
            <a:off x="418650" y="668600"/>
            <a:ext cx="8306700" cy="460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14377D"/>
                </a:solidFill>
                <a:latin typeface="Open Sans"/>
                <a:ea typeface="Open Sans"/>
                <a:cs typeface="Open Sans"/>
                <a:sym typeface="Open Sans"/>
              </a:rPr>
              <a:t>While energy insecurity was prevalent among many New Yorkers, some groups were disproportionately burdened. Across the five years examined:</a:t>
            </a:r>
            <a:endParaRPr sz="1700" b="1">
              <a:solidFill>
                <a:srgbClr val="14377D"/>
              </a:solidFill>
              <a:latin typeface="Open Sans"/>
              <a:ea typeface="Open Sans"/>
              <a:cs typeface="Open Sans"/>
              <a:sym typeface="Open Sans"/>
            </a:endParaRPr>
          </a:p>
          <a:p>
            <a:pPr marL="0" lvl="0" indent="0" algn="l" rtl="0">
              <a:spcBef>
                <a:spcPts val="0"/>
              </a:spcBef>
              <a:spcAft>
                <a:spcPts val="0"/>
              </a:spcAft>
              <a:buNone/>
            </a:pPr>
            <a:endParaRPr sz="1700" b="1">
              <a:solidFill>
                <a:srgbClr val="14377D"/>
              </a:solidFill>
              <a:latin typeface="Open Sans"/>
              <a:ea typeface="Open Sans"/>
              <a:cs typeface="Open Sans"/>
              <a:sym typeface="Open Sans"/>
            </a:endParaRPr>
          </a:p>
          <a:p>
            <a:pPr marL="457200" lvl="0" indent="-323850" algn="l" rtl="0">
              <a:spcBef>
                <a:spcPts val="0"/>
              </a:spcBef>
              <a:spcAft>
                <a:spcPts val="0"/>
              </a:spcAft>
              <a:buClr>
                <a:srgbClr val="14377D"/>
              </a:buClr>
              <a:buSzPts val="1500"/>
              <a:buFont typeface="Open Sans"/>
              <a:buChar char="●"/>
            </a:pPr>
            <a:r>
              <a:rPr lang="en" sz="1500">
                <a:solidFill>
                  <a:srgbClr val="14377D"/>
                </a:solidFill>
                <a:latin typeface="Open Sans"/>
                <a:ea typeface="Open Sans"/>
                <a:cs typeface="Open Sans"/>
                <a:sym typeface="Open Sans"/>
              </a:rPr>
              <a:t>New Yorkers in poverty were three times as likely to have fallen behind on utility payments at least once compared to New Yorkers above 300% of the poverty line (62% vs. 18%) and eight times as likely to have had their utilities shut off (43% vs. 5%).</a:t>
            </a:r>
            <a:endParaRPr sz="1500">
              <a:solidFill>
                <a:srgbClr val="14377D"/>
              </a:solidFill>
              <a:latin typeface="Open Sans"/>
              <a:ea typeface="Open Sans"/>
              <a:cs typeface="Open Sans"/>
              <a:sym typeface="Open Sans"/>
            </a:endParaRPr>
          </a:p>
          <a:p>
            <a:pPr marL="457200" lvl="0" indent="0" algn="l" rtl="0">
              <a:spcBef>
                <a:spcPts val="0"/>
              </a:spcBef>
              <a:spcAft>
                <a:spcPts val="0"/>
              </a:spcAft>
              <a:buNone/>
            </a:pPr>
            <a:endParaRPr sz="1500">
              <a:solidFill>
                <a:srgbClr val="14377D"/>
              </a:solidFill>
              <a:latin typeface="Open Sans"/>
              <a:ea typeface="Open Sans"/>
              <a:cs typeface="Open Sans"/>
              <a:sym typeface="Open Sans"/>
            </a:endParaRPr>
          </a:p>
          <a:p>
            <a:pPr marL="457200" lvl="0" indent="-323850" algn="l" rtl="0">
              <a:spcBef>
                <a:spcPts val="0"/>
              </a:spcBef>
              <a:spcAft>
                <a:spcPts val="0"/>
              </a:spcAft>
              <a:buClr>
                <a:srgbClr val="14377D"/>
              </a:buClr>
              <a:buSzPts val="1500"/>
              <a:buFont typeface="Open Sans"/>
              <a:buChar char="●"/>
            </a:pPr>
            <a:r>
              <a:rPr lang="en" sz="1500">
                <a:solidFill>
                  <a:srgbClr val="14377D"/>
                </a:solidFill>
                <a:latin typeface="Open Sans"/>
                <a:ea typeface="Open Sans"/>
                <a:cs typeface="Open Sans"/>
                <a:sym typeface="Open Sans"/>
              </a:rPr>
              <a:t>Renters were more than four times as likely to have fallen behind on utility payments than homeowners without a mortgage (52% vs 12%), and close to a third of renters faced a utility shutoff (30%), while shut-offs were hardly ever experienced by homeowners without a mortgage (2%).</a:t>
            </a:r>
            <a:endParaRPr sz="1500">
              <a:solidFill>
                <a:srgbClr val="14377D"/>
              </a:solidFill>
              <a:latin typeface="Open Sans"/>
              <a:ea typeface="Open Sans"/>
              <a:cs typeface="Open Sans"/>
              <a:sym typeface="Open Sans"/>
            </a:endParaRPr>
          </a:p>
          <a:p>
            <a:pPr marL="457200" lvl="0" indent="0" algn="l" rtl="0">
              <a:spcBef>
                <a:spcPts val="0"/>
              </a:spcBef>
              <a:spcAft>
                <a:spcPts val="0"/>
              </a:spcAft>
              <a:buNone/>
            </a:pPr>
            <a:endParaRPr sz="1600">
              <a:solidFill>
                <a:srgbClr val="14377D"/>
              </a:solidFill>
              <a:latin typeface="Open Sans"/>
              <a:ea typeface="Open Sans"/>
              <a:cs typeface="Open Sans"/>
              <a:sym typeface="Open Sans"/>
            </a:endParaRPr>
          </a:p>
          <a:p>
            <a:pPr marL="0" lvl="0" indent="0" algn="l" rtl="0">
              <a:spcBef>
                <a:spcPts val="0"/>
              </a:spcBef>
              <a:spcAft>
                <a:spcPts val="0"/>
              </a:spcAft>
              <a:buNone/>
            </a:pPr>
            <a:r>
              <a:rPr lang="en" sz="1600" b="1">
                <a:solidFill>
                  <a:srgbClr val="14377D"/>
                </a:solidFill>
                <a:latin typeface="Open Sans"/>
                <a:ea typeface="Open Sans"/>
                <a:cs typeface="Open Sans"/>
                <a:sym typeface="Open Sans"/>
              </a:rPr>
              <a:t>Across all groups disproportionately experiencing utility shutoffs or falling behind on utility payments in this five-year period, the majority faced these hardships in two or more years.</a:t>
            </a:r>
            <a:endParaRPr sz="1600" b="1">
              <a:solidFill>
                <a:srgbClr val="14377D"/>
              </a:solidFill>
              <a:latin typeface="Open Sans"/>
              <a:ea typeface="Open Sans"/>
              <a:cs typeface="Open Sans"/>
              <a:sym typeface="Open Sans"/>
            </a:endParaRPr>
          </a:p>
          <a:p>
            <a:pPr marL="0" lvl="0" indent="0" algn="l" rtl="0">
              <a:spcBef>
                <a:spcPts val="0"/>
              </a:spcBef>
              <a:spcAft>
                <a:spcPts val="0"/>
              </a:spcAft>
              <a:buNone/>
            </a:pPr>
            <a:endParaRPr sz="1700">
              <a:solidFill>
                <a:srgbClr val="14377D"/>
              </a:solidFill>
              <a:latin typeface="Open Sans"/>
              <a:ea typeface="Open Sans"/>
              <a:cs typeface="Open Sans"/>
              <a:sym typeface="Open Sans"/>
            </a:endParaRPr>
          </a:p>
          <a:p>
            <a:pPr marL="0" lvl="0" indent="0" algn="l" rtl="0">
              <a:spcBef>
                <a:spcPts val="0"/>
              </a:spcBef>
              <a:spcAft>
                <a:spcPts val="0"/>
              </a:spcAft>
              <a:buNone/>
            </a:pPr>
            <a:endParaRPr sz="1700">
              <a:solidFill>
                <a:srgbClr val="14377D"/>
              </a:solidFill>
              <a:latin typeface="Open Sans"/>
              <a:ea typeface="Open Sans"/>
              <a:cs typeface="Open Sans"/>
              <a:sym typeface="Open Sans"/>
            </a:endParaRPr>
          </a:p>
          <a:p>
            <a:pPr marL="0" lvl="0" indent="0" algn="l" rtl="0">
              <a:spcBef>
                <a:spcPts val="0"/>
              </a:spcBef>
              <a:spcAft>
                <a:spcPts val="0"/>
              </a:spcAft>
              <a:buNone/>
            </a:pPr>
            <a:endParaRPr sz="1800">
              <a:solidFill>
                <a:srgbClr val="14377D"/>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1"/>
          <p:cNvSpPr txBox="1"/>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40" b="1">
                <a:solidFill>
                  <a:srgbClr val="4DB6AC"/>
                </a:solidFill>
                <a:latin typeface="PT Sans Narrow"/>
                <a:ea typeface="PT Sans Narrow"/>
                <a:cs typeface="PT Sans Narrow"/>
                <a:sym typeface="PT Sans Narrow"/>
              </a:rPr>
              <a:t>Potential policy remedies </a:t>
            </a:r>
            <a:endParaRPr sz="2640" b="1">
              <a:solidFill>
                <a:srgbClr val="4DB6AC"/>
              </a:solidFill>
              <a:latin typeface="PT Sans Narrow"/>
              <a:ea typeface="PT Sans Narrow"/>
              <a:cs typeface="PT Sans Narrow"/>
              <a:sym typeface="PT Sans Narrow"/>
            </a:endParaRPr>
          </a:p>
        </p:txBody>
      </p:sp>
      <p:sp>
        <p:nvSpPr>
          <p:cNvPr id="400" name="Google Shape;400;p71"/>
          <p:cNvSpPr txBox="1"/>
          <p:nvPr/>
        </p:nvSpPr>
        <p:spPr>
          <a:xfrm>
            <a:off x="3531100" y="2180700"/>
            <a:ext cx="369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695D46"/>
              </a:solidFill>
              <a:latin typeface="Open Sans"/>
              <a:ea typeface="Open Sans"/>
              <a:cs typeface="Open Sans"/>
              <a:sym typeface="Open Sans"/>
            </a:endParaRPr>
          </a:p>
        </p:txBody>
      </p:sp>
      <p:sp>
        <p:nvSpPr>
          <p:cNvPr id="401" name="Google Shape;401;p71"/>
          <p:cNvSpPr txBox="1"/>
          <p:nvPr/>
        </p:nvSpPr>
        <p:spPr>
          <a:xfrm>
            <a:off x="577275" y="992725"/>
            <a:ext cx="7551600" cy="37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14377D"/>
                </a:solidFill>
                <a:latin typeface="Open Sans"/>
                <a:ea typeface="Open Sans"/>
                <a:cs typeface="Open Sans"/>
                <a:sym typeface="Open Sans"/>
              </a:rPr>
              <a:t>A policy response to energy insecurity</a:t>
            </a:r>
            <a:endParaRPr sz="1800" b="1">
              <a:solidFill>
                <a:srgbClr val="14377D"/>
              </a:solidFill>
              <a:latin typeface="Open Sans"/>
              <a:ea typeface="Open Sans"/>
              <a:cs typeface="Open Sans"/>
              <a:sym typeface="Open Sans"/>
            </a:endParaRPr>
          </a:p>
          <a:p>
            <a:pPr marL="0" lvl="0" indent="0" algn="l" rtl="0">
              <a:spcBef>
                <a:spcPts val="0"/>
              </a:spcBef>
              <a:spcAft>
                <a:spcPts val="0"/>
              </a:spcAft>
              <a:buNone/>
            </a:pPr>
            <a:endParaRPr sz="1800" b="1">
              <a:solidFill>
                <a:srgbClr val="14377D"/>
              </a:solidFill>
              <a:latin typeface="Open Sans"/>
              <a:ea typeface="Open Sans"/>
              <a:cs typeface="Open Sans"/>
              <a:sym typeface="Open Sans"/>
            </a:endParaRPr>
          </a:p>
          <a:p>
            <a:pPr marL="457200" lvl="0" indent="-342900" algn="l" rtl="0">
              <a:spcBef>
                <a:spcPts val="0"/>
              </a:spcBef>
              <a:spcAft>
                <a:spcPts val="0"/>
              </a:spcAft>
              <a:buClr>
                <a:srgbClr val="14377D"/>
              </a:buClr>
              <a:buSzPts val="1800"/>
              <a:buFont typeface="Open Sans"/>
              <a:buChar char="●"/>
            </a:pPr>
            <a:r>
              <a:rPr lang="en" sz="1800" b="1">
                <a:solidFill>
                  <a:srgbClr val="14377D"/>
                </a:solidFill>
                <a:latin typeface="Open Sans"/>
                <a:ea typeface="Open Sans"/>
                <a:cs typeface="Open Sans"/>
                <a:sym typeface="Open Sans"/>
              </a:rPr>
              <a:t>Expand access to programs that directly reduce electricity costs </a:t>
            </a:r>
            <a:r>
              <a:rPr lang="en" sz="1800">
                <a:solidFill>
                  <a:srgbClr val="14377D"/>
                </a:solidFill>
                <a:latin typeface="Open Sans"/>
                <a:ea typeface="Open Sans"/>
                <a:cs typeface="Open Sans"/>
                <a:sym typeface="Open Sans"/>
              </a:rPr>
              <a:t>such as LIHEAP and NYS’s Energy Affordability Program</a:t>
            </a:r>
            <a:endParaRPr sz="1800">
              <a:solidFill>
                <a:srgbClr val="14377D"/>
              </a:solidFill>
              <a:latin typeface="Open Sans"/>
              <a:ea typeface="Open Sans"/>
              <a:cs typeface="Open Sans"/>
              <a:sym typeface="Open Sans"/>
            </a:endParaRPr>
          </a:p>
          <a:p>
            <a:pPr marL="457200" lvl="0" indent="0" algn="l" rtl="0">
              <a:spcBef>
                <a:spcPts val="0"/>
              </a:spcBef>
              <a:spcAft>
                <a:spcPts val="0"/>
              </a:spcAft>
              <a:buNone/>
            </a:pPr>
            <a:endParaRPr sz="1800">
              <a:solidFill>
                <a:srgbClr val="14377D"/>
              </a:solidFill>
              <a:latin typeface="Open Sans"/>
              <a:ea typeface="Open Sans"/>
              <a:cs typeface="Open Sans"/>
              <a:sym typeface="Open Sans"/>
            </a:endParaRPr>
          </a:p>
          <a:p>
            <a:pPr marL="457200" lvl="0" indent="-342900" algn="l" rtl="0">
              <a:spcBef>
                <a:spcPts val="0"/>
              </a:spcBef>
              <a:spcAft>
                <a:spcPts val="0"/>
              </a:spcAft>
              <a:buClr>
                <a:srgbClr val="14377D"/>
              </a:buClr>
              <a:buSzPts val="1800"/>
              <a:buFont typeface="Open Sans"/>
              <a:buChar char="●"/>
            </a:pPr>
            <a:r>
              <a:rPr lang="en" sz="1800" b="1">
                <a:solidFill>
                  <a:srgbClr val="14377D"/>
                </a:solidFill>
                <a:latin typeface="Open Sans"/>
                <a:ea typeface="Open Sans"/>
                <a:cs typeface="Open Sans"/>
                <a:sym typeface="Open Sans"/>
              </a:rPr>
              <a:t>Expanding disconnection protections</a:t>
            </a:r>
            <a:r>
              <a:rPr lang="en" sz="1800">
                <a:solidFill>
                  <a:srgbClr val="14377D"/>
                </a:solidFill>
                <a:latin typeface="Open Sans"/>
                <a:ea typeface="Open Sans"/>
                <a:cs typeface="Open Sans"/>
                <a:sym typeface="Open Sans"/>
              </a:rPr>
              <a:t> and </a:t>
            </a:r>
            <a:r>
              <a:rPr lang="en" sz="1800" b="1">
                <a:solidFill>
                  <a:srgbClr val="14377D"/>
                </a:solidFill>
                <a:latin typeface="Open Sans"/>
                <a:ea typeface="Open Sans"/>
                <a:cs typeface="Open Sans"/>
                <a:sym typeface="Open Sans"/>
              </a:rPr>
              <a:t>eliminating fees</a:t>
            </a:r>
            <a:r>
              <a:rPr lang="en" sz="1800">
                <a:solidFill>
                  <a:srgbClr val="14377D"/>
                </a:solidFill>
                <a:latin typeface="Open Sans"/>
                <a:ea typeface="Open Sans"/>
                <a:cs typeface="Open Sans"/>
                <a:sym typeface="Open Sans"/>
              </a:rPr>
              <a:t> and deposit requirements  </a:t>
            </a:r>
            <a:br>
              <a:rPr lang="en" sz="1800">
                <a:solidFill>
                  <a:srgbClr val="14377D"/>
                </a:solidFill>
                <a:latin typeface="Open Sans"/>
                <a:ea typeface="Open Sans"/>
                <a:cs typeface="Open Sans"/>
                <a:sym typeface="Open Sans"/>
              </a:rPr>
            </a:br>
            <a:endParaRPr sz="1800">
              <a:solidFill>
                <a:srgbClr val="14377D"/>
              </a:solidFill>
              <a:latin typeface="Open Sans"/>
              <a:ea typeface="Open Sans"/>
              <a:cs typeface="Open Sans"/>
              <a:sym typeface="Open Sans"/>
            </a:endParaRPr>
          </a:p>
          <a:p>
            <a:pPr marL="457200" lvl="0" indent="-342900" algn="l" rtl="0">
              <a:spcBef>
                <a:spcPts val="0"/>
              </a:spcBef>
              <a:spcAft>
                <a:spcPts val="0"/>
              </a:spcAft>
              <a:buClr>
                <a:srgbClr val="14377D"/>
              </a:buClr>
              <a:buSzPts val="1800"/>
              <a:buFont typeface="Open Sans"/>
              <a:buChar char="●"/>
            </a:pPr>
            <a:r>
              <a:rPr lang="en" sz="1800">
                <a:solidFill>
                  <a:srgbClr val="14377D"/>
                </a:solidFill>
                <a:latin typeface="Open Sans"/>
                <a:ea typeface="Open Sans"/>
                <a:cs typeface="Open Sans"/>
                <a:sym typeface="Open Sans"/>
              </a:rPr>
              <a:t>Improving </a:t>
            </a:r>
            <a:r>
              <a:rPr lang="en" sz="1800" b="1">
                <a:solidFill>
                  <a:srgbClr val="14377D"/>
                </a:solidFill>
                <a:latin typeface="Open Sans"/>
                <a:ea typeface="Open Sans"/>
                <a:cs typeface="Open Sans"/>
                <a:sym typeface="Open Sans"/>
              </a:rPr>
              <a:t>building performance</a:t>
            </a:r>
            <a:r>
              <a:rPr lang="en" sz="1800">
                <a:solidFill>
                  <a:srgbClr val="14377D"/>
                </a:solidFill>
                <a:latin typeface="Open Sans"/>
                <a:ea typeface="Open Sans"/>
                <a:cs typeface="Open Sans"/>
                <a:sym typeface="Open Sans"/>
              </a:rPr>
              <a:t> and energy efficiency to reduce energy use and costs  </a:t>
            </a:r>
            <a:br>
              <a:rPr lang="en" sz="1800">
                <a:solidFill>
                  <a:srgbClr val="14377D"/>
                </a:solidFill>
                <a:latin typeface="Open Sans"/>
                <a:ea typeface="Open Sans"/>
                <a:cs typeface="Open Sans"/>
                <a:sym typeface="Open Sans"/>
              </a:rPr>
            </a:br>
            <a:endParaRPr sz="1800">
              <a:solidFill>
                <a:srgbClr val="14377D"/>
              </a:solidFill>
              <a:latin typeface="Open Sans"/>
              <a:ea typeface="Open Sans"/>
              <a:cs typeface="Open Sans"/>
              <a:sym typeface="Open Sans"/>
            </a:endParaRPr>
          </a:p>
          <a:p>
            <a:pPr marL="457200" lvl="0" indent="-342900" algn="l" rtl="0">
              <a:spcBef>
                <a:spcPts val="0"/>
              </a:spcBef>
              <a:spcAft>
                <a:spcPts val="0"/>
              </a:spcAft>
              <a:buClr>
                <a:srgbClr val="14377D"/>
              </a:buClr>
              <a:buSzPts val="1800"/>
              <a:buFont typeface="Open Sans"/>
              <a:buChar char="●"/>
            </a:pPr>
            <a:r>
              <a:rPr lang="en" sz="1800" b="1">
                <a:solidFill>
                  <a:srgbClr val="14377D"/>
                </a:solidFill>
                <a:latin typeface="Open Sans"/>
                <a:ea typeface="Open Sans"/>
                <a:cs typeface="Open Sans"/>
                <a:sym typeface="Open Sans"/>
              </a:rPr>
              <a:t>Bolstering </a:t>
            </a:r>
            <a:r>
              <a:rPr lang="en" sz="1800">
                <a:solidFill>
                  <a:srgbClr val="14377D"/>
                </a:solidFill>
                <a:latin typeface="Open Sans"/>
                <a:ea typeface="Open Sans"/>
                <a:cs typeface="Open Sans"/>
                <a:sym typeface="Open Sans"/>
              </a:rPr>
              <a:t>New Yorkers’ </a:t>
            </a:r>
            <a:r>
              <a:rPr lang="en" sz="1800" b="1">
                <a:solidFill>
                  <a:srgbClr val="14377D"/>
                </a:solidFill>
                <a:latin typeface="Open Sans"/>
                <a:ea typeface="Open Sans"/>
                <a:cs typeface="Open Sans"/>
                <a:sym typeface="Open Sans"/>
              </a:rPr>
              <a:t>incomes </a:t>
            </a:r>
            <a:endParaRPr sz="1800" b="1">
              <a:solidFill>
                <a:srgbClr val="14377D"/>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Poverty Tracker Background: </a:t>
            </a:r>
            <a:r>
              <a:rPr lang="en"/>
              <a:t>Study design</a:t>
            </a:r>
            <a:endParaRPr/>
          </a:p>
        </p:txBody>
      </p:sp>
      <p:sp>
        <p:nvSpPr>
          <p:cNvPr id="173" name="Google Shape;173;p39"/>
          <p:cNvSpPr txBox="1">
            <a:spLocks noGrp="1"/>
          </p:cNvSpPr>
          <p:nvPr>
            <p:ph type="body" idx="1"/>
          </p:nvPr>
        </p:nvSpPr>
        <p:spPr>
          <a:xfrm>
            <a:off x="368200" y="1113200"/>
            <a:ext cx="8202900" cy="1571400"/>
          </a:xfrm>
          <a:prstGeom prst="rect">
            <a:avLst/>
          </a:prstGeom>
        </p:spPr>
        <p:txBody>
          <a:bodyPr spcFirstLastPara="1" wrap="square" lIns="91425" tIns="91425" rIns="91425" bIns="91425" anchor="t" anchorCtr="0">
            <a:normAutofit/>
          </a:bodyPr>
          <a:lstStyle/>
          <a:p>
            <a:pPr marL="457200" lvl="0" indent="-327025" algn="l" rtl="0">
              <a:lnSpc>
                <a:spcPct val="105000"/>
              </a:lnSpc>
              <a:spcBef>
                <a:spcPts val="0"/>
              </a:spcBef>
              <a:spcAft>
                <a:spcPts val="0"/>
              </a:spcAft>
              <a:buSzPts val="1550"/>
              <a:buChar char="●"/>
            </a:pPr>
            <a:r>
              <a:rPr lang="en" sz="1550"/>
              <a:t>Interview more than 3,000 households up to 3 times a year for up to 7 years.</a:t>
            </a:r>
            <a:endParaRPr sz="1550" b="1">
              <a:solidFill>
                <a:srgbClr val="000000"/>
              </a:solidFill>
            </a:endParaRPr>
          </a:p>
          <a:p>
            <a:pPr marL="457200" lvl="0" indent="-327025" algn="l" rtl="0">
              <a:lnSpc>
                <a:spcPct val="105000"/>
              </a:lnSpc>
              <a:spcBef>
                <a:spcPts val="0"/>
              </a:spcBef>
              <a:spcAft>
                <a:spcPts val="0"/>
              </a:spcAft>
              <a:buClr>
                <a:srgbClr val="000000"/>
              </a:buClr>
              <a:buSzPts val="1550"/>
              <a:buFont typeface="Calibri"/>
              <a:buChar char="●"/>
            </a:pPr>
            <a:r>
              <a:rPr lang="en" sz="1550" b="1">
                <a:solidFill>
                  <a:srgbClr val="000000"/>
                </a:solidFill>
              </a:rPr>
              <a:t>Longitudinal</a:t>
            </a:r>
            <a:r>
              <a:rPr lang="en" sz="1550">
                <a:solidFill>
                  <a:srgbClr val="000000"/>
                </a:solidFill>
              </a:rPr>
              <a:t> study that checks in with the </a:t>
            </a:r>
            <a:r>
              <a:rPr lang="en" sz="1550" b="1">
                <a:solidFill>
                  <a:srgbClr val="000000"/>
                </a:solidFill>
              </a:rPr>
              <a:t>same New Yorkers </a:t>
            </a:r>
            <a:r>
              <a:rPr lang="en" sz="1550">
                <a:solidFill>
                  <a:srgbClr val="000000"/>
                </a:solidFill>
              </a:rPr>
              <a:t>from each of the study’s cohorts multiple times a year for several years, collecting information on key economic indicators at multiple points </a:t>
            </a:r>
            <a:r>
              <a:rPr lang="en" sz="1550" b="1">
                <a:solidFill>
                  <a:srgbClr val="000000"/>
                </a:solidFill>
              </a:rPr>
              <a:t>over time.</a:t>
            </a:r>
            <a:endParaRPr sz="1500" b="1"/>
          </a:p>
        </p:txBody>
      </p:sp>
      <p:sp>
        <p:nvSpPr>
          <p:cNvPr id="174" name="Google Shape;174;p39"/>
          <p:cNvSpPr txBox="1"/>
          <p:nvPr/>
        </p:nvSpPr>
        <p:spPr>
          <a:xfrm>
            <a:off x="629475" y="3557325"/>
            <a:ext cx="7052400" cy="12711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 sz="1800" b="1">
                <a:solidFill>
                  <a:srgbClr val="4472C4"/>
                </a:solidFill>
                <a:latin typeface="Calibri"/>
                <a:ea typeface="Calibri"/>
                <a:cs typeface="Calibri"/>
                <a:sym typeface="Calibri"/>
              </a:rPr>
              <a:t>How New Yorkers are faring each year; the changes and persistence of these experiences over time; and the policies, programs, life events and circumstances associated with reducing and exacerbating poverty and economic insecurity.  </a:t>
            </a:r>
            <a:endParaRPr sz="1600">
              <a:solidFill>
                <a:schemeClr val="dk1"/>
              </a:solidFill>
              <a:latin typeface="Lexend"/>
              <a:ea typeface="Lexend"/>
              <a:cs typeface="Lexend"/>
              <a:sym typeface="Lexend"/>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p:txBody>
      </p:sp>
      <p:pic>
        <p:nvPicPr>
          <p:cNvPr id="175" name="Google Shape;175;p39"/>
          <p:cNvPicPr preferRelativeResize="0"/>
          <p:nvPr/>
        </p:nvPicPr>
        <p:blipFill rotWithShape="1">
          <a:blip r:embed="rId3">
            <a:alphaModFix/>
          </a:blip>
          <a:srcRect l="71658"/>
          <a:stretch/>
        </p:blipFill>
        <p:spPr>
          <a:xfrm>
            <a:off x="5925075" y="2460375"/>
            <a:ext cx="1064400" cy="991100"/>
          </a:xfrm>
          <a:prstGeom prst="rect">
            <a:avLst/>
          </a:prstGeom>
          <a:noFill/>
          <a:ln>
            <a:noFill/>
          </a:ln>
        </p:spPr>
      </p:pic>
      <p:pic>
        <p:nvPicPr>
          <p:cNvPr id="176" name="Google Shape;176;p39"/>
          <p:cNvPicPr preferRelativeResize="0"/>
          <p:nvPr/>
        </p:nvPicPr>
        <p:blipFill rotWithShape="1">
          <a:blip r:embed="rId4">
            <a:alphaModFix/>
          </a:blip>
          <a:srcRect/>
          <a:stretch/>
        </p:blipFill>
        <p:spPr>
          <a:xfrm>
            <a:off x="1956925" y="2398113"/>
            <a:ext cx="1186900" cy="1115625"/>
          </a:xfrm>
          <a:prstGeom prst="rect">
            <a:avLst/>
          </a:prstGeom>
          <a:noFill/>
          <a:ln>
            <a:noFill/>
          </a:ln>
        </p:spPr>
      </p:pic>
      <p:pic>
        <p:nvPicPr>
          <p:cNvPr id="177" name="Google Shape;177;p39"/>
          <p:cNvPicPr preferRelativeResize="0"/>
          <p:nvPr/>
        </p:nvPicPr>
        <p:blipFill rotWithShape="1">
          <a:blip r:embed="rId5">
            <a:alphaModFix/>
          </a:blip>
          <a:srcRect/>
          <a:stretch/>
        </p:blipFill>
        <p:spPr>
          <a:xfrm>
            <a:off x="4761425" y="2354525"/>
            <a:ext cx="989100" cy="1202800"/>
          </a:xfrm>
          <a:prstGeom prst="rect">
            <a:avLst/>
          </a:prstGeom>
          <a:noFill/>
          <a:ln>
            <a:noFill/>
          </a:ln>
        </p:spPr>
      </p:pic>
      <p:pic>
        <p:nvPicPr>
          <p:cNvPr id="178" name="Google Shape;178;p39"/>
          <p:cNvPicPr preferRelativeResize="0"/>
          <p:nvPr/>
        </p:nvPicPr>
        <p:blipFill rotWithShape="1">
          <a:blip r:embed="rId6">
            <a:alphaModFix/>
          </a:blip>
          <a:srcRect/>
          <a:stretch/>
        </p:blipFill>
        <p:spPr>
          <a:xfrm>
            <a:off x="3458839" y="2352417"/>
            <a:ext cx="987552" cy="12070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74F5-D194-4804-ABCF-E5F3BFAFAF0F}"/>
              </a:ext>
            </a:extLst>
          </p:cNvPr>
          <p:cNvSpPr>
            <a:spLocks noGrp="1"/>
          </p:cNvSpPr>
          <p:nvPr>
            <p:ph type="title"/>
          </p:nvPr>
        </p:nvSpPr>
        <p:spPr/>
        <p:txBody>
          <a:bodyPr>
            <a:normAutofit fontScale="90000"/>
          </a:bodyPr>
          <a:lstStyle/>
          <a:p>
            <a:r>
              <a:rPr lang="en-US" dirty="0"/>
              <a:t>Thank you!</a:t>
            </a:r>
            <a:br>
              <a:rPr lang="en-US" dirty="0"/>
            </a:br>
            <a:r>
              <a:rPr lang="en-US" dirty="0"/>
              <a:t>Christopher Wimer</a:t>
            </a:r>
            <a:br>
              <a:rPr lang="en-US" dirty="0"/>
            </a:br>
            <a:r>
              <a:rPr lang="en-US" dirty="0"/>
              <a:t>Director, Center on Poverty and Social Policy</a:t>
            </a:r>
            <a:br>
              <a:rPr lang="en-US" dirty="0"/>
            </a:br>
            <a:r>
              <a:rPr lang="en-US" dirty="0"/>
              <a:t>Columbia University School of Social Work</a:t>
            </a:r>
            <a:br>
              <a:rPr lang="en-US" dirty="0"/>
            </a:br>
            <a:r>
              <a:rPr lang="en-US" dirty="0"/>
              <a:t>Email: </a:t>
            </a:r>
            <a:r>
              <a:rPr lang="en-US" dirty="0">
                <a:hlinkClick r:id="rId2"/>
              </a:rPr>
              <a:t>christopher.wimer@columbia.edu</a:t>
            </a:r>
            <a:br>
              <a:rPr lang="en-US" dirty="0"/>
            </a:br>
            <a:r>
              <a:rPr lang="en-US" dirty="0"/>
              <a:t>Website: povertycenter.columbia.edu</a:t>
            </a:r>
          </a:p>
        </p:txBody>
      </p:sp>
    </p:spTree>
    <p:extLst>
      <p:ext uri="{BB962C8B-B14F-4D97-AF65-F5344CB8AC3E}">
        <p14:creationId xmlns:p14="http://schemas.microsoft.com/office/powerpoint/2010/main" val="390143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0"/>
          <p:cNvSpPr txBox="1">
            <a:spLocks noGrp="1"/>
          </p:cNvSpPr>
          <p:nvPr>
            <p:ph type="body" idx="1"/>
          </p:nvPr>
        </p:nvSpPr>
        <p:spPr>
          <a:xfrm>
            <a:off x="227088" y="1040000"/>
            <a:ext cx="8689800" cy="9852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lt1"/>
              </a:buClr>
              <a:buSzPts val="1800"/>
              <a:buNone/>
            </a:pPr>
            <a:r>
              <a:rPr lang="en" sz="2100" b="1">
                <a:solidFill>
                  <a:schemeClr val="dk1"/>
                </a:solidFill>
                <a:latin typeface="Lexend"/>
                <a:ea typeface="Lexend"/>
                <a:cs typeface="Lexend"/>
                <a:sym typeface="Lexend"/>
              </a:rPr>
              <a:t>Three </a:t>
            </a:r>
            <a:r>
              <a:rPr lang="en" sz="2100">
                <a:solidFill>
                  <a:schemeClr val="dk1"/>
                </a:solidFill>
                <a:latin typeface="Lexend"/>
                <a:ea typeface="Lexend"/>
                <a:cs typeface="Lexend"/>
                <a:sym typeface="Lexend"/>
              </a:rPr>
              <a:t>Core Measures of Disadvantage </a:t>
            </a:r>
            <a:endParaRPr sz="2100">
              <a:solidFill>
                <a:schemeClr val="dk1"/>
              </a:solidFill>
              <a:latin typeface="Lexend"/>
              <a:ea typeface="Lexend"/>
              <a:cs typeface="Lexend"/>
              <a:sym typeface="Lexend"/>
            </a:endParaRPr>
          </a:p>
          <a:p>
            <a:pPr marL="0" lvl="0" indent="0" algn="ctr" rtl="0">
              <a:lnSpc>
                <a:spcPct val="115000"/>
              </a:lnSpc>
              <a:spcBef>
                <a:spcPts val="0"/>
              </a:spcBef>
              <a:spcAft>
                <a:spcPts val="0"/>
              </a:spcAft>
              <a:buClr>
                <a:schemeClr val="lt1"/>
              </a:buClr>
              <a:buSzPts val="1800"/>
              <a:buNone/>
            </a:pPr>
            <a:r>
              <a:rPr lang="en" sz="1700" i="1">
                <a:solidFill>
                  <a:schemeClr val="dk1"/>
                </a:solidFill>
                <a:latin typeface="Lexend"/>
                <a:ea typeface="Lexend"/>
                <a:cs typeface="Lexend"/>
                <a:sym typeface="Lexend"/>
              </a:rPr>
              <a:t>All Collected on the Annual Poverty Tracker Surveys</a:t>
            </a:r>
            <a:endParaRPr sz="1500">
              <a:solidFill>
                <a:schemeClr val="dk1"/>
              </a:solidFill>
              <a:latin typeface="Lexend"/>
              <a:ea typeface="Lexend"/>
              <a:cs typeface="Lexend"/>
              <a:sym typeface="Lexend"/>
            </a:endParaRPr>
          </a:p>
        </p:txBody>
      </p:sp>
      <p:sp>
        <p:nvSpPr>
          <p:cNvPr id="184" name="Google Shape;184;p40"/>
          <p:cNvSpPr txBox="1">
            <a:spLocks noGrp="1"/>
          </p:cNvSpPr>
          <p:nvPr>
            <p:ph type="title"/>
          </p:nvPr>
        </p:nvSpPr>
        <p:spPr>
          <a:xfrm>
            <a:off x="318850" y="292750"/>
            <a:ext cx="74751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SzPct val="35106"/>
              <a:buNone/>
            </a:pPr>
            <a:r>
              <a:rPr lang="en" sz="3133" b="1">
                <a:solidFill>
                  <a:srgbClr val="00568F"/>
                </a:solidFill>
                <a:latin typeface="Oswald"/>
                <a:ea typeface="Oswald"/>
                <a:cs typeface="Oswald"/>
                <a:sym typeface="Oswald"/>
              </a:rPr>
              <a:t>Poverty Tracker Background: </a:t>
            </a:r>
            <a:r>
              <a:rPr lang="en" sz="3133">
                <a:solidFill>
                  <a:srgbClr val="00568F"/>
                </a:solidFill>
                <a:latin typeface="Oswald"/>
                <a:ea typeface="Oswald"/>
                <a:cs typeface="Oswald"/>
                <a:sym typeface="Oswald"/>
              </a:rPr>
              <a:t>Core Measures</a:t>
            </a:r>
            <a:endParaRPr sz="3133">
              <a:solidFill>
                <a:srgbClr val="00568F"/>
              </a:solidFill>
              <a:latin typeface="Oswald"/>
              <a:ea typeface="Oswald"/>
              <a:cs typeface="Oswald"/>
              <a:sym typeface="Oswald"/>
            </a:endParaRPr>
          </a:p>
          <a:p>
            <a:pPr marL="0" lvl="0" indent="0" algn="l" rtl="0">
              <a:spcBef>
                <a:spcPts val="0"/>
              </a:spcBef>
              <a:spcAft>
                <a:spcPts val="0"/>
              </a:spcAft>
              <a:buSzPct val="39285"/>
              <a:buNone/>
            </a:pPr>
            <a:endParaRPr b="1">
              <a:solidFill>
                <a:srgbClr val="00568F"/>
              </a:solidFill>
              <a:latin typeface="Oswald"/>
              <a:ea typeface="Oswald"/>
              <a:cs typeface="Oswald"/>
              <a:sym typeface="Oswald"/>
            </a:endParaRPr>
          </a:p>
          <a:p>
            <a:pPr marL="0" lvl="0" indent="0" algn="l" rtl="0">
              <a:lnSpc>
                <a:spcPct val="100000"/>
              </a:lnSpc>
              <a:spcBef>
                <a:spcPts val="0"/>
              </a:spcBef>
              <a:spcAft>
                <a:spcPts val="0"/>
              </a:spcAft>
              <a:buSzPct val="132075"/>
              <a:buNone/>
            </a:pPr>
            <a:endParaRPr sz="2120" b="1">
              <a:solidFill>
                <a:srgbClr val="00568F"/>
              </a:solidFill>
            </a:endParaRPr>
          </a:p>
        </p:txBody>
      </p:sp>
      <p:pic>
        <p:nvPicPr>
          <p:cNvPr id="185" name="Google Shape;185;p40"/>
          <p:cNvPicPr preferRelativeResize="0"/>
          <p:nvPr/>
        </p:nvPicPr>
        <p:blipFill rotWithShape="1">
          <a:blip r:embed="rId3">
            <a:alphaModFix/>
          </a:blip>
          <a:srcRect/>
          <a:stretch/>
        </p:blipFill>
        <p:spPr>
          <a:xfrm>
            <a:off x="2015700" y="2472963"/>
            <a:ext cx="1661425" cy="1384475"/>
          </a:xfrm>
          <a:prstGeom prst="rect">
            <a:avLst/>
          </a:prstGeom>
          <a:noFill/>
          <a:ln>
            <a:noFill/>
          </a:ln>
        </p:spPr>
      </p:pic>
      <p:pic>
        <p:nvPicPr>
          <p:cNvPr id="186" name="Google Shape;186;p40"/>
          <p:cNvPicPr preferRelativeResize="0"/>
          <p:nvPr/>
        </p:nvPicPr>
        <p:blipFill rotWithShape="1">
          <a:blip r:embed="rId4">
            <a:alphaModFix/>
          </a:blip>
          <a:srcRect/>
          <a:stretch/>
        </p:blipFill>
        <p:spPr>
          <a:xfrm>
            <a:off x="5614694" y="2326231"/>
            <a:ext cx="1134769" cy="1672125"/>
          </a:xfrm>
          <a:prstGeom prst="rect">
            <a:avLst/>
          </a:prstGeom>
          <a:noFill/>
          <a:ln>
            <a:noFill/>
          </a:ln>
        </p:spPr>
      </p:pic>
      <p:pic>
        <p:nvPicPr>
          <p:cNvPr id="187" name="Google Shape;187;p40"/>
          <p:cNvPicPr preferRelativeResize="0"/>
          <p:nvPr/>
        </p:nvPicPr>
        <p:blipFill rotWithShape="1">
          <a:blip r:embed="rId5">
            <a:alphaModFix/>
          </a:blip>
          <a:srcRect/>
          <a:stretch/>
        </p:blipFill>
        <p:spPr>
          <a:xfrm>
            <a:off x="4079425" y="2326225"/>
            <a:ext cx="1187675" cy="1677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1"/>
          <p:cNvSpPr txBox="1">
            <a:spLocks noGrp="1"/>
          </p:cNvSpPr>
          <p:nvPr>
            <p:ph type="title"/>
          </p:nvPr>
        </p:nvSpPr>
        <p:spPr>
          <a:xfrm>
            <a:off x="311700" y="445025"/>
            <a:ext cx="8520600" cy="83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Poverty Tracker Background: </a:t>
            </a:r>
            <a:r>
              <a:rPr lang="en"/>
              <a:t>Core Measures</a:t>
            </a:r>
            <a:endParaRPr/>
          </a:p>
        </p:txBody>
      </p:sp>
      <p:sp>
        <p:nvSpPr>
          <p:cNvPr id="193" name="Google Shape;193;p41"/>
          <p:cNvSpPr txBox="1">
            <a:spLocks noGrp="1"/>
          </p:cNvSpPr>
          <p:nvPr>
            <p:ph type="body" idx="1"/>
          </p:nvPr>
        </p:nvSpPr>
        <p:spPr>
          <a:xfrm>
            <a:off x="2515500" y="1279350"/>
            <a:ext cx="6316800" cy="3640200"/>
          </a:xfrm>
          <a:prstGeom prst="rect">
            <a:avLst/>
          </a:prstGeom>
        </p:spPr>
        <p:txBody>
          <a:bodyPr spcFirstLastPara="1" wrap="square" lIns="91425" tIns="91425" rIns="91425" bIns="91425" anchor="t" anchorCtr="0">
            <a:normAutofit fontScale="85000" lnSpcReduction="20000"/>
          </a:bodyPr>
          <a:lstStyle/>
          <a:p>
            <a:pPr marL="457200" lvl="0" indent="-325056" algn="l" rtl="0">
              <a:lnSpc>
                <a:spcPct val="115000"/>
              </a:lnSpc>
              <a:spcBef>
                <a:spcPts val="1000"/>
              </a:spcBef>
              <a:spcAft>
                <a:spcPts val="0"/>
              </a:spcAft>
              <a:buSzPct val="100000"/>
              <a:buChar char="●"/>
            </a:pPr>
            <a:r>
              <a:rPr lang="en" sz="1960"/>
              <a:t>The Official Poverty Measure (OPM) and the Supplemental Poverty Measure (SPM)</a:t>
            </a:r>
            <a:endParaRPr sz="1960"/>
          </a:p>
          <a:p>
            <a:pPr marL="914400" lvl="1" indent="-312402" algn="l" rtl="0">
              <a:lnSpc>
                <a:spcPct val="115000"/>
              </a:lnSpc>
              <a:spcBef>
                <a:spcPts val="1200"/>
              </a:spcBef>
              <a:spcAft>
                <a:spcPts val="0"/>
              </a:spcAft>
              <a:buSzPct val="100000"/>
              <a:buChar char="○"/>
            </a:pPr>
            <a:r>
              <a:rPr lang="en" sz="1702"/>
              <a:t>Poverty has been measured under the Official Poverty Measure (OPM) since the 1960s.</a:t>
            </a:r>
            <a:endParaRPr sz="1702"/>
          </a:p>
          <a:p>
            <a:pPr marL="914400" lvl="1" indent="-312402" algn="l" rtl="0">
              <a:lnSpc>
                <a:spcPct val="115000"/>
              </a:lnSpc>
              <a:spcBef>
                <a:spcPts val="1000"/>
              </a:spcBef>
              <a:spcAft>
                <a:spcPts val="0"/>
              </a:spcAft>
              <a:buSzPct val="100000"/>
              <a:buChar char="○"/>
            </a:pPr>
            <a:r>
              <a:rPr lang="en" sz="1702"/>
              <a:t>The OPM measures poverty by comparing pre-tax cash income with a national threshold.</a:t>
            </a:r>
            <a:endParaRPr sz="1702"/>
          </a:p>
          <a:p>
            <a:pPr marL="457200" lvl="0" indent="-325056" algn="l" rtl="0">
              <a:lnSpc>
                <a:spcPct val="115000"/>
              </a:lnSpc>
              <a:spcBef>
                <a:spcPts val="1000"/>
              </a:spcBef>
              <a:spcAft>
                <a:spcPts val="0"/>
              </a:spcAft>
              <a:buSzPct val="100000"/>
              <a:buChar char="●"/>
            </a:pPr>
            <a:r>
              <a:rPr lang="en" sz="1960"/>
              <a:t>In contrast to the OPM, the SPM (among other changes):</a:t>
            </a:r>
            <a:endParaRPr sz="1960"/>
          </a:p>
          <a:p>
            <a:pPr marL="914400" lvl="1" indent="-313245" algn="l" rtl="0">
              <a:lnSpc>
                <a:spcPct val="115000"/>
              </a:lnSpc>
              <a:spcBef>
                <a:spcPts val="1000"/>
              </a:spcBef>
              <a:spcAft>
                <a:spcPts val="0"/>
              </a:spcAft>
              <a:buSzPct val="100000"/>
              <a:buChar char="○"/>
            </a:pPr>
            <a:r>
              <a:rPr lang="en" sz="1720"/>
              <a:t>Accounts for the value of taxes and non-cash transfers in family resources</a:t>
            </a:r>
            <a:endParaRPr sz="1720"/>
          </a:p>
          <a:p>
            <a:pPr marL="914400" lvl="1" indent="-313245" algn="l" rtl="0">
              <a:spcBef>
                <a:spcPts val="1000"/>
              </a:spcBef>
              <a:spcAft>
                <a:spcPts val="0"/>
              </a:spcAft>
              <a:buSzPct val="100000"/>
              <a:buChar char="○"/>
            </a:pPr>
            <a:r>
              <a:rPr lang="en" sz="1720"/>
              <a:t>Accounts for differences in costs of living by geography</a:t>
            </a:r>
            <a:endParaRPr sz="1720"/>
          </a:p>
          <a:p>
            <a:pPr marL="0" lvl="0" indent="0" algn="l" rtl="0">
              <a:lnSpc>
                <a:spcPct val="115000"/>
              </a:lnSpc>
              <a:spcBef>
                <a:spcPts val="1000"/>
              </a:spcBef>
              <a:spcAft>
                <a:spcPts val="0"/>
              </a:spcAft>
              <a:buNone/>
            </a:pPr>
            <a:endParaRPr sz="1960"/>
          </a:p>
          <a:p>
            <a:pPr marL="0" lvl="0" indent="0" algn="l" rtl="0">
              <a:spcBef>
                <a:spcPts val="1200"/>
              </a:spcBef>
              <a:spcAft>
                <a:spcPts val="1200"/>
              </a:spcAft>
              <a:buNone/>
            </a:pPr>
            <a:endParaRPr b="1"/>
          </a:p>
        </p:txBody>
      </p:sp>
      <p:pic>
        <p:nvPicPr>
          <p:cNvPr id="194" name="Google Shape;194;p41"/>
          <p:cNvPicPr preferRelativeResize="0"/>
          <p:nvPr/>
        </p:nvPicPr>
        <p:blipFill rotWithShape="1">
          <a:blip r:embed="rId3">
            <a:alphaModFix/>
          </a:blip>
          <a:srcRect/>
          <a:stretch/>
        </p:blipFill>
        <p:spPr>
          <a:xfrm>
            <a:off x="747275" y="1879513"/>
            <a:ext cx="1661425" cy="138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2"/>
          <p:cNvSpPr txBox="1">
            <a:spLocks noGrp="1"/>
          </p:cNvSpPr>
          <p:nvPr>
            <p:ph type="title"/>
          </p:nvPr>
        </p:nvSpPr>
        <p:spPr>
          <a:xfrm>
            <a:off x="311700" y="445025"/>
            <a:ext cx="8520600" cy="83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Poverty Tracker Background: </a:t>
            </a:r>
            <a:r>
              <a:rPr lang="en"/>
              <a:t>Core Measures</a:t>
            </a:r>
            <a:endParaRPr/>
          </a:p>
        </p:txBody>
      </p:sp>
      <p:pic>
        <p:nvPicPr>
          <p:cNvPr id="200" name="Google Shape;200;p42"/>
          <p:cNvPicPr preferRelativeResize="0"/>
          <p:nvPr/>
        </p:nvPicPr>
        <p:blipFill rotWithShape="1">
          <a:blip r:embed="rId3">
            <a:alphaModFix/>
          </a:blip>
          <a:srcRect/>
          <a:stretch/>
        </p:blipFill>
        <p:spPr>
          <a:xfrm>
            <a:off x="311700" y="1732775"/>
            <a:ext cx="1187675" cy="1677950"/>
          </a:xfrm>
          <a:prstGeom prst="rect">
            <a:avLst/>
          </a:prstGeom>
          <a:noFill/>
          <a:ln>
            <a:noFill/>
          </a:ln>
        </p:spPr>
      </p:pic>
      <p:pic>
        <p:nvPicPr>
          <p:cNvPr id="201" name="Google Shape;201;p42"/>
          <p:cNvPicPr preferRelativeResize="0"/>
          <p:nvPr/>
        </p:nvPicPr>
        <p:blipFill rotWithShape="1">
          <a:blip r:embed="rId4">
            <a:alphaModFix/>
          </a:blip>
          <a:srcRect/>
          <a:stretch/>
        </p:blipFill>
        <p:spPr>
          <a:xfrm>
            <a:off x="1582950" y="1283575"/>
            <a:ext cx="7030275" cy="257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311700" y="445025"/>
            <a:ext cx="8520600" cy="83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Poverty Tracker Background: </a:t>
            </a:r>
            <a:r>
              <a:rPr lang="en"/>
              <a:t>Core Measures</a:t>
            </a:r>
            <a:endParaRPr/>
          </a:p>
        </p:txBody>
      </p:sp>
      <p:pic>
        <p:nvPicPr>
          <p:cNvPr id="207" name="Google Shape;207;p43"/>
          <p:cNvPicPr preferRelativeResize="0"/>
          <p:nvPr/>
        </p:nvPicPr>
        <p:blipFill rotWithShape="1">
          <a:blip r:embed="rId3">
            <a:alphaModFix/>
          </a:blip>
          <a:srcRect/>
          <a:stretch/>
        </p:blipFill>
        <p:spPr>
          <a:xfrm>
            <a:off x="436294" y="1735687"/>
            <a:ext cx="1134769" cy="1672125"/>
          </a:xfrm>
          <a:prstGeom prst="rect">
            <a:avLst/>
          </a:prstGeom>
          <a:noFill/>
          <a:ln>
            <a:noFill/>
          </a:ln>
        </p:spPr>
      </p:pic>
      <p:pic>
        <p:nvPicPr>
          <p:cNvPr id="208" name="Google Shape;208;p43"/>
          <p:cNvPicPr preferRelativeResize="0"/>
          <p:nvPr/>
        </p:nvPicPr>
        <p:blipFill rotWithShape="1">
          <a:blip r:embed="rId4">
            <a:alphaModFix/>
          </a:blip>
          <a:srcRect/>
          <a:stretch/>
        </p:blipFill>
        <p:spPr>
          <a:xfrm>
            <a:off x="1830363" y="1086600"/>
            <a:ext cx="6505377" cy="2970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4"/>
          <p:cNvSpPr txBox="1">
            <a:spLocks noGrp="1"/>
          </p:cNvSpPr>
          <p:nvPr>
            <p:ph type="title"/>
          </p:nvPr>
        </p:nvSpPr>
        <p:spPr>
          <a:xfrm>
            <a:off x="311700" y="95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t>Current State of Poverty</a:t>
            </a:r>
            <a:endParaRPr/>
          </a:p>
          <a:p>
            <a:pPr marL="0" lvl="0" indent="0" algn="l" rtl="0">
              <a:spcBef>
                <a:spcPts val="0"/>
              </a:spcBef>
              <a:spcAft>
                <a:spcPts val="0"/>
              </a:spcAft>
              <a:buNone/>
            </a:pPr>
            <a:endParaRPr/>
          </a:p>
        </p:txBody>
      </p:sp>
      <p:sp>
        <p:nvSpPr>
          <p:cNvPr id="214" name="Google Shape;214;p44"/>
          <p:cNvSpPr txBox="1">
            <a:spLocks noGrp="1"/>
          </p:cNvSpPr>
          <p:nvPr>
            <p:ph type="body" idx="1"/>
          </p:nvPr>
        </p:nvSpPr>
        <p:spPr>
          <a:xfrm>
            <a:off x="311700" y="3798925"/>
            <a:ext cx="8520600" cy="7698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en" sz="3600">
                <a:solidFill>
                  <a:srgbClr val="002F6C"/>
                </a:solidFill>
                <a:latin typeface="Arial"/>
                <a:ea typeface="Arial"/>
                <a:cs typeface="Arial"/>
                <a:sym typeface="Arial"/>
              </a:rPr>
              <a:t>Overall poverty rates in NYC rose again in 2024, reaching the highest level since we began Poverty Tracker.</a:t>
            </a:r>
            <a:endParaRPr/>
          </a:p>
        </p:txBody>
      </p:sp>
      <p:pic>
        <p:nvPicPr>
          <p:cNvPr id="215" name="Google Shape;215;p44"/>
          <p:cNvPicPr preferRelativeResize="0"/>
          <p:nvPr/>
        </p:nvPicPr>
        <p:blipFill>
          <a:blip r:embed="rId3">
            <a:alphaModFix/>
          </a:blip>
          <a:stretch>
            <a:fillRect/>
          </a:stretch>
        </p:blipFill>
        <p:spPr>
          <a:xfrm>
            <a:off x="1600200" y="563877"/>
            <a:ext cx="5943601" cy="31302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5"/>
          <p:cNvSpPr txBox="1">
            <a:spLocks noGrp="1"/>
          </p:cNvSpPr>
          <p:nvPr>
            <p:ph type="title"/>
          </p:nvPr>
        </p:nvSpPr>
        <p:spPr>
          <a:xfrm>
            <a:off x="311700" y="95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Current State of Poverty</a:t>
            </a:r>
            <a:endParaRPr/>
          </a:p>
          <a:p>
            <a:pPr marL="0" lvl="0" indent="0" algn="l" rtl="0">
              <a:spcBef>
                <a:spcPts val="0"/>
              </a:spcBef>
              <a:spcAft>
                <a:spcPts val="0"/>
              </a:spcAft>
              <a:buNone/>
            </a:pPr>
            <a:endParaRPr/>
          </a:p>
        </p:txBody>
      </p:sp>
      <p:sp>
        <p:nvSpPr>
          <p:cNvPr id="221" name="Google Shape;221;p45"/>
          <p:cNvSpPr txBox="1">
            <a:spLocks noGrp="1"/>
          </p:cNvSpPr>
          <p:nvPr>
            <p:ph type="body" idx="1"/>
          </p:nvPr>
        </p:nvSpPr>
        <p:spPr>
          <a:xfrm>
            <a:off x="311700" y="3798925"/>
            <a:ext cx="8520600" cy="7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3"/>
              <a:buFont typeface="Arial"/>
              <a:buNone/>
            </a:pPr>
            <a:r>
              <a:rPr lang="en" sz="1810">
                <a:solidFill>
                  <a:srgbClr val="002F6C"/>
                </a:solidFill>
                <a:latin typeface="Arial"/>
                <a:ea typeface="Arial"/>
                <a:cs typeface="Arial"/>
                <a:sym typeface="Arial"/>
              </a:rPr>
              <a:t>Child poverty in NYC held constant, but is now more than 2x the national rate.</a:t>
            </a:r>
            <a:endParaRPr sz="1810">
              <a:solidFill>
                <a:srgbClr val="002F6C"/>
              </a:solidFill>
              <a:latin typeface="Arial"/>
              <a:ea typeface="Arial"/>
              <a:cs typeface="Arial"/>
              <a:sym typeface="Arial"/>
            </a:endParaRPr>
          </a:p>
          <a:p>
            <a:pPr marL="0" lvl="0" indent="0" algn="l" rtl="0">
              <a:spcBef>
                <a:spcPts val="0"/>
              </a:spcBef>
              <a:spcAft>
                <a:spcPts val="1200"/>
              </a:spcAft>
              <a:buSzPts val="523"/>
              <a:buNone/>
            </a:pPr>
            <a:endParaRPr sz="1710">
              <a:solidFill>
                <a:srgbClr val="002F6C"/>
              </a:solidFill>
              <a:latin typeface="Arial"/>
              <a:ea typeface="Arial"/>
              <a:cs typeface="Arial"/>
              <a:sym typeface="Arial"/>
            </a:endParaRPr>
          </a:p>
        </p:txBody>
      </p:sp>
      <p:pic>
        <p:nvPicPr>
          <p:cNvPr id="222" name="Google Shape;222;p45"/>
          <p:cNvPicPr preferRelativeResize="0"/>
          <p:nvPr/>
        </p:nvPicPr>
        <p:blipFill>
          <a:blip r:embed="rId3">
            <a:alphaModFix/>
          </a:blip>
          <a:stretch>
            <a:fillRect/>
          </a:stretch>
        </p:blipFill>
        <p:spPr>
          <a:xfrm>
            <a:off x="1951952" y="563900"/>
            <a:ext cx="5067982" cy="312525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PS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E27437F290A742B33C50902C59475C" ma:contentTypeVersion="15" ma:contentTypeDescription="Create a new document." ma:contentTypeScope="" ma:versionID="a4f3866ed64f3235a68d1faf0f9974d9">
  <xsd:schema xmlns:xsd="http://www.w3.org/2001/XMLSchema" xmlns:xs="http://www.w3.org/2001/XMLSchema" xmlns:p="http://schemas.microsoft.com/office/2006/metadata/properties" xmlns:ns2="78564ab5-b4a5-4767-8d79-cd53dfe02758" xmlns:ns3="f4f4bc07-40b7-4e61-9bed-2568226f4de5" targetNamespace="http://schemas.microsoft.com/office/2006/metadata/properties" ma:root="true" ma:fieldsID="1fe8824c5ec48615a4556cb69e2dd814" ns2:_="" ns3:_="">
    <xsd:import namespace="78564ab5-b4a5-4767-8d79-cd53dfe02758"/>
    <xsd:import namespace="f4f4bc07-40b7-4e61-9bed-2568226f4d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4ab5-b4a5-4767-8d79-cd53dfe02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ecea897-e294-4e5a-891a-91714734c0b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f4bc07-40b7-4e61-9bed-2568226f4d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d96dac-73ce-49ad-ad69-b255746e8089}" ma:internalName="TaxCatchAll" ma:showField="CatchAllData" ma:web="f4f4bc07-40b7-4e61-9bed-2568226f4d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f4bc07-40b7-4e61-9bed-2568226f4de5" xsi:nil="true"/>
    <lcf76f155ced4ddcb4097134ff3c332f xmlns="78564ab5-b4a5-4767-8d79-cd53dfe02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507B4B-2052-4769-9C12-B49AE3132854}"/>
</file>

<file path=customXml/itemProps2.xml><?xml version="1.0" encoding="utf-8"?>
<ds:datastoreItem xmlns:ds="http://schemas.openxmlformats.org/officeDocument/2006/customXml" ds:itemID="{F9917AB6-62FD-4303-BE10-8ECA9C176B81}"/>
</file>

<file path=customXml/itemProps3.xml><?xml version="1.0" encoding="utf-8"?>
<ds:datastoreItem xmlns:ds="http://schemas.openxmlformats.org/officeDocument/2006/customXml" ds:itemID="{4C093125-F1EE-42D3-8DDE-3883DFB96D50}"/>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On-screen Show (16:9)</PresentationFormat>
  <Paragraphs>119</Paragraphs>
  <Slides>30</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Open Sans</vt:lpstr>
      <vt:lpstr>Oswald</vt:lpstr>
      <vt:lpstr>Calibri</vt:lpstr>
      <vt:lpstr>PT Sans Narrow</vt:lpstr>
      <vt:lpstr>Lexend</vt:lpstr>
      <vt:lpstr>Simple Light</vt:lpstr>
      <vt:lpstr>Tropic</vt:lpstr>
      <vt:lpstr>CPSP</vt:lpstr>
      <vt:lpstr>PowerPoint Presentation</vt:lpstr>
      <vt:lpstr>Poverty Tracker Background: Original goals of the study</vt:lpstr>
      <vt:lpstr>Poverty Tracker Background: Study design</vt:lpstr>
      <vt:lpstr>Poverty Tracker Background: Core Measures  </vt:lpstr>
      <vt:lpstr>Poverty Tracker Background: Core Measures</vt:lpstr>
      <vt:lpstr>Poverty Tracker Background: Core Measures</vt:lpstr>
      <vt:lpstr>Poverty Tracker Background: Core Measures</vt:lpstr>
      <vt:lpstr>Current State of Poverty </vt:lpstr>
      <vt:lpstr>Current State of Poverty </vt:lpstr>
      <vt:lpstr>2024 Poverty Thresholds for Families in Rental Housing</vt:lpstr>
      <vt:lpstr>Nearly 3 in 5 New Yorkers (5 million) lived below 200% of the poverty line.  </vt:lpstr>
      <vt:lpstr>Hardship &amp; Disadvantage </vt:lpstr>
      <vt:lpstr>In 2024, 6% of New Yorkers experienced severe food hardship. This translates to nearly 550,000 people often running out of food or worrying that food will run out before having money to buy more. About 1 in 3 New Yorkers reported at least some form of food hardship, or 2.6 million people.  </vt:lpstr>
      <vt:lpstr>Food pantry use spiked during the pandemic and has remained elevated in the years since.   </vt:lpstr>
      <vt:lpstr>Food prices have risen by 33% in the NYC metro area over the past 10 years.    </vt:lpstr>
      <vt:lpstr>Half of New Yorkers had at least one form of disadvantage in 2024.  </vt:lpstr>
      <vt:lpstr>Economic shocks are relatively common and can push people into poverty or hardship.  </vt:lpstr>
      <vt:lpstr>Inflation has created greater instability for New Yorkers  </vt:lpstr>
      <vt:lpstr>New Yorkers in poverty or with low incomes were more likely to cut back on basic necessities and savings to cope with inflation and high prices.  </vt:lpstr>
      <vt:lpstr>How is energy insecurity measured in the Poverty Tracker?</vt:lpstr>
      <vt:lpstr>PowerPoint Presentation</vt:lpstr>
      <vt:lpstr>PowerPoint Presentation</vt:lpstr>
      <vt:lpstr>Overlap between energy insecurity and other material hardships</vt:lpstr>
      <vt:lpstr>Prevalence of other hardships among New Yorkers that fell behind on utility payments at least once in a five-year period</vt:lpstr>
      <vt:lpstr>Prevalence of other hardships among New Yorkers that fell behind on utility payments at least once in a five-year period</vt:lpstr>
      <vt:lpstr>Prevalence of other hardships among New Yorkers that had a utility shutoff at least once in a five-year period</vt:lpstr>
      <vt:lpstr>Prevalence of other hardships among New Yorkers that had a utility shutoff at least once in a five-year period</vt:lpstr>
      <vt:lpstr>Energy insecurity among different sociodemographic groups</vt:lpstr>
      <vt:lpstr>PowerPoint Presentation</vt:lpstr>
      <vt:lpstr>Thank you! Christopher Wimer Director, Center on Poverty and Social Policy Columbia University School of Social Work Email: christopher.wimer@columbia.edu Website: povertycenter.columbia.edu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T Wimer</dc:creator>
  <cp:lastModifiedBy>Christopher T Wimer</cp:lastModifiedBy>
  <cp:revision>1</cp:revision>
  <dcterms:modified xsi:type="dcterms:W3CDTF">2026-03-11T13:26:44Z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0x010100B2E27437F290A742B33C50902C59475C</vt:lpwstr>
  </property>
</Properties>
</file>